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99" r:id="rId3"/>
    <p:sldId id="278" r:id="rId4"/>
    <p:sldId id="279" r:id="rId5"/>
    <p:sldId id="286" r:id="rId6"/>
    <p:sldId id="277" r:id="rId7"/>
    <p:sldId id="292" r:id="rId8"/>
    <p:sldId id="293" r:id="rId9"/>
    <p:sldId id="298" r:id="rId10"/>
    <p:sldId id="312" r:id="rId11"/>
    <p:sldId id="291" r:id="rId12"/>
    <p:sldId id="300" r:id="rId13"/>
    <p:sldId id="302" r:id="rId14"/>
    <p:sldId id="307" r:id="rId15"/>
    <p:sldId id="309" r:id="rId16"/>
    <p:sldId id="308" r:id="rId17"/>
  </p:sldIdLst>
  <p:sldSz cx="9144000" cy="6858000" type="screen4x3"/>
  <p:notesSz cx="6858000" cy="9872663"/>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1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71" autoAdjust="0"/>
  </p:normalViewPr>
  <p:slideViewPr>
    <p:cSldViewPr>
      <p:cViewPr varScale="1">
        <p:scale>
          <a:sx n="72" d="100"/>
          <a:sy n="72" d="100"/>
        </p:scale>
        <p:origin x="1350"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56" d="100"/>
          <a:sy n="56" d="100"/>
        </p:scale>
        <p:origin x="-2838" y="-84"/>
      </p:cViewPr>
      <p:guideLst>
        <p:guide orient="horz" pos="311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Ylätunnisteen paikkamerkki 1"/>
          <p:cNvSpPr>
            <a:spLocks noGrp="1"/>
          </p:cNvSpPr>
          <p:nvPr>
            <p:ph type="hdr" sz="quarter"/>
          </p:nvPr>
        </p:nvSpPr>
        <p:spPr>
          <a:xfrm>
            <a:off x="0" y="0"/>
            <a:ext cx="2971800" cy="493633"/>
          </a:xfrm>
          <a:prstGeom prst="rect">
            <a:avLst/>
          </a:prstGeom>
        </p:spPr>
        <p:txBody>
          <a:bodyPr vert="horz" lIns="91440" tIns="45720" rIns="91440" bIns="45720" rtlCol="0"/>
          <a:lstStyle>
            <a:lvl1pPr algn="l">
              <a:defRPr sz="1200"/>
            </a:lvl1pPr>
          </a:lstStyle>
          <a:p>
            <a:endParaRPr lang="fi-FI"/>
          </a:p>
        </p:txBody>
      </p:sp>
      <p:sp>
        <p:nvSpPr>
          <p:cNvPr id="3" name="Päivämäärän paikkamerkki 2"/>
          <p:cNvSpPr>
            <a:spLocks noGrp="1"/>
          </p:cNvSpPr>
          <p:nvPr>
            <p:ph type="dt" idx="1"/>
          </p:nvPr>
        </p:nvSpPr>
        <p:spPr>
          <a:xfrm>
            <a:off x="3884613" y="0"/>
            <a:ext cx="2971800" cy="493633"/>
          </a:xfrm>
          <a:prstGeom prst="rect">
            <a:avLst/>
          </a:prstGeom>
        </p:spPr>
        <p:txBody>
          <a:bodyPr vert="horz" lIns="91440" tIns="45720" rIns="91440" bIns="45720" rtlCol="0"/>
          <a:lstStyle>
            <a:lvl1pPr algn="r">
              <a:defRPr sz="1200"/>
            </a:lvl1pPr>
          </a:lstStyle>
          <a:p>
            <a:fld id="{0E1EF4EF-0D51-4A4C-803D-2B558A27AEB3}" type="datetimeFigureOut">
              <a:rPr lang="fi-FI" smtClean="0"/>
              <a:t>12.11.2018</a:t>
            </a:fld>
            <a:endParaRPr lang="fi-FI"/>
          </a:p>
        </p:txBody>
      </p:sp>
      <p:sp>
        <p:nvSpPr>
          <p:cNvPr id="4" name="Dian kuvan paikkamerkki 3"/>
          <p:cNvSpPr>
            <a:spLocks noGrp="1" noRot="1" noChangeAspect="1"/>
          </p:cNvSpPr>
          <p:nvPr>
            <p:ph type="sldImg" idx="2"/>
          </p:nvPr>
        </p:nvSpPr>
        <p:spPr>
          <a:xfrm>
            <a:off x="960438" y="739775"/>
            <a:ext cx="4937125" cy="3703638"/>
          </a:xfrm>
          <a:prstGeom prst="rect">
            <a:avLst/>
          </a:prstGeom>
          <a:noFill/>
          <a:ln w="12700">
            <a:solidFill>
              <a:prstClr val="black"/>
            </a:solidFill>
          </a:ln>
        </p:spPr>
        <p:txBody>
          <a:bodyPr vert="horz" lIns="91440" tIns="45720" rIns="91440" bIns="45720" rtlCol="0" anchor="ctr"/>
          <a:lstStyle/>
          <a:p>
            <a:endParaRPr lang="fi-FI"/>
          </a:p>
        </p:txBody>
      </p:sp>
      <p:sp>
        <p:nvSpPr>
          <p:cNvPr id="5" name="Huomautusten paikkamerkki 4"/>
          <p:cNvSpPr>
            <a:spLocks noGrp="1"/>
          </p:cNvSpPr>
          <p:nvPr>
            <p:ph type="body" sz="quarter" idx="3"/>
          </p:nvPr>
        </p:nvSpPr>
        <p:spPr>
          <a:xfrm>
            <a:off x="685800" y="4689515"/>
            <a:ext cx="5486400" cy="4442698"/>
          </a:xfrm>
          <a:prstGeom prst="rect">
            <a:avLst/>
          </a:prstGeom>
        </p:spPr>
        <p:txBody>
          <a:bodyPr vert="horz" lIns="91440" tIns="45720" rIns="91440" bIns="45720" rtlCol="0"/>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6" name="Alatunnisteen paikkamerkki 5"/>
          <p:cNvSpPr>
            <a:spLocks noGrp="1"/>
          </p:cNvSpPr>
          <p:nvPr>
            <p:ph type="ftr" sz="quarter" idx="4"/>
          </p:nvPr>
        </p:nvSpPr>
        <p:spPr>
          <a:xfrm>
            <a:off x="0" y="9377316"/>
            <a:ext cx="2971800" cy="493633"/>
          </a:xfrm>
          <a:prstGeom prst="rect">
            <a:avLst/>
          </a:prstGeom>
        </p:spPr>
        <p:txBody>
          <a:bodyPr vert="horz" lIns="91440" tIns="45720" rIns="91440" bIns="45720" rtlCol="0" anchor="b"/>
          <a:lstStyle>
            <a:lvl1pPr algn="l">
              <a:defRPr sz="1200"/>
            </a:lvl1pPr>
          </a:lstStyle>
          <a:p>
            <a:endParaRPr lang="fi-FI"/>
          </a:p>
        </p:txBody>
      </p:sp>
      <p:sp>
        <p:nvSpPr>
          <p:cNvPr id="7" name="Dian numeron paikkamerkki 6"/>
          <p:cNvSpPr>
            <a:spLocks noGrp="1"/>
          </p:cNvSpPr>
          <p:nvPr>
            <p:ph type="sldNum" sz="quarter" idx="5"/>
          </p:nvPr>
        </p:nvSpPr>
        <p:spPr>
          <a:xfrm>
            <a:off x="3884613" y="9377316"/>
            <a:ext cx="2971800" cy="493633"/>
          </a:xfrm>
          <a:prstGeom prst="rect">
            <a:avLst/>
          </a:prstGeom>
        </p:spPr>
        <p:txBody>
          <a:bodyPr vert="horz" lIns="91440" tIns="45720" rIns="91440" bIns="45720" rtlCol="0" anchor="b"/>
          <a:lstStyle>
            <a:lvl1pPr algn="r">
              <a:defRPr sz="1200"/>
            </a:lvl1pPr>
          </a:lstStyle>
          <a:p>
            <a:fld id="{7706900D-3381-4849-BAAC-7072DD554E4D}" type="slidenum">
              <a:rPr lang="fi-FI" smtClean="0"/>
              <a:t>‹#›</a:t>
            </a:fld>
            <a:endParaRPr lang="fi-FI"/>
          </a:p>
        </p:txBody>
      </p:sp>
    </p:spTree>
    <p:extLst>
      <p:ext uri="{BB962C8B-B14F-4D97-AF65-F5344CB8AC3E}">
        <p14:creationId xmlns:p14="http://schemas.microsoft.com/office/powerpoint/2010/main" val="28243706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Otsikkodia">
    <p:spTree>
      <p:nvGrpSpPr>
        <p:cNvPr id="1" name=""/>
        <p:cNvGrpSpPr/>
        <p:nvPr/>
      </p:nvGrpSpPr>
      <p:grpSpPr>
        <a:xfrm>
          <a:off x="0" y="0"/>
          <a:ext cx="0" cy="0"/>
          <a:chOff x="0" y="0"/>
          <a:chExt cx="0" cy="0"/>
        </a:xfrm>
      </p:grpSpPr>
      <p:sp>
        <p:nvSpPr>
          <p:cNvPr id="2" name="Otsikko 1"/>
          <p:cNvSpPr>
            <a:spLocks noGrp="1"/>
          </p:cNvSpPr>
          <p:nvPr>
            <p:ph type="ctrTitle"/>
          </p:nvPr>
        </p:nvSpPr>
        <p:spPr>
          <a:xfrm>
            <a:off x="685800" y="2130425"/>
            <a:ext cx="7772400" cy="1470025"/>
          </a:xfrm>
        </p:spPr>
        <p:txBody>
          <a:bodyPr/>
          <a:lstStyle/>
          <a:p>
            <a:r>
              <a:rPr lang="fi-FI"/>
              <a:t>Muokkaa ots. perustyyl. napsautt.</a:t>
            </a:r>
          </a:p>
        </p:txBody>
      </p:sp>
      <p:sp>
        <p:nvSpPr>
          <p:cNvPr id="3" name="Alaotsikk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i-FI"/>
              <a:t>Muokkaa alaotsikon perustyyliä napsautt.</a:t>
            </a:r>
          </a:p>
        </p:txBody>
      </p:sp>
      <p:sp>
        <p:nvSpPr>
          <p:cNvPr id="4" name="Päivämäärän paikkamerkki 3"/>
          <p:cNvSpPr>
            <a:spLocks noGrp="1"/>
          </p:cNvSpPr>
          <p:nvPr>
            <p:ph type="dt" sz="half" idx="10"/>
          </p:nvPr>
        </p:nvSpPr>
        <p:spPr/>
        <p:txBody>
          <a:bodyPr/>
          <a:lstStyle/>
          <a:p>
            <a:fld id="{C81578D1-CB1F-4662-B728-889BE49BE109}" type="datetime3">
              <a:rPr lang="en-US" smtClean="0"/>
              <a:t>12 November 2018</a:t>
            </a:fld>
            <a:endParaRPr lang="fi-FI"/>
          </a:p>
        </p:txBody>
      </p:sp>
      <p:sp>
        <p:nvSpPr>
          <p:cNvPr id="5" name="Alatunnisteen paikkamerkki 4"/>
          <p:cNvSpPr>
            <a:spLocks noGrp="1"/>
          </p:cNvSpPr>
          <p:nvPr>
            <p:ph type="ftr" sz="quarter" idx="11"/>
          </p:nvPr>
        </p:nvSpPr>
        <p:spPr/>
        <p:txBody>
          <a:bodyPr/>
          <a:lstStyle/>
          <a:p>
            <a:r>
              <a:rPr lang="fi-FI"/>
              <a:t>Helsinki Legal Aid Office</a:t>
            </a:r>
          </a:p>
        </p:txBody>
      </p:sp>
      <p:sp>
        <p:nvSpPr>
          <p:cNvPr id="6" name="Dian numeron paikkamerkki 5"/>
          <p:cNvSpPr>
            <a:spLocks noGrp="1"/>
          </p:cNvSpPr>
          <p:nvPr>
            <p:ph type="sldNum" sz="quarter" idx="12"/>
          </p:nvPr>
        </p:nvSpPr>
        <p:spPr/>
        <p:txBody>
          <a:bodyPr/>
          <a:lstStyle/>
          <a:p>
            <a:fld id="{AAC35A7F-0822-4A4B-AB38-2D3B46DBF6A9}" type="slidenum">
              <a:rPr lang="fi-FI" smtClean="0"/>
              <a:t>‹#›</a:t>
            </a:fld>
            <a:endParaRPr lang="fi-FI"/>
          </a:p>
        </p:txBody>
      </p:sp>
    </p:spTree>
    <p:extLst>
      <p:ext uri="{BB962C8B-B14F-4D97-AF65-F5344CB8AC3E}">
        <p14:creationId xmlns:p14="http://schemas.microsoft.com/office/powerpoint/2010/main" val="107999629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Otsikko ja pystysuora teksti">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a:t>Muokkaa ots. perustyyl. napsautt.</a:t>
            </a:r>
          </a:p>
        </p:txBody>
      </p:sp>
      <p:sp>
        <p:nvSpPr>
          <p:cNvPr id="3" name="Pystysuoran tekstin paikkamerkki 2"/>
          <p:cNvSpPr>
            <a:spLocks noGrp="1"/>
          </p:cNvSpPr>
          <p:nvPr>
            <p:ph type="body" orient="vert" idx="1"/>
          </p:nvPr>
        </p:nvSpPr>
        <p:spPr/>
        <p:txBody>
          <a:bodyPr vert="eaVert"/>
          <a:lstStyle/>
          <a:p>
            <a:pPr lvl="0"/>
            <a:r>
              <a:rPr lang="fi-FI"/>
              <a:t>Muokkaa tekstin perustyylejä</a:t>
            </a:r>
          </a:p>
          <a:p>
            <a:pPr lvl="1"/>
            <a:r>
              <a:rPr lang="fi-FI"/>
              <a:t>toinen taso</a:t>
            </a:r>
          </a:p>
          <a:p>
            <a:pPr lvl="2"/>
            <a:r>
              <a:rPr lang="fi-FI"/>
              <a:t>kolmas taso</a:t>
            </a:r>
          </a:p>
          <a:p>
            <a:pPr lvl="3"/>
            <a:r>
              <a:rPr lang="fi-FI"/>
              <a:t>neljäs taso</a:t>
            </a:r>
          </a:p>
          <a:p>
            <a:pPr lvl="4"/>
            <a:r>
              <a:rPr lang="fi-FI"/>
              <a:t>viides taso</a:t>
            </a:r>
          </a:p>
        </p:txBody>
      </p:sp>
      <p:sp>
        <p:nvSpPr>
          <p:cNvPr id="4" name="Päivämäärän paikkamerkki 3"/>
          <p:cNvSpPr>
            <a:spLocks noGrp="1"/>
          </p:cNvSpPr>
          <p:nvPr>
            <p:ph type="dt" sz="half" idx="10"/>
          </p:nvPr>
        </p:nvSpPr>
        <p:spPr/>
        <p:txBody>
          <a:bodyPr/>
          <a:lstStyle/>
          <a:p>
            <a:fld id="{79413B4C-DE9F-42B1-9BF3-2C6E83AAB45D}" type="datetime3">
              <a:rPr lang="en-US" smtClean="0"/>
              <a:t>12 November 2018</a:t>
            </a:fld>
            <a:endParaRPr lang="fi-FI"/>
          </a:p>
        </p:txBody>
      </p:sp>
      <p:sp>
        <p:nvSpPr>
          <p:cNvPr id="5" name="Alatunnisteen paikkamerkki 4"/>
          <p:cNvSpPr>
            <a:spLocks noGrp="1"/>
          </p:cNvSpPr>
          <p:nvPr>
            <p:ph type="ftr" sz="quarter" idx="11"/>
          </p:nvPr>
        </p:nvSpPr>
        <p:spPr/>
        <p:txBody>
          <a:bodyPr/>
          <a:lstStyle/>
          <a:p>
            <a:r>
              <a:rPr lang="fi-FI"/>
              <a:t>Helsinki Legal Aid Office</a:t>
            </a:r>
          </a:p>
        </p:txBody>
      </p:sp>
      <p:sp>
        <p:nvSpPr>
          <p:cNvPr id="6" name="Dian numeron paikkamerkki 5"/>
          <p:cNvSpPr>
            <a:spLocks noGrp="1"/>
          </p:cNvSpPr>
          <p:nvPr>
            <p:ph type="sldNum" sz="quarter" idx="12"/>
          </p:nvPr>
        </p:nvSpPr>
        <p:spPr/>
        <p:txBody>
          <a:bodyPr/>
          <a:lstStyle/>
          <a:p>
            <a:fld id="{AAC35A7F-0822-4A4B-AB38-2D3B46DBF6A9}" type="slidenum">
              <a:rPr lang="fi-FI" smtClean="0"/>
              <a:t>‹#›</a:t>
            </a:fld>
            <a:endParaRPr lang="fi-FI"/>
          </a:p>
        </p:txBody>
      </p:sp>
    </p:spTree>
    <p:extLst>
      <p:ext uri="{BB962C8B-B14F-4D97-AF65-F5344CB8AC3E}">
        <p14:creationId xmlns:p14="http://schemas.microsoft.com/office/powerpoint/2010/main" val="34401953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Pystysuora otsikko ja teksti">
    <p:spTree>
      <p:nvGrpSpPr>
        <p:cNvPr id="1" name=""/>
        <p:cNvGrpSpPr/>
        <p:nvPr/>
      </p:nvGrpSpPr>
      <p:grpSpPr>
        <a:xfrm>
          <a:off x="0" y="0"/>
          <a:ext cx="0" cy="0"/>
          <a:chOff x="0" y="0"/>
          <a:chExt cx="0" cy="0"/>
        </a:xfrm>
      </p:grpSpPr>
      <p:sp>
        <p:nvSpPr>
          <p:cNvPr id="2" name="Pystysuora otsikko 1"/>
          <p:cNvSpPr>
            <a:spLocks noGrp="1"/>
          </p:cNvSpPr>
          <p:nvPr>
            <p:ph type="title" orient="vert"/>
          </p:nvPr>
        </p:nvSpPr>
        <p:spPr>
          <a:xfrm>
            <a:off x="6629400" y="274638"/>
            <a:ext cx="2057400" cy="5851525"/>
          </a:xfrm>
        </p:spPr>
        <p:txBody>
          <a:bodyPr vert="eaVert"/>
          <a:lstStyle/>
          <a:p>
            <a:r>
              <a:rPr lang="fi-FI"/>
              <a:t>Muokkaa ots. perustyyl. napsautt.</a:t>
            </a:r>
          </a:p>
        </p:txBody>
      </p:sp>
      <p:sp>
        <p:nvSpPr>
          <p:cNvPr id="3" name="Pystysuoran tekstin paikkamerkki 2"/>
          <p:cNvSpPr>
            <a:spLocks noGrp="1"/>
          </p:cNvSpPr>
          <p:nvPr>
            <p:ph type="body" orient="vert" idx="1"/>
          </p:nvPr>
        </p:nvSpPr>
        <p:spPr>
          <a:xfrm>
            <a:off x="457200" y="274638"/>
            <a:ext cx="6019800" cy="5851525"/>
          </a:xfrm>
        </p:spPr>
        <p:txBody>
          <a:bodyPr vert="eaVert"/>
          <a:lstStyle/>
          <a:p>
            <a:pPr lvl="0"/>
            <a:r>
              <a:rPr lang="fi-FI"/>
              <a:t>Muokkaa tekstin perustyylejä</a:t>
            </a:r>
          </a:p>
          <a:p>
            <a:pPr lvl="1"/>
            <a:r>
              <a:rPr lang="fi-FI"/>
              <a:t>toinen taso</a:t>
            </a:r>
          </a:p>
          <a:p>
            <a:pPr lvl="2"/>
            <a:r>
              <a:rPr lang="fi-FI"/>
              <a:t>kolmas taso</a:t>
            </a:r>
          </a:p>
          <a:p>
            <a:pPr lvl="3"/>
            <a:r>
              <a:rPr lang="fi-FI"/>
              <a:t>neljäs taso</a:t>
            </a:r>
          </a:p>
          <a:p>
            <a:pPr lvl="4"/>
            <a:r>
              <a:rPr lang="fi-FI"/>
              <a:t>viides taso</a:t>
            </a:r>
          </a:p>
        </p:txBody>
      </p:sp>
      <p:sp>
        <p:nvSpPr>
          <p:cNvPr id="4" name="Päivämäärän paikkamerkki 3"/>
          <p:cNvSpPr>
            <a:spLocks noGrp="1"/>
          </p:cNvSpPr>
          <p:nvPr>
            <p:ph type="dt" sz="half" idx="10"/>
          </p:nvPr>
        </p:nvSpPr>
        <p:spPr/>
        <p:txBody>
          <a:bodyPr/>
          <a:lstStyle/>
          <a:p>
            <a:fld id="{872AB7C1-955B-470D-997B-33379D9483B5}" type="datetime3">
              <a:rPr lang="en-US" smtClean="0"/>
              <a:t>12 November 2018</a:t>
            </a:fld>
            <a:endParaRPr lang="fi-FI"/>
          </a:p>
        </p:txBody>
      </p:sp>
      <p:sp>
        <p:nvSpPr>
          <p:cNvPr id="5" name="Alatunnisteen paikkamerkki 4"/>
          <p:cNvSpPr>
            <a:spLocks noGrp="1"/>
          </p:cNvSpPr>
          <p:nvPr>
            <p:ph type="ftr" sz="quarter" idx="11"/>
          </p:nvPr>
        </p:nvSpPr>
        <p:spPr/>
        <p:txBody>
          <a:bodyPr/>
          <a:lstStyle/>
          <a:p>
            <a:r>
              <a:rPr lang="fi-FI"/>
              <a:t>Helsinki Legal Aid Office</a:t>
            </a:r>
          </a:p>
        </p:txBody>
      </p:sp>
      <p:sp>
        <p:nvSpPr>
          <p:cNvPr id="6" name="Dian numeron paikkamerkki 5"/>
          <p:cNvSpPr>
            <a:spLocks noGrp="1"/>
          </p:cNvSpPr>
          <p:nvPr>
            <p:ph type="sldNum" sz="quarter" idx="12"/>
          </p:nvPr>
        </p:nvSpPr>
        <p:spPr/>
        <p:txBody>
          <a:bodyPr/>
          <a:lstStyle/>
          <a:p>
            <a:fld id="{AAC35A7F-0822-4A4B-AB38-2D3B46DBF6A9}" type="slidenum">
              <a:rPr lang="fi-FI" smtClean="0"/>
              <a:t>‹#›</a:t>
            </a:fld>
            <a:endParaRPr lang="fi-FI"/>
          </a:p>
        </p:txBody>
      </p:sp>
    </p:spTree>
    <p:extLst>
      <p:ext uri="{BB962C8B-B14F-4D97-AF65-F5344CB8AC3E}">
        <p14:creationId xmlns:p14="http://schemas.microsoft.com/office/powerpoint/2010/main" val="50030352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Otsikko ja sisältö">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a:t>Muokkaa ots. perustyyl. napsautt.</a:t>
            </a:r>
          </a:p>
        </p:txBody>
      </p:sp>
      <p:sp>
        <p:nvSpPr>
          <p:cNvPr id="3" name="Sisällön paikkamerkki 2"/>
          <p:cNvSpPr>
            <a:spLocks noGrp="1"/>
          </p:cNvSpPr>
          <p:nvPr>
            <p:ph idx="1"/>
          </p:nvPr>
        </p:nvSpPr>
        <p:spPr/>
        <p:txBody>
          <a:bodyPr/>
          <a:lstStyle/>
          <a:p>
            <a:pPr lvl="0"/>
            <a:r>
              <a:rPr lang="fi-FI"/>
              <a:t>Muokkaa tekstin perustyylejä</a:t>
            </a:r>
          </a:p>
          <a:p>
            <a:pPr lvl="1"/>
            <a:r>
              <a:rPr lang="fi-FI"/>
              <a:t>toinen taso</a:t>
            </a:r>
          </a:p>
          <a:p>
            <a:pPr lvl="2"/>
            <a:r>
              <a:rPr lang="fi-FI"/>
              <a:t>kolmas taso</a:t>
            </a:r>
          </a:p>
          <a:p>
            <a:pPr lvl="3"/>
            <a:r>
              <a:rPr lang="fi-FI"/>
              <a:t>neljäs taso</a:t>
            </a:r>
          </a:p>
          <a:p>
            <a:pPr lvl="4"/>
            <a:r>
              <a:rPr lang="fi-FI"/>
              <a:t>viides taso</a:t>
            </a:r>
          </a:p>
        </p:txBody>
      </p:sp>
      <p:sp>
        <p:nvSpPr>
          <p:cNvPr id="4" name="Päivämäärän paikkamerkki 3"/>
          <p:cNvSpPr>
            <a:spLocks noGrp="1"/>
          </p:cNvSpPr>
          <p:nvPr>
            <p:ph type="dt" sz="half" idx="10"/>
          </p:nvPr>
        </p:nvSpPr>
        <p:spPr/>
        <p:txBody>
          <a:bodyPr/>
          <a:lstStyle/>
          <a:p>
            <a:fld id="{B77CF7AC-B3DB-4E8A-97F9-30C86D904111}" type="datetime3">
              <a:rPr lang="en-US" smtClean="0"/>
              <a:t>12 November 2018</a:t>
            </a:fld>
            <a:endParaRPr lang="fi-FI"/>
          </a:p>
        </p:txBody>
      </p:sp>
      <p:sp>
        <p:nvSpPr>
          <p:cNvPr id="5" name="Alatunnisteen paikkamerkki 4"/>
          <p:cNvSpPr>
            <a:spLocks noGrp="1"/>
          </p:cNvSpPr>
          <p:nvPr>
            <p:ph type="ftr" sz="quarter" idx="11"/>
          </p:nvPr>
        </p:nvSpPr>
        <p:spPr/>
        <p:txBody>
          <a:bodyPr/>
          <a:lstStyle/>
          <a:p>
            <a:r>
              <a:rPr lang="fi-FI"/>
              <a:t>Helsinki Legal Aid Office</a:t>
            </a:r>
          </a:p>
        </p:txBody>
      </p:sp>
      <p:sp>
        <p:nvSpPr>
          <p:cNvPr id="6" name="Dian numeron paikkamerkki 5"/>
          <p:cNvSpPr>
            <a:spLocks noGrp="1"/>
          </p:cNvSpPr>
          <p:nvPr>
            <p:ph type="sldNum" sz="quarter" idx="12"/>
          </p:nvPr>
        </p:nvSpPr>
        <p:spPr/>
        <p:txBody>
          <a:bodyPr/>
          <a:lstStyle/>
          <a:p>
            <a:fld id="{AAC35A7F-0822-4A4B-AB38-2D3B46DBF6A9}" type="slidenum">
              <a:rPr lang="fi-FI" smtClean="0"/>
              <a:t>‹#›</a:t>
            </a:fld>
            <a:endParaRPr lang="fi-FI"/>
          </a:p>
        </p:txBody>
      </p:sp>
    </p:spTree>
    <p:extLst>
      <p:ext uri="{BB962C8B-B14F-4D97-AF65-F5344CB8AC3E}">
        <p14:creationId xmlns:p14="http://schemas.microsoft.com/office/powerpoint/2010/main" val="28477136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Osan ylätunniste">
    <p:spTree>
      <p:nvGrpSpPr>
        <p:cNvPr id="1" name=""/>
        <p:cNvGrpSpPr/>
        <p:nvPr/>
      </p:nvGrpSpPr>
      <p:grpSpPr>
        <a:xfrm>
          <a:off x="0" y="0"/>
          <a:ext cx="0" cy="0"/>
          <a:chOff x="0" y="0"/>
          <a:chExt cx="0" cy="0"/>
        </a:xfrm>
      </p:grpSpPr>
      <p:sp>
        <p:nvSpPr>
          <p:cNvPr id="2" name="Otsikko 1"/>
          <p:cNvSpPr>
            <a:spLocks noGrp="1"/>
          </p:cNvSpPr>
          <p:nvPr>
            <p:ph type="title"/>
          </p:nvPr>
        </p:nvSpPr>
        <p:spPr>
          <a:xfrm>
            <a:off x="722313" y="4406900"/>
            <a:ext cx="7772400" cy="1362075"/>
          </a:xfrm>
        </p:spPr>
        <p:txBody>
          <a:bodyPr anchor="t"/>
          <a:lstStyle>
            <a:lvl1pPr algn="l">
              <a:defRPr sz="4000" b="1" cap="all"/>
            </a:lvl1pPr>
          </a:lstStyle>
          <a:p>
            <a:r>
              <a:rPr lang="fi-FI"/>
              <a:t>Muokkaa ots. perustyyl. napsautt.</a:t>
            </a:r>
          </a:p>
        </p:txBody>
      </p:sp>
      <p:sp>
        <p:nvSpPr>
          <p:cNvPr id="3" name="Tekstin paikkamerkki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i-FI"/>
              <a:t>Muokkaa tekstin perustyylejä</a:t>
            </a:r>
          </a:p>
        </p:txBody>
      </p:sp>
      <p:sp>
        <p:nvSpPr>
          <p:cNvPr id="4" name="Päivämäärän paikkamerkki 3"/>
          <p:cNvSpPr>
            <a:spLocks noGrp="1"/>
          </p:cNvSpPr>
          <p:nvPr>
            <p:ph type="dt" sz="half" idx="10"/>
          </p:nvPr>
        </p:nvSpPr>
        <p:spPr/>
        <p:txBody>
          <a:bodyPr/>
          <a:lstStyle/>
          <a:p>
            <a:fld id="{B003947D-E2A4-4691-8D01-44EF9F117741}" type="datetime3">
              <a:rPr lang="en-US" smtClean="0"/>
              <a:t>12 November 2018</a:t>
            </a:fld>
            <a:endParaRPr lang="fi-FI"/>
          </a:p>
        </p:txBody>
      </p:sp>
      <p:sp>
        <p:nvSpPr>
          <p:cNvPr id="5" name="Alatunnisteen paikkamerkki 4"/>
          <p:cNvSpPr>
            <a:spLocks noGrp="1"/>
          </p:cNvSpPr>
          <p:nvPr>
            <p:ph type="ftr" sz="quarter" idx="11"/>
          </p:nvPr>
        </p:nvSpPr>
        <p:spPr/>
        <p:txBody>
          <a:bodyPr/>
          <a:lstStyle/>
          <a:p>
            <a:r>
              <a:rPr lang="fi-FI"/>
              <a:t>Helsinki Legal Aid Office</a:t>
            </a:r>
          </a:p>
        </p:txBody>
      </p:sp>
      <p:sp>
        <p:nvSpPr>
          <p:cNvPr id="6" name="Dian numeron paikkamerkki 5"/>
          <p:cNvSpPr>
            <a:spLocks noGrp="1"/>
          </p:cNvSpPr>
          <p:nvPr>
            <p:ph type="sldNum" sz="quarter" idx="12"/>
          </p:nvPr>
        </p:nvSpPr>
        <p:spPr/>
        <p:txBody>
          <a:bodyPr/>
          <a:lstStyle/>
          <a:p>
            <a:fld id="{AAC35A7F-0822-4A4B-AB38-2D3B46DBF6A9}" type="slidenum">
              <a:rPr lang="fi-FI" smtClean="0"/>
              <a:t>‹#›</a:t>
            </a:fld>
            <a:endParaRPr lang="fi-FI"/>
          </a:p>
        </p:txBody>
      </p:sp>
    </p:spTree>
    <p:extLst>
      <p:ext uri="{BB962C8B-B14F-4D97-AF65-F5344CB8AC3E}">
        <p14:creationId xmlns:p14="http://schemas.microsoft.com/office/powerpoint/2010/main" val="399958008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Kaksi sisältökohdetta">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a:t>Muokkaa ots. perustyyl. napsautt.</a:t>
            </a:r>
          </a:p>
        </p:txBody>
      </p:sp>
      <p:sp>
        <p:nvSpPr>
          <p:cNvPr id="3" name="Sisällön paikkamerkk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i-FI"/>
              <a:t>Muokkaa tekstin perustyylejä</a:t>
            </a:r>
          </a:p>
          <a:p>
            <a:pPr lvl="1"/>
            <a:r>
              <a:rPr lang="fi-FI"/>
              <a:t>toinen taso</a:t>
            </a:r>
          </a:p>
          <a:p>
            <a:pPr lvl="2"/>
            <a:r>
              <a:rPr lang="fi-FI"/>
              <a:t>kolmas taso</a:t>
            </a:r>
          </a:p>
          <a:p>
            <a:pPr lvl="3"/>
            <a:r>
              <a:rPr lang="fi-FI"/>
              <a:t>neljäs taso</a:t>
            </a:r>
          </a:p>
          <a:p>
            <a:pPr lvl="4"/>
            <a:r>
              <a:rPr lang="fi-FI"/>
              <a:t>viides taso</a:t>
            </a:r>
          </a:p>
        </p:txBody>
      </p:sp>
      <p:sp>
        <p:nvSpPr>
          <p:cNvPr id="4" name="Sisällön paikkamerkk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i-FI"/>
              <a:t>Muokkaa tekstin perustyylejä</a:t>
            </a:r>
          </a:p>
          <a:p>
            <a:pPr lvl="1"/>
            <a:r>
              <a:rPr lang="fi-FI"/>
              <a:t>toinen taso</a:t>
            </a:r>
          </a:p>
          <a:p>
            <a:pPr lvl="2"/>
            <a:r>
              <a:rPr lang="fi-FI"/>
              <a:t>kolmas taso</a:t>
            </a:r>
          </a:p>
          <a:p>
            <a:pPr lvl="3"/>
            <a:r>
              <a:rPr lang="fi-FI"/>
              <a:t>neljäs taso</a:t>
            </a:r>
          </a:p>
          <a:p>
            <a:pPr lvl="4"/>
            <a:r>
              <a:rPr lang="fi-FI"/>
              <a:t>viides taso</a:t>
            </a:r>
          </a:p>
        </p:txBody>
      </p:sp>
      <p:sp>
        <p:nvSpPr>
          <p:cNvPr id="5" name="Päivämäärän paikkamerkki 4"/>
          <p:cNvSpPr>
            <a:spLocks noGrp="1"/>
          </p:cNvSpPr>
          <p:nvPr>
            <p:ph type="dt" sz="half" idx="10"/>
          </p:nvPr>
        </p:nvSpPr>
        <p:spPr/>
        <p:txBody>
          <a:bodyPr/>
          <a:lstStyle/>
          <a:p>
            <a:fld id="{57FDEC2D-AD4A-4377-8DBB-CE31E14A518E}" type="datetime3">
              <a:rPr lang="en-US" smtClean="0"/>
              <a:t>12 November 2018</a:t>
            </a:fld>
            <a:endParaRPr lang="fi-FI"/>
          </a:p>
        </p:txBody>
      </p:sp>
      <p:sp>
        <p:nvSpPr>
          <p:cNvPr id="6" name="Alatunnisteen paikkamerkki 5"/>
          <p:cNvSpPr>
            <a:spLocks noGrp="1"/>
          </p:cNvSpPr>
          <p:nvPr>
            <p:ph type="ftr" sz="quarter" idx="11"/>
          </p:nvPr>
        </p:nvSpPr>
        <p:spPr/>
        <p:txBody>
          <a:bodyPr/>
          <a:lstStyle/>
          <a:p>
            <a:r>
              <a:rPr lang="fi-FI"/>
              <a:t>Helsinki Legal Aid Office</a:t>
            </a:r>
          </a:p>
        </p:txBody>
      </p:sp>
      <p:sp>
        <p:nvSpPr>
          <p:cNvPr id="7" name="Dian numeron paikkamerkki 6"/>
          <p:cNvSpPr>
            <a:spLocks noGrp="1"/>
          </p:cNvSpPr>
          <p:nvPr>
            <p:ph type="sldNum" sz="quarter" idx="12"/>
          </p:nvPr>
        </p:nvSpPr>
        <p:spPr/>
        <p:txBody>
          <a:bodyPr/>
          <a:lstStyle/>
          <a:p>
            <a:fld id="{AAC35A7F-0822-4A4B-AB38-2D3B46DBF6A9}" type="slidenum">
              <a:rPr lang="fi-FI" smtClean="0"/>
              <a:t>‹#›</a:t>
            </a:fld>
            <a:endParaRPr lang="fi-FI"/>
          </a:p>
        </p:txBody>
      </p:sp>
    </p:spTree>
    <p:extLst>
      <p:ext uri="{BB962C8B-B14F-4D97-AF65-F5344CB8AC3E}">
        <p14:creationId xmlns:p14="http://schemas.microsoft.com/office/powerpoint/2010/main" val="359348886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tailu">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lvl1pPr>
              <a:defRPr/>
            </a:lvl1pPr>
          </a:lstStyle>
          <a:p>
            <a:r>
              <a:rPr lang="fi-FI"/>
              <a:t>Muokkaa ots. perustyyl. napsautt.</a:t>
            </a:r>
          </a:p>
        </p:txBody>
      </p:sp>
      <p:sp>
        <p:nvSpPr>
          <p:cNvPr id="3" name="Tekstin paikkamerkki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a:t>
            </a:r>
          </a:p>
        </p:txBody>
      </p:sp>
      <p:sp>
        <p:nvSpPr>
          <p:cNvPr id="4" name="Sisällön paikkamerkk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i-FI"/>
              <a:t>Muokkaa tekstin perustyylejä</a:t>
            </a:r>
          </a:p>
          <a:p>
            <a:pPr lvl="1"/>
            <a:r>
              <a:rPr lang="fi-FI"/>
              <a:t>toinen taso</a:t>
            </a:r>
          </a:p>
          <a:p>
            <a:pPr lvl="2"/>
            <a:r>
              <a:rPr lang="fi-FI"/>
              <a:t>kolmas taso</a:t>
            </a:r>
          </a:p>
          <a:p>
            <a:pPr lvl="3"/>
            <a:r>
              <a:rPr lang="fi-FI"/>
              <a:t>neljäs taso</a:t>
            </a:r>
          </a:p>
          <a:p>
            <a:pPr lvl="4"/>
            <a:r>
              <a:rPr lang="fi-FI"/>
              <a:t>viides taso</a:t>
            </a:r>
          </a:p>
        </p:txBody>
      </p:sp>
      <p:sp>
        <p:nvSpPr>
          <p:cNvPr id="5" name="Tekstin paikkamerkki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a:t>
            </a:r>
          </a:p>
        </p:txBody>
      </p:sp>
      <p:sp>
        <p:nvSpPr>
          <p:cNvPr id="6" name="Sisällön paikkamerkk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i-FI"/>
              <a:t>Muokkaa tekstin perustyylejä</a:t>
            </a:r>
          </a:p>
          <a:p>
            <a:pPr lvl="1"/>
            <a:r>
              <a:rPr lang="fi-FI"/>
              <a:t>toinen taso</a:t>
            </a:r>
          </a:p>
          <a:p>
            <a:pPr lvl="2"/>
            <a:r>
              <a:rPr lang="fi-FI"/>
              <a:t>kolmas taso</a:t>
            </a:r>
          </a:p>
          <a:p>
            <a:pPr lvl="3"/>
            <a:r>
              <a:rPr lang="fi-FI"/>
              <a:t>neljäs taso</a:t>
            </a:r>
          </a:p>
          <a:p>
            <a:pPr lvl="4"/>
            <a:r>
              <a:rPr lang="fi-FI"/>
              <a:t>viides taso</a:t>
            </a:r>
          </a:p>
        </p:txBody>
      </p:sp>
      <p:sp>
        <p:nvSpPr>
          <p:cNvPr id="7" name="Päivämäärän paikkamerkki 6"/>
          <p:cNvSpPr>
            <a:spLocks noGrp="1"/>
          </p:cNvSpPr>
          <p:nvPr>
            <p:ph type="dt" sz="half" idx="10"/>
          </p:nvPr>
        </p:nvSpPr>
        <p:spPr/>
        <p:txBody>
          <a:bodyPr/>
          <a:lstStyle/>
          <a:p>
            <a:fld id="{6A22BC9E-B935-4BF7-A896-08C7148C9153}" type="datetime3">
              <a:rPr lang="en-US" smtClean="0"/>
              <a:t>12 November 2018</a:t>
            </a:fld>
            <a:endParaRPr lang="fi-FI"/>
          </a:p>
        </p:txBody>
      </p:sp>
      <p:sp>
        <p:nvSpPr>
          <p:cNvPr id="8" name="Alatunnisteen paikkamerkki 7"/>
          <p:cNvSpPr>
            <a:spLocks noGrp="1"/>
          </p:cNvSpPr>
          <p:nvPr>
            <p:ph type="ftr" sz="quarter" idx="11"/>
          </p:nvPr>
        </p:nvSpPr>
        <p:spPr/>
        <p:txBody>
          <a:bodyPr/>
          <a:lstStyle/>
          <a:p>
            <a:r>
              <a:rPr lang="fi-FI"/>
              <a:t>Helsinki Legal Aid Office</a:t>
            </a:r>
          </a:p>
        </p:txBody>
      </p:sp>
      <p:sp>
        <p:nvSpPr>
          <p:cNvPr id="9" name="Dian numeron paikkamerkki 8"/>
          <p:cNvSpPr>
            <a:spLocks noGrp="1"/>
          </p:cNvSpPr>
          <p:nvPr>
            <p:ph type="sldNum" sz="quarter" idx="12"/>
          </p:nvPr>
        </p:nvSpPr>
        <p:spPr/>
        <p:txBody>
          <a:bodyPr/>
          <a:lstStyle/>
          <a:p>
            <a:fld id="{AAC35A7F-0822-4A4B-AB38-2D3B46DBF6A9}" type="slidenum">
              <a:rPr lang="fi-FI" smtClean="0"/>
              <a:t>‹#›</a:t>
            </a:fld>
            <a:endParaRPr lang="fi-FI"/>
          </a:p>
        </p:txBody>
      </p:sp>
    </p:spTree>
    <p:extLst>
      <p:ext uri="{BB962C8B-B14F-4D97-AF65-F5344CB8AC3E}">
        <p14:creationId xmlns:p14="http://schemas.microsoft.com/office/powerpoint/2010/main" val="102650575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Vain otsikko">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a:t>Muokkaa ots. perustyyl. napsautt.</a:t>
            </a:r>
          </a:p>
        </p:txBody>
      </p:sp>
      <p:sp>
        <p:nvSpPr>
          <p:cNvPr id="3" name="Päivämäärän paikkamerkki 2"/>
          <p:cNvSpPr>
            <a:spLocks noGrp="1"/>
          </p:cNvSpPr>
          <p:nvPr>
            <p:ph type="dt" sz="half" idx="10"/>
          </p:nvPr>
        </p:nvSpPr>
        <p:spPr/>
        <p:txBody>
          <a:bodyPr/>
          <a:lstStyle/>
          <a:p>
            <a:fld id="{518884A5-BC84-4D0E-85C9-57D58F6273D4}" type="datetime3">
              <a:rPr lang="en-US" smtClean="0"/>
              <a:t>12 November 2018</a:t>
            </a:fld>
            <a:endParaRPr lang="fi-FI"/>
          </a:p>
        </p:txBody>
      </p:sp>
      <p:sp>
        <p:nvSpPr>
          <p:cNvPr id="4" name="Alatunnisteen paikkamerkki 3"/>
          <p:cNvSpPr>
            <a:spLocks noGrp="1"/>
          </p:cNvSpPr>
          <p:nvPr>
            <p:ph type="ftr" sz="quarter" idx="11"/>
          </p:nvPr>
        </p:nvSpPr>
        <p:spPr/>
        <p:txBody>
          <a:bodyPr/>
          <a:lstStyle/>
          <a:p>
            <a:r>
              <a:rPr lang="fi-FI"/>
              <a:t>Helsinki Legal Aid Office</a:t>
            </a:r>
          </a:p>
        </p:txBody>
      </p:sp>
      <p:sp>
        <p:nvSpPr>
          <p:cNvPr id="5" name="Dian numeron paikkamerkki 4"/>
          <p:cNvSpPr>
            <a:spLocks noGrp="1"/>
          </p:cNvSpPr>
          <p:nvPr>
            <p:ph type="sldNum" sz="quarter" idx="12"/>
          </p:nvPr>
        </p:nvSpPr>
        <p:spPr/>
        <p:txBody>
          <a:bodyPr/>
          <a:lstStyle/>
          <a:p>
            <a:fld id="{AAC35A7F-0822-4A4B-AB38-2D3B46DBF6A9}" type="slidenum">
              <a:rPr lang="fi-FI" smtClean="0"/>
              <a:t>‹#›</a:t>
            </a:fld>
            <a:endParaRPr lang="fi-FI"/>
          </a:p>
        </p:txBody>
      </p:sp>
    </p:spTree>
    <p:extLst>
      <p:ext uri="{BB962C8B-B14F-4D97-AF65-F5344CB8AC3E}">
        <p14:creationId xmlns:p14="http://schemas.microsoft.com/office/powerpoint/2010/main" val="32322715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yhjä">
    <p:spTree>
      <p:nvGrpSpPr>
        <p:cNvPr id="1" name=""/>
        <p:cNvGrpSpPr/>
        <p:nvPr/>
      </p:nvGrpSpPr>
      <p:grpSpPr>
        <a:xfrm>
          <a:off x="0" y="0"/>
          <a:ext cx="0" cy="0"/>
          <a:chOff x="0" y="0"/>
          <a:chExt cx="0" cy="0"/>
        </a:xfrm>
      </p:grpSpPr>
      <p:sp>
        <p:nvSpPr>
          <p:cNvPr id="2" name="Päivämäärän paikkamerkki 1"/>
          <p:cNvSpPr>
            <a:spLocks noGrp="1"/>
          </p:cNvSpPr>
          <p:nvPr>
            <p:ph type="dt" sz="half" idx="10"/>
          </p:nvPr>
        </p:nvSpPr>
        <p:spPr/>
        <p:txBody>
          <a:bodyPr/>
          <a:lstStyle/>
          <a:p>
            <a:fld id="{75157EF1-5A8F-4F02-AEC1-2EDD0D52C595}" type="datetime3">
              <a:rPr lang="en-US" smtClean="0"/>
              <a:t>12 November 2018</a:t>
            </a:fld>
            <a:endParaRPr lang="fi-FI"/>
          </a:p>
        </p:txBody>
      </p:sp>
      <p:sp>
        <p:nvSpPr>
          <p:cNvPr id="3" name="Alatunnisteen paikkamerkki 2"/>
          <p:cNvSpPr>
            <a:spLocks noGrp="1"/>
          </p:cNvSpPr>
          <p:nvPr>
            <p:ph type="ftr" sz="quarter" idx="11"/>
          </p:nvPr>
        </p:nvSpPr>
        <p:spPr/>
        <p:txBody>
          <a:bodyPr/>
          <a:lstStyle/>
          <a:p>
            <a:r>
              <a:rPr lang="fi-FI"/>
              <a:t>Helsinki Legal Aid Office</a:t>
            </a:r>
          </a:p>
        </p:txBody>
      </p:sp>
      <p:sp>
        <p:nvSpPr>
          <p:cNvPr id="4" name="Dian numeron paikkamerkki 3"/>
          <p:cNvSpPr>
            <a:spLocks noGrp="1"/>
          </p:cNvSpPr>
          <p:nvPr>
            <p:ph type="sldNum" sz="quarter" idx="12"/>
          </p:nvPr>
        </p:nvSpPr>
        <p:spPr/>
        <p:txBody>
          <a:bodyPr/>
          <a:lstStyle/>
          <a:p>
            <a:fld id="{AAC35A7F-0822-4A4B-AB38-2D3B46DBF6A9}" type="slidenum">
              <a:rPr lang="fi-FI" smtClean="0"/>
              <a:t>‹#›</a:t>
            </a:fld>
            <a:endParaRPr lang="fi-FI"/>
          </a:p>
        </p:txBody>
      </p:sp>
    </p:spTree>
    <p:extLst>
      <p:ext uri="{BB962C8B-B14F-4D97-AF65-F5344CB8AC3E}">
        <p14:creationId xmlns:p14="http://schemas.microsoft.com/office/powerpoint/2010/main" val="383956086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tsikollinen sisältö">
    <p:spTree>
      <p:nvGrpSpPr>
        <p:cNvPr id="1" name=""/>
        <p:cNvGrpSpPr/>
        <p:nvPr/>
      </p:nvGrpSpPr>
      <p:grpSpPr>
        <a:xfrm>
          <a:off x="0" y="0"/>
          <a:ext cx="0" cy="0"/>
          <a:chOff x="0" y="0"/>
          <a:chExt cx="0" cy="0"/>
        </a:xfrm>
      </p:grpSpPr>
      <p:sp>
        <p:nvSpPr>
          <p:cNvPr id="2" name="Otsikko 1"/>
          <p:cNvSpPr>
            <a:spLocks noGrp="1"/>
          </p:cNvSpPr>
          <p:nvPr>
            <p:ph type="title"/>
          </p:nvPr>
        </p:nvSpPr>
        <p:spPr>
          <a:xfrm>
            <a:off x="457200" y="273050"/>
            <a:ext cx="3008313" cy="1162050"/>
          </a:xfrm>
        </p:spPr>
        <p:txBody>
          <a:bodyPr anchor="b"/>
          <a:lstStyle>
            <a:lvl1pPr algn="l">
              <a:defRPr sz="2000" b="1"/>
            </a:lvl1pPr>
          </a:lstStyle>
          <a:p>
            <a:r>
              <a:rPr lang="fi-FI"/>
              <a:t>Muokkaa ots. perustyyl. napsautt.</a:t>
            </a:r>
          </a:p>
        </p:txBody>
      </p:sp>
      <p:sp>
        <p:nvSpPr>
          <p:cNvPr id="3" name="Sisällön paikkamerkk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i-FI"/>
              <a:t>Muokkaa tekstin perustyylejä</a:t>
            </a:r>
          </a:p>
          <a:p>
            <a:pPr lvl="1"/>
            <a:r>
              <a:rPr lang="fi-FI"/>
              <a:t>toinen taso</a:t>
            </a:r>
          </a:p>
          <a:p>
            <a:pPr lvl="2"/>
            <a:r>
              <a:rPr lang="fi-FI"/>
              <a:t>kolmas taso</a:t>
            </a:r>
          </a:p>
          <a:p>
            <a:pPr lvl="3"/>
            <a:r>
              <a:rPr lang="fi-FI"/>
              <a:t>neljäs taso</a:t>
            </a:r>
          </a:p>
          <a:p>
            <a:pPr lvl="4"/>
            <a:r>
              <a:rPr lang="fi-FI"/>
              <a:t>viides taso</a:t>
            </a:r>
          </a:p>
        </p:txBody>
      </p:sp>
      <p:sp>
        <p:nvSpPr>
          <p:cNvPr id="4" name="Tekstin paikkamerkki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i-FI"/>
              <a:t>Muokkaa tekstin perustyylejä</a:t>
            </a:r>
          </a:p>
        </p:txBody>
      </p:sp>
      <p:sp>
        <p:nvSpPr>
          <p:cNvPr id="5" name="Päivämäärän paikkamerkki 4"/>
          <p:cNvSpPr>
            <a:spLocks noGrp="1"/>
          </p:cNvSpPr>
          <p:nvPr>
            <p:ph type="dt" sz="half" idx="10"/>
          </p:nvPr>
        </p:nvSpPr>
        <p:spPr/>
        <p:txBody>
          <a:bodyPr/>
          <a:lstStyle/>
          <a:p>
            <a:fld id="{B7D1D04C-244B-4166-9489-8B6E18E7A378}" type="datetime3">
              <a:rPr lang="en-US" smtClean="0"/>
              <a:t>12 November 2018</a:t>
            </a:fld>
            <a:endParaRPr lang="fi-FI"/>
          </a:p>
        </p:txBody>
      </p:sp>
      <p:sp>
        <p:nvSpPr>
          <p:cNvPr id="6" name="Alatunnisteen paikkamerkki 5"/>
          <p:cNvSpPr>
            <a:spLocks noGrp="1"/>
          </p:cNvSpPr>
          <p:nvPr>
            <p:ph type="ftr" sz="quarter" idx="11"/>
          </p:nvPr>
        </p:nvSpPr>
        <p:spPr/>
        <p:txBody>
          <a:bodyPr/>
          <a:lstStyle/>
          <a:p>
            <a:r>
              <a:rPr lang="fi-FI"/>
              <a:t>Helsinki Legal Aid Office</a:t>
            </a:r>
          </a:p>
        </p:txBody>
      </p:sp>
      <p:sp>
        <p:nvSpPr>
          <p:cNvPr id="7" name="Dian numeron paikkamerkki 6"/>
          <p:cNvSpPr>
            <a:spLocks noGrp="1"/>
          </p:cNvSpPr>
          <p:nvPr>
            <p:ph type="sldNum" sz="quarter" idx="12"/>
          </p:nvPr>
        </p:nvSpPr>
        <p:spPr/>
        <p:txBody>
          <a:bodyPr/>
          <a:lstStyle/>
          <a:p>
            <a:fld id="{AAC35A7F-0822-4A4B-AB38-2D3B46DBF6A9}" type="slidenum">
              <a:rPr lang="fi-FI" smtClean="0"/>
              <a:t>‹#›</a:t>
            </a:fld>
            <a:endParaRPr lang="fi-FI"/>
          </a:p>
        </p:txBody>
      </p:sp>
    </p:spTree>
    <p:extLst>
      <p:ext uri="{BB962C8B-B14F-4D97-AF65-F5344CB8AC3E}">
        <p14:creationId xmlns:p14="http://schemas.microsoft.com/office/powerpoint/2010/main" val="2309129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tsikollinen kuva">
    <p:spTree>
      <p:nvGrpSpPr>
        <p:cNvPr id="1" name=""/>
        <p:cNvGrpSpPr/>
        <p:nvPr/>
      </p:nvGrpSpPr>
      <p:grpSpPr>
        <a:xfrm>
          <a:off x="0" y="0"/>
          <a:ext cx="0" cy="0"/>
          <a:chOff x="0" y="0"/>
          <a:chExt cx="0" cy="0"/>
        </a:xfrm>
      </p:grpSpPr>
      <p:sp>
        <p:nvSpPr>
          <p:cNvPr id="2" name="Otsikko 1"/>
          <p:cNvSpPr>
            <a:spLocks noGrp="1"/>
          </p:cNvSpPr>
          <p:nvPr>
            <p:ph type="title"/>
          </p:nvPr>
        </p:nvSpPr>
        <p:spPr>
          <a:xfrm>
            <a:off x="1792288" y="4800600"/>
            <a:ext cx="5486400" cy="566738"/>
          </a:xfrm>
        </p:spPr>
        <p:txBody>
          <a:bodyPr anchor="b"/>
          <a:lstStyle>
            <a:lvl1pPr algn="l">
              <a:defRPr sz="2000" b="1"/>
            </a:lvl1pPr>
          </a:lstStyle>
          <a:p>
            <a:r>
              <a:rPr lang="fi-FI"/>
              <a:t>Muokkaa ots. perustyyl. napsautt.</a:t>
            </a:r>
          </a:p>
        </p:txBody>
      </p:sp>
      <p:sp>
        <p:nvSpPr>
          <p:cNvPr id="3" name="Kuvan paikkamerkki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a:t>Lisää kuva napsauttamalla kuvaketta</a:t>
            </a:r>
          </a:p>
        </p:txBody>
      </p:sp>
      <p:sp>
        <p:nvSpPr>
          <p:cNvPr id="4" name="Tekstin paikkamerkki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i-FI"/>
              <a:t>Muokkaa tekstin perustyylejä</a:t>
            </a:r>
          </a:p>
        </p:txBody>
      </p:sp>
      <p:sp>
        <p:nvSpPr>
          <p:cNvPr id="5" name="Päivämäärän paikkamerkki 4"/>
          <p:cNvSpPr>
            <a:spLocks noGrp="1"/>
          </p:cNvSpPr>
          <p:nvPr>
            <p:ph type="dt" sz="half" idx="10"/>
          </p:nvPr>
        </p:nvSpPr>
        <p:spPr/>
        <p:txBody>
          <a:bodyPr/>
          <a:lstStyle/>
          <a:p>
            <a:fld id="{705C021C-BF7B-4323-939B-EFD0079709AD}" type="datetime3">
              <a:rPr lang="en-US" smtClean="0"/>
              <a:t>12 November 2018</a:t>
            </a:fld>
            <a:endParaRPr lang="fi-FI"/>
          </a:p>
        </p:txBody>
      </p:sp>
      <p:sp>
        <p:nvSpPr>
          <p:cNvPr id="6" name="Alatunnisteen paikkamerkki 5"/>
          <p:cNvSpPr>
            <a:spLocks noGrp="1"/>
          </p:cNvSpPr>
          <p:nvPr>
            <p:ph type="ftr" sz="quarter" idx="11"/>
          </p:nvPr>
        </p:nvSpPr>
        <p:spPr/>
        <p:txBody>
          <a:bodyPr/>
          <a:lstStyle/>
          <a:p>
            <a:r>
              <a:rPr lang="fi-FI"/>
              <a:t>Helsinki Legal Aid Office</a:t>
            </a:r>
          </a:p>
        </p:txBody>
      </p:sp>
      <p:sp>
        <p:nvSpPr>
          <p:cNvPr id="7" name="Dian numeron paikkamerkki 6"/>
          <p:cNvSpPr>
            <a:spLocks noGrp="1"/>
          </p:cNvSpPr>
          <p:nvPr>
            <p:ph type="sldNum" sz="quarter" idx="12"/>
          </p:nvPr>
        </p:nvSpPr>
        <p:spPr/>
        <p:txBody>
          <a:bodyPr/>
          <a:lstStyle/>
          <a:p>
            <a:fld id="{AAC35A7F-0822-4A4B-AB38-2D3B46DBF6A9}" type="slidenum">
              <a:rPr lang="fi-FI" smtClean="0"/>
              <a:t>‹#›</a:t>
            </a:fld>
            <a:endParaRPr lang="fi-FI"/>
          </a:p>
        </p:txBody>
      </p:sp>
    </p:spTree>
    <p:extLst>
      <p:ext uri="{BB962C8B-B14F-4D97-AF65-F5344CB8AC3E}">
        <p14:creationId xmlns:p14="http://schemas.microsoft.com/office/powerpoint/2010/main" val="174949687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tsikon paikkamerkki 1"/>
          <p:cNvSpPr>
            <a:spLocks noGrp="1"/>
          </p:cNvSpPr>
          <p:nvPr>
            <p:ph type="title"/>
          </p:nvPr>
        </p:nvSpPr>
        <p:spPr>
          <a:xfrm>
            <a:off x="2483768" y="274638"/>
            <a:ext cx="6203032" cy="1143000"/>
          </a:xfrm>
          <a:prstGeom prst="rect">
            <a:avLst/>
          </a:prstGeom>
        </p:spPr>
        <p:txBody>
          <a:bodyPr vert="horz" lIns="91440" tIns="45720" rIns="91440" bIns="45720" rtlCol="0" anchor="ctr">
            <a:normAutofit/>
          </a:bodyPr>
          <a:lstStyle/>
          <a:p>
            <a:r>
              <a:rPr lang="fi-FI"/>
              <a:t>Muokkaa perustyyl. napsautt.</a:t>
            </a:r>
          </a:p>
        </p:txBody>
      </p:sp>
      <p:sp>
        <p:nvSpPr>
          <p:cNvPr id="3" name="Tekstin paikkamerkki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4" name="Päivämäärän paikkamerkki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E46A16-B380-44CC-8813-E61F2348E831}" type="datetime3">
              <a:rPr lang="en-US" smtClean="0"/>
              <a:t>12 November 2018</a:t>
            </a:fld>
            <a:endParaRPr lang="fi-FI" dirty="0"/>
          </a:p>
        </p:txBody>
      </p:sp>
      <p:sp>
        <p:nvSpPr>
          <p:cNvPr id="5" name="Alatunnisteen paikkamerk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i-FI" dirty="0"/>
              <a:t>Helsinki Legal Aid Office</a:t>
            </a:r>
          </a:p>
        </p:txBody>
      </p:sp>
      <p:sp>
        <p:nvSpPr>
          <p:cNvPr id="6" name="Dian numeron paikkamerkki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BA81D3-E102-45F0-9DBB-CCB33DD78CBA}" type="slidenum">
              <a:rPr lang="fi-FI" smtClean="0"/>
              <a:t>‹#›</a:t>
            </a:fld>
            <a:endParaRPr lang="fi-FI" dirty="0"/>
          </a:p>
        </p:txBody>
      </p:sp>
      <p:pic>
        <p:nvPicPr>
          <p:cNvPr id="1026" name="Picture 2" descr="\\ohna01\Data\OH3750\Oikeusapu\Tekstit\AS\logo jpeg.jp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467544" y="476672"/>
            <a:ext cx="1296144" cy="6564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71404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ctrTitle"/>
          </p:nvPr>
        </p:nvSpPr>
        <p:spPr>
          <a:xfrm>
            <a:off x="430696" y="1219200"/>
            <a:ext cx="8002116" cy="2765946"/>
          </a:xfrm>
        </p:spPr>
        <p:txBody>
          <a:bodyPr>
            <a:normAutofit/>
          </a:bodyPr>
          <a:lstStyle/>
          <a:p>
            <a:r>
              <a:rPr lang="fi-FI" dirty="0" err="1"/>
              <a:t>Free</a:t>
            </a:r>
            <a:r>
              <a:rPr lang="fi-FI" dirty="0"/>
              <a:t> </a:t>
            </a:r>
            <a:r>
              <a:rPr lang="fi-FI" dirty="0" err="1"/>
              <a:t>until</a:t>
            </a:r>
            <a:r>
              <a:rPr lang="fi-FI" dirty="0"/>
              <a:t> </a:t>
            </a:r>
            <a:r>
              <a:rPr lang="fi-FI" dirty="0" err="1"/>
              <a:t>proven</a:t>
            </a:r>
            <a:r>
              <a:rPr lang="fi-FI" dirty="0"/>
              <a:t> </a:t>
            </a:r>
            <a:r>
              <a:rPr lang="fi-FI" dirty="0" err="1"/>
              <a:t>guilty</a:t>
            </a:r>
            <a:r>
              <a:rPr lang="fi-FI" dirty="0"/>
              <a:t>: </a:t>
            </a:r>
            <a:r>
              <a:rPr lang="fi-FI" dirty="0" err="1"/>
              <a:t>Finland’s</a:t>
            </a:r>
            <a:r>
              <a:rPr lang="fi-FI" dirty="0"/>
              <a:t> </a:t>
            </a:r>
            <a:r>
              <a:rPr lang="fi-FI" dirty="0" err="1"/>
              <a:t>pretrial</a:t>
            </a:r>
            <a:r>
              <a:rPr lang="fi-FI" dirty="0"/>
              <a:t> </a:t>
            </a:r>
            <a:r>
              <a:rPr lang="fi-FI" dirty="0" err="1"/>
              <a:t>detention</a:t>
            </a:r>
            <a:r>
              <a:rPr lang="fi-FI" dirty="0"/>
              <a:t> </a:t>
            </a:r>
            <a:r>
              <a:rPr lang="fi-FI" dirty="0" err="1"/>
              <a:t>rates</a:t>
            </a:r>
            <a:endParaRPr lang="fi-FI" dirty="0"/>
          </a:p>
        </p:txBody>
      </p:sp>
      <p:sp>
        <p:nvSpPr>
          <p:cNvPr id="3" name="Alaotsikko 2"/>
          <p:cNvSpPr>
            <a:spLocks noGrp="1"/>
          </p:cNvSpPr>
          <p:nvPr>
            <p:ph type="subTitle" idx="1"/>
          </p:nvPr>
        </p:nvSpPr>
        <p:spPr>
          <a:xfrm>
            <a:off x="1331640" y="4437112"/>
            <a:ext cx="6440760" cy="1201688"/>
          </a:xfrm>
        </p:spPr>
        <p:txBody>
          <a:bodyPr>
            <a:normAutofit/>
          </a:bodyPr>
          <a:lstStyle/>
          <a:p>
            <a:r>
              <a:rPr lang="en-US" sz="1800" dirty="0"/>
              <a:t>Nina </a:t>
            </a:r>
            <a:r>
              <a:rPr lang="en-US" sz="1800" dirty="0" err="1"/>
              <a:t>Solas-Iloniemi</a:t>
            </a:r>
            <a:endParaRPr lang="en-US" sz="1800" dirty="0"/>
          </a:p>
          <a:p>
            <a:r>
              <a:rPr lang="en-US" sz="1600" dirty="0"/>
              <a:t>Leading Public Legal Aid Attorney</a:t>
            </a:r>
          </a:p>
          <a:p>
            <a:endParaRPr lang="fi-FI" sz="1600" dirty="0"/>
          </a:p>
          <a:p>
            <a:endParaRPr lang="en-US" sz="1500" dirty="0"/>
          </a:p>
        </p:txBody>
      </p:sp>
      <p:sp>
        <p:nvSpPr>
          <p:cNvPr id="4" name="Päivämäärän paikkamerkki 3"/>
          <p:cNvSpPr>
            <a:spLocks noGrp="1"/>
          </p:cNvSpPr>
          <p:nvPr>
            <p:ph type="dt" sz="half" idx="10"/>
          </p:nvPr>
        </p:nvSpPr>
        <p:spPr/>
        <p:txBody>
          <a:bodyPr/>
          <a:lstStyle/>
          <a:p>
            <a:fld id="{A5260974-2BE1-47A4-B6CB-BB0D3733AFCD}" type="datetime3">
              <a:rPr lang="en-US" smtClean="0"/>
              <a:t>12 November 2018</a:t>
            </a:fld>
            <a:endParaRPr lang="fi-FI"/>
          </a:p>
        </p:txBody>
      </p:sp>
      <p:sp>
        <p:nvSpPr>
          <p:cNvPr id="5" name="Alatunnisteen paikkamerkki 4"/>
          <p:cNvSpPr>
            <a:spLocks noGrp="1"/>
          </p:cNvSpPr>
          <p:nvPr>
            <p:ph type="ftr" sz="quarter" idx="11"/>
          </p:nvPr>
        </p:nvSpPr>
        <p:spPr/>
        <p:txBody>
          <a:bodyPr/>
          <a:lstStyle/>
          <a:p>
            <a:r>
              <a:rPr lang="fi-FI" dirty="0"/>
              <a:t>Helsingin oikeusaputoimisto </a:t>
            </a:r>
          </a:p>
          <a:p>
            <a:r>
              <a:rPr lang="fi-FI" dirty="0"/>
              <a:t>Helsinki Legal Aid Office</a:t>
            </a:r>
          </a:p>
        </p:txBody>
      </p:sp>
      <p:sp>
        <p:nvSpPr>
          <p:cNvPr id="6" name="Dian numeron paikkamerkki 5"/>
          <p:cNvSpPr>
            <a:spLocks noGrp="1"/>
          </p:cNvSpPr>
          <p:nvPr>
            <p:ph type="sldNum" sz="quarter" idx="12"/>
          </p:nvPr>
        </p:nvSpPr>
        <p:spPr/>
        <p:txBody>
          <a:bodyPr/>
          <a:lstStyle/>
          <a:p>
            <a:fld id="{AAC35A7F-0822-4A4B-AB38-2D3B46DBF6A9}" type="slidenum">
              <a:rPr lang="fi-FI" smtClean="0"/>
              <a:t>1</a:t>
            </a:fld>
            <a:endParaRPr lang="fi-FI"/>
          </a:p>
        </p:txBody>
      </p:sp>
    </p:spTree>
    <p:extLst>
      <p:ext uri="{BB962C8B-B14F-4D97-AF65-F5344CB8AC3E}">
        <p14:creationId xmlns:p14="http://schemas.microsoft.com/office/powerpoint/2010/main" val="171735186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0FDE392D-685F-44AE-A967-F43DC18CD511}"/>
              </a:ext>
            </a:extLst>
          </p:cNvPr>
          <p:cNvSpPr>
            <a:spLocks noGrp="1"/>
          </p:cNvSpPr>
          <p:nvPr>
            <p:ph type="title"/>
          </p:nvPr>
        </p:nvSpPr>
        <p:spPr/>
        <p:txBody>
          <a:bodyPr>
            <a:normAutofit fontScale="90000"/>
          </a:bodyPr>
          <a:lstStyle/>
          <a:p>
            <a:r>
              <a:rPr lang="fi-FI" b="1" dirty="0"/>
              <a:t>International </a:t>
            </a:r>
            <a:r>
              <a:rPr lang="fi-FI" b="1" dirty="0" err="1"/>
              <a:t>conventions</a:t>
            </a:r>
            <a:endParaRPr lang="fi-FI" dirty="0"/>
          </a:p>
        </p:txBody>
      </p:sp>
      <p:sp>
        <p:nvSpPr>
          <p:cNvPr id="3" name="Sisällön paikkamerkki 2">
            <a:extLst>
              <a:ext uri="{FF2B5EF4-FFF2-40B4-BE49-F238E27FC236}">
                <a16:creationId xmlns:a16="http://schemas.microsoft.com/office/drawing/2014/main" id="{76E0662D-BF35-4EFC-BB17-6F524736B581}"/>
              </a:ext>
            </a:extLst>
          </p:cNvPr>
          <p:cNvSpPr>
            <a:spLocks noGrp="1"/>
          </p:cNvSpPr>
          <p:nvPr>
            <p:ph idx="1"/>
          </p:nvPr>
        </p:nvSpPr>
        <p:spPr/>
        <p:txBody>
          <a:bodyPr>
            <a:normAutofit/>
          </a:bodyPr>
          <a:lstStyle/>
          <a:p>
            <a:r>
              <a:rPr lang="fi-FI" dirty="0" err="1"/>
              <a:t>Finland’s</a:t>
            </a:r>
            <a:r>
              <a:rPr lang="fi-FI" dirty="0"/>
              <a:t> </a:t>
            </a:r>
            <a:r>
              <a:rPr lang="fi-FI" dirty="0" err="1"/>
              <a:t>Coersive</a:t>
            </a:r>
            <a:r>
              <a:rPr lang="fi-FI" dirty="0"/>
              <a:t> </a:t>
            </a:r>
            <a:r>
              <a:rPr lang="fi-FI" dirty="0" err="1"/>
              <a:t>Measures</a:t>
            </a:r>
            <a:r>
              <a:rPr lang="fi-FI" dirty="0"/>
              <a:t> Act </a:t>
            </a:r>
            <a:r>
              <a:rPr lang="fi-FI" dirty="0" err="1"/>
              <a:t>derives</a:t>
            </a:r>
            <a:r>
              <a:rPr lang="fi-FI" dirty="0"/>
              <a:t> </a:t>
            </a:r>
            <a:r>
              <a:rPr lang="fi-FI" dirty="0" err="1"/>
              <a:t>from</a:t>
            </a:r>
            <a:r>
              <a:rPr lang="fi-FI" dirty="0"/>
              <a:t> </a:t>
            </a:r>
            <a:r>
              <a:rPr lang="fi-FI" dirty="0" err="1"/>
              <a:t>the</a:t>
            </a:r>
            <a:r>
              <a:rPr lang="fi-FI" dirty="0"/>
              <a:t> </a:t>
            </a:r>
            <a:r>
              <a:rPr lang="fi-FI" dirty="0" err="1"/>
              <a:t>principles</a:t>
            </a:r>
            <a:r>
              <a:rPr lang="fi-FI" dirty="0"/>
              <a:t> </a:t>
            </a:r>
            <a:r>
              <a:rPr lang="fi-FI" dirty="0" err="1"/>
              <a:t>accepted</a:t>
            </a:r>
            <a:r>
              <a:rPr lang="fi-FI" dirty="0"/>
              <a:t> in </a:t>
            </a:r>
            <a:r>
              <a:rPr lang="fi-FI" dirty="0" err="1"/>
              <a:t>the</a:t>
            </a:r>
            <a:r>
              <a:rPr lang="fi-FI" dirty="0"/>
              <a:t> International </a:t>
            </a:r>
            <a:r>
              <a:rPr lang="fi-FI" dirty="0" err="1"/>
              <a:t>conventions</a:t>
            </a:r>
            <a:r>
              <a:rPr lang="fi-FI" dirty="0"/>
              <a:t> and </a:t>
            </a:r>
            <a:r>
              <a:rPr lang="fi-FI" dirty="0" err="1"/>
              <a:t>acts</a:t>
            </a:r>
            <a:r>
              <a:rPr lang="fi-FI" dirty="0"/>
              <a:t> </a:t>
            </a:r>
          </a:p>
          <a:p>
            <a:r>
              <a:rPr lang="fi-FI" dirty="0"/>
              <a:t>European Human Rights Act</a:t>
            </a:r>
          </a:p>
          <a:p>
            <a:r>
              <a:rPr lang="fi-FI" dirty="0"/>
              <a:t>International </a:t>
            </a:r>
            <a:r>
              <a:rPr lang="fi-FI" dirty="0" err="1"/>
              <a:t>Covenant</a:t>
            </a:r>
            <a:r>
              <a:rPr lang="fi-FI" dirty="0"/>
              <a:t> on </a:t>
            </a:r>
            <a:r>
              <a:rPr lang="fi-FI" dirty="0" err="1"/>
              <a:t>Civil</a:t>
            </a:r>
            <a:r>
              <a:rPr lang="fi-FI" dirty="0"/>
              <a:t> and </a:t>
            </a:r>
            <a:r>
              <a:rPr lang="fi-FI" dirty="0" err="1"/>
              <a:t>Political</a:t>
            </a:r>
            <a:r>
              <a:rPr lang="fi-FI" dirty="0"/>
              <a:t> Rights </a:t>
            </a:r>
          </a:p>
        </p:txBody>
      </p:sp>
      <p:sp>
        <p:nvSpPr>
          <p:cNvPr id="4" name="Päivämäärän paikkamerkki 3">
            <a:extLst>
              <a:ext uri="{FF2B5EF4-FFF2-40B4-BE49-F238E27FC236}">
                <a16:creationId xmlns:a16="http://schemas.microsoft.com/office/drawing/2014/main" id="{2621A455-EF13-4D9B-A135-1F4EB775658D}"/>
              </a:ext>
            </a:extLst>
          </p:cNvPr>
          <p:cNvSpPr>
            <a:spLocks noGrp="1"/>
          </p:cNvSpPr>
          <p:nvPr>
            <p:ph type="dt" sz="half" idx="10"/>
          </p:nvPr>
        </p:nvSpPr>
        <p:spPr/>
        <p:txBody>
          <a:bodyPr/>
          <a:lstStyle/>
          <a:p>
            <a:fld id="{B77CF7AC-B3DB-4E8A-97F9-30C86D904111}" type="datetime3">
              <a:rPr lang="en-US" smtClean="0"/>
              <a:t>12 November 2018</a:t>
            </a:fld>
            <a:endParaRPr lang="fi-FI"/>
          </a:p>
        </p:txBody>
      </p:sp>
      <p:sp>
        <p:nvSpPr>
          <p:cNvPr id="5" name="Alatunnisteen paikkamerkki 4">
            <a:extLst>
              <a:ext uri="{FF2B5EF4-FFF2-40B4-BE49-F238E27FC236}">
                <a16:creationId xmlns:a16="http://schemas.microsoft.com/office/drawing/2014/main" id="{181DDCFE-6D1D-4171-9B95-308D4032DE9E}"/>
              </a:ext>
            </a:extLst>
          </p:cNvPr>
          <p:cNvSpPr>
            <a:spLocks noGrp="1"/>
          </p:cNvSpPr>
          <p:nvPr>
            <p:ph type="ftr" sz="quarter" idx="11"/>
          </p:nvPr>
        </p:nvSpPr>
        <p:spPr/>
        <p:txBody>
          <a:bodyPr/>
          <a:lstStyle/>
          <a:p>
            <a:r>
              <a:rPr lang="fi-FI"/>
              <a:t>Helsinki Legal Aid Office</a:t>
            </a:r>
          </a:p>
        </p:txBody>
      </p:sp>
      <p:sp>
        <p:nvSpPr>
          <p:cNvPr id="6" name="Dian numeron paikkamerkki 5">
            <a:extLst>
              <a:ext uri="{FF2B5EF4-FFF2-40B4-BE49-F238E27FC236}">
                <a16:creationId xmlns:a16="http://schemas.microsoft.com/office/drawing/2014/main" id="{50FF4EB1-27F7-4C17-9797-E3ACB1874CC1}"/>
              </a:ext>
            </a:extLst>
          </p:cNvPr>
          <p:cNvSpPr>
            <a:spLocks noGrp="1"/>
          </p:cNvSpPr>
          <p:nvPr>
            <p:ph type="sldNum" sz="quarter" idx="12"/>
          </p:nvPr>
        </p:nvSpPr>
        <p:spPr/>
        <p:txBody>
          <a:bodyPr/>
          <a:lstStyle/>
          <a:p>
            <a:fld id="{AAC35A7F-0822-4A4B-AB38-2D3B46DBF6A9}" type="slidenum">
              <a:rPr lang="fi-FI" smtClean="0"/>
              <a:t>10</a:t>
            </a:fld>
            <a:endParaRPr lang="fi-FI"/>
          </a:p>
        </p:txBody>
      </p:sp>
    </p:spTree>
    <p:extLst>
      <p:ext uri="{BB962C8B-B14F-4D97-AF65-F5344CB8AC3E}">
        <p14:creationId xmlns:p14="http://schemas.microsoft.com/office/powerpoint/2010/main" val="15114871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noAutofit/>
          </a:bodyPr>
          <a:lstStyle/>
          <a:p>
            <a:r>
              <a:rPr lang="en-US" sz="3600" dirty="0"/>
              <a:t>Prerequisites for arrest or remand</a:t>
            </a:r>
            <a:br>
              <a:rPr lang="en-US" sz="3600" dirty="0"/>
            </a:br>
            <a:endParaRPr lang="fi-FI" sz="3600" dirty="0"/>
          </a:p>
        </p:txBody>
      </p:sp>
      <p:sp>
        <p:nvSpPr>
          <p:cNvPr id="3" name="Sisällön paikkamerkki 2"/>
          <p:cNvSpPr>
            <a:spLocks noGrp="1"/>
          </p:cNvSpPr>
          <p:nvPr>
            <p:ph idx="1"/>
          </p:nvPr>
        </p:nvSpPr>
        <p:spPr/>
        <p:txBody>
          <a:bodyPr>
            <a:normAutofit/>
          </a:bodyPr>
          <a:lstStyle/>
          <a:p>
            <a:pPr marL="0" indent="0">
              <a:buNone/>
            </a:pPr>
            <a:r>
              <a:rPr lang="en-US" sz="3600" dirty="0"/>
              <a:t>Subsection 1</a:t>
            </a:r>
          </a:p>
          <a:p>
            <a:pPr marL="0" indent="0">
              <a:buNone/>
            </a:pPr>
            <a:r>
              <a:rPr lang="en-US" sz="3600" dirty="0"/>
              <a:t>A person suspected on probable grounds in an offence may be arrested or remanded:</a:t>
            </a:r>
          </a:p>
          <a:p>
            <a:pPr marL="0" indent="0">
              <a:buNone/>
            </a:pPr>
            <a:r>
              <a:rPr lang="en-US" sz="3600" dirty="0"/>
              <a:t>1) If no punishment less severe than imprisonment for two years  has been provided for the offence</a:t>
            </a:r>
            <a:endParaRPr lang="fi-FI" sz="3600" dirty="0"/>
          </a:p>
          <a:p>
            <a:endParaRPr lang="fi-FI" dirty="0"/>
          </a:p>
        </p:txBody>
      </p:sp>
      <p:sp>
        <p:nvSpPr>
          <p:cNvPr id="4" name="Päivämäärän paikkamerkki 3"/>
          <p:cNvSpPr>
            <a:spLocks noGrp="1"/>
          </p:cNvSpPr>
          <p:nvPr>
            <p:ph type="dt" sz="half" idx="10"/>
          </p:nvPr>
        </p:nvSpPr>
        <p:spPr/>
        <p:txBody>
          <a:bodyPr/>
          <a:lstStyle/>
          <a:p>
            <a:fld id="{B77CF7AC-B3DB-4E8A-97F9-30C86D904111}" type="datetime3">
              <a:rPr lang="en-US" smtClean="0"/>
              <a:t>12 November 2018</a:t>
            </a:fld>
            <a:endParaRPr lang="fi-FI"/>
          </a:p>
        </p:txBody>
      </p:sp>
      <p:sp>
        <p:nvSpPr>
          <p:cNvPr id="5" name="Alatunnisteen paikkamerkki 4"/>
          <p:cNvSpPr>
            <a:spLocks noGrp="1"/>
          </p:cNvSpPr>
          <p:nvPr>
            <p:ph type="ftr" sz="quarter" idx="11"/>
          </p:nvPr>
        </p:nvSpPr>
        <p:spPr/>
        <p:txBody>
          <a:bodyPr/>
          <a:lstStyle/>
          <a:p>
            <a:r>
              <a:rPr lang="fi-FI" dirty="0"/>
              <a:t>Helsingin oikeusaputoimisto </a:t>
            </a:r>
          </a:p>
          <a:p>
            <a:r>
              <a:rPr lang="fi-FI" dirty="0"/>
              <a:t>Helsinki Legal Aid Office</a:t>
            </a:r>
          </a:p>
        </p:txBody>
      </p:sp>
      <p:sp>
        <p:nvSpPr>
          <p:cNvPr id="6" name="Dian numeron paikkamerkki 5"/>
          <p:cNvSpPr>
            <a:spLocks noGrp="1"/>
          </p:cNvSpPr>
          <p:nvPr>
            <p:ph type="sldNum" sz="quarter" idx="12"/>
          </p:nvPr>
        </p:nvSpPr>
        <p:spPr/>
        <p:txBody>
          <a:bodyPr/>
          <a:lstStyle/>
          <a:p>
            <a:fld id="{AAC35A7F-0822-4A4B-AB38-2D3B46DBF6A9}" type="slidenum">
              <a:rPr lang="fi-FI" smtClean="0"/>
              <a:t>11</a:t>
            </a:fld>
            <a:endParaRPr lang="fi-FI"/>
          </a:p>
        </p:txBody>
      </p:sp>
    </p:spTree>
    <p:extLst>
      <p:ext uri="{BB962C8B-B14F-4D97-AF65-F5344CB8AC3E}">
        <p14:creationId xmlns:p14="http://schemas.microsoft.com/office/powerpoint/2010/main" val="39605375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B4E7C2F-9BF0-4ECE-B610-A18F1ED675B5}"/>
              </a:ext>
            </a:extLst>
          </p:cNvPr>
          <p:cNvSpPr>
            <a:spLocks noGrp="1"/>
          </p:cNvSpPr>
          <p:nvPr>
            <p:ph type="title"/>
          </p:nvPr>
        </p:nvSpPr>
        <p:spPr/>
        <p:txBody>
          <a:bodyPr>
            <a:normAutofit fontScale="90000"/>
          </a:bodyPr>
          <a:lstStyle/>
          <a:p>
            <a:br>
              <a:rPr lang="en-US" dirty="0"/>
            </a:br>
            <a:r>
              <a:rPr lang="en-US" dirty="0"/>
              <a:t>Prerequisites for arrest or remand</a:t>
            </a:r>
            <a:br>
              <a:rPr lang="en-US" dirty="0"/>
            </a:br>
            <a:r>
              <a:rPr lang="en-US" dirty="0"/>
              <a:t>	</a:t>
            </a:r>
            <a:endParaRPr lang="fi-FI" dirty="0"/>
          </a:p>
        </p:txBody>
      </p:sp>
      <p:sp>
        <p:nvSpPr>
          <p:cNvPr id="3" name="Sisällön paikkamerkki 2">
            <a:extLst>
              <a:ext uri="{FF2B5EF4-FFF2-40B4-BE49-F238E27FC236}">
                <a16:creationId xmlns:a16="http://schemas.microsoft.com/office/drawing/2014/main" id="{7438B94F-9CF2-4F3C-B162-5143AFF04CF3}"/>
              </a:ext>
            </a:extLst>
          </p:cNvPr>
          <p:cNvSpPr>
            <a:spLocks noGrp="1"/>
          </p:cNvSpPr>
          <p:nvPr>
            <p:ph idx="1"/>
          </p:nvPr>
        </p:nvSpPr>
        <p:spPr/>
        <p:txBody>
          <a:bodyPr>
            <a:normAutofit fontScale="85000" lnSpcReduction="20000"/>
          </a:bodyPr>
          <a:lstStyle/>
          <a:p>
            <a:pPr marL="0" indent="0">
              <a:buNone/>
            </a:pPr>
            <a:r>
              <a:rPr lang="en-US" sz="3300" dirty="0"/>
              <a:t>If maximum punishment is less than imprisonment for two years but more than one year and there is reason to suspect </a:t>
            </a:r>
            <a:r>
              <a:rPr lang="fi-FI" sz="3300" dirty="0" err="1"/>
              <a:t>that</a:t>
            </a:r>
            <a:r>
              <a:rPr lang="fi-FI" sz="3300" dirty="0"/>
              <a:t> </a:t>
            </a:r>
            <a:r>
              <a:rPr lang="fi-FI" sz="3300" dirty="0" err="1"/>
              <a:t>the</a:t>
            </a:r>
            <a:r>
              <a:rPr lang="fi-FI" sz="3300" dirty="0"/>
              <a:t> </a:t>
            </a:r>
            <a:r>
              <a:rPr lang="fi-FI" sz="3300" dirty="0" err="1"/>
              <a:t>suspect</a:t>
            </a:r>
            <a:r>
              <a:rPr lang="fi-FI" sz="3300" dirty="0"/>
              <a:t> </a:t>
            </a:r>
            <a:r>
              <a:rPr lang="fi-FI" sz="3300" dirty="0" err="1"/>
              <a:t>will</a:t>
            </a:r>
            <a:r>
              <a:rPr lang="fi-FI" sz="3300" dirty="0"/>
              <a:t>:</a:t>
            </a:r>
          </a:p>
          <a:p>
            <a:pPr marL="0" indent="0">
              <a:buNone/>
            </a:pPr>
            <a:r>
              <a:rPr lang="en-US" sz="3300" dirty="0"/>
              <a:t>(a) abscond or otherwise evade criminal investigation, trial or </a:t>
            </a:r>
            <a:r>
              <a:rPr lang="fi-FI" sz="3300" dirty="0" err="1"/>
              <a:t>enforcement</a:t>
            </a:r>
            <a:r>
              <a:rPr lang="fi-FI" sz="3300" dirty="0"/>
              <a:t> of </a:t>
            </a:r>
            <a:r>
              <a:rPr lang="fi-FI" sz="3300" dirty="0" err="1"/>
              <a:t>punishment</a:t>
            </a:r>
            <a:r>
              <a:rPr lang="fi-FI" sz="3300" dirty="0"/>
              <a:t>;</a:t>
            </a:r>
          </a:p>
          <a:p>
            <a:pPr marL="0" indent="0">
              <a:buNone/>
            </a:pPr>
            <a:r>
              <a:rPr lang="en-US" sz="3300" dirty="0"/>
              <a:t>(b) hinder the clarification of the matter by destroying, defacing, altering or concealing evidence or influencing a witness, an injured party, an expert or an accomplice; or</a:t>
            </a:r>
          </a:p>
          <a:p>
            <a:pPr marL="0" indent="0">
              <a:buNone/>
            </a:pPr>
            <a:r>
              <a:rPr lang="en-US" sz="3300" dirty="0"/>
              <a:t>(c) continue his or her criminal activity</a:t>
            </a:r>
          </a:p>
          <a:p>
            <a:pPr marL="0" indent="0">
              <a:buNone/>
            </a:pPr>
            <a:endParaRPr lang="fi-FI" dirty="0"/>
          </a:p>
        </p:txBody>
      </p:sp>
      <p:sp>
        <p:nvSpPr>
          <p:cNvPr id="4" name="Päivämäärän paikkamerkki 3">
            <a:extLst>
              <a:ext uri="{FF2B5EF4-FFF2-40B4-BE49-F238E27FC236}">
                <a16:creationId xmlns:a16="http://schemas.microsoft.com/office/drawing/2014/main" id="{3F1E8FBF-7CDF-44E3-90C0-5F7C9CC3B500}"/>
              </a:ext>
            </a:extLst>
          </p:cNvPr>
          <p:cNvSpPr>
            <a:spLocks noGrp="1"/>
          </p:cNvSpPr>
          <p:nvPr>
            <p:ph type="dt" sz="half" idx="10"/>
          </p:nvPr>
        </p:nvSpPr>
        <p:spPr/>
        <p:txBody>
          <a:bodyPr/>
          <a:lstStyle/>
          <a:p>
            <a:fld id="{B77CF7AC-B3DB-4E8A-97F9-30C86D904111}" type="datetime3">
              <a:rPr lang="en-US" smtClean="0"/>
              <a:t>12 November 2018</a:t>
            </a:fld>
            <a:endParaRPr lang="fi-FI"/>
          </a:p>
        </p:txBody>
      </p:sp>
      <p:sp>
        <p:nvSpPr>
          <p:cNvPr id="5" name="Alatunnisteen paikkamerkki 4">
            <a:extLst>
              <a:ext uri="{FF2B5EF4-FFF2-40B4-BE49-F238E27FC236}">
                <a16:creationId xmlns:a16="http://schemas.microsoft.com/office/drawing/2014/main" id="{75DDDDBE-4B3B-454F-B91E-E82FD022AF95}"/>
              </a:ext>
            </a:extLst>
          </p:cNvPr>
          <p:cNvSpPr>
            <a:spLocks noGrp="1"/>
          </p:cNvSpPr>
          <p:nvPr>
            <p:ph type="ftr" sz="quarter" idx="11"/>
          </p:nvPr>
        </p:nvSpPr>
        <p:spPr/>
        <p:txBody>
          <a:bodyPr/>
          <a:lstStyle/>
          <a:p>
            <a:r>
              <a:rPr lang="fi-FI"/>
              <a:t>Helsinki Legal Aid Office</a:t>
            </a:r>
          </a:p>
        </p:txBody>
      </p:sp>
      <p:sp>
        <p:nvSpPr>
          <p:cNvPr id="6" name="Dian numeron paikkamerkki 5">
            <a:extLst>
              <a:ext uri="{FF2B5EF4-FFF2-40B4-BE49-F238E27FC236}">
                <a16:creationId xmlns:a16="http://schemas.microsoft.com/office/drawing/2014/main" id="{1818E8E9-4B3D-4329-87EE-04CB6E6BEADE}"/>
              </a:ext>
            </a:extLst>
          </p:cNvPr>
          <p:cNvSpPr>
            <a:spLocks noGrp="1"/>
          </p:cNvSpPr>
          <p:nvPr>
            <p:ph type="sldNum" sz="quarter" idx="12"/>
          </p:nvPr>
        </p:nvSpPr>
        <p:spPr/>
        <p:txBody>
          <a:bodyPr/>
          <a:lstStyle/>
          <a:p>
            <a:fld id="{AAC35A7F-0822-4A4B-AB38-2D3B46DBF6A9}" type="slidenum">
              <a:rPr lang="fi-FI" smtClean="0"/>
              <a:t>12</a:t>
            </a:fld>
            <a:endParaRPr lang="fi-FI"/>
          </a:p>
        </p:txBody>
      </p:sp>
    </p:spTree>
    <p:extLst>
      <p:ext uri="{BB962C8B-B14F-4D97-AF65-F5344CB8AC3E}">
        <p14:creationId xmlns:p14="http://schemas.microsoft.com/office/powerpoint/2010/main" val="39174963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8B13B14-823C-4743-8237-F11B723B923C}"/>
              </a:ext>
            </a:extLst>
          </p:cNvPr>
          <p:cNvSpPr>
            <a:spLocks noGrp="1"/>
          </p:cNvSpPr>
          <p:nvPr>
            <p:ph type="title"/>
          </p:nvPr>
        </p:nvSpPr>
        <p:spPr/>
        <p:txBody>
          <a:bodyPr>
            <a:normAutofit fontScale="90000"/>
          </a:bodyPr>
          <a:lstStyle/>
          <a:p>
            <a:r>
              <a:rPr lang="en-US" dirty="0"/>
              <a:t>Prerequisites for arrest or remand</a:t>
            </a:r>
            <a:br>
              <a:rPr lang="en-US" sz="2800" dirty="0"/>
            </a:br>
            <a:endParaRPr lang="fi-FI" sz="2800" dirty="0"/>
          </a:p>
        </p:txBody>
      </p:sp>
      <p:sp>
        <p:nvSpPr>
          <p:cNvPr id="3" name="Sisällön paikkamerkki 2">
            <a:extLst>
              <a:ext uri="{FF2B5EF4-FFF2-40B4-BE49-F238E27FC236}">
                <a16:creationId xmlns:a16="http://schemas.microsoft.com/office/drawing/2014/main" id="{681DFA47-F807-477F-B701-A60594512643}"/>
              </a:ext>
            </a:extLst>
          </p:cNvPr>
          <p:cNvSpPr>
            <a:spLocks noGrp="1"/>
          </p:cNvSpPr>
          <p:nvPr>
            <p:ph idx="1"/>
          </p:nvPr>
        </p:nvSpPr>
        <p:spPr/>
        <p:txBody>
          <a:bodyPr>
            <a:normAutofit/>
          </a:bodyPr>
          <a:lstStyle/>
          <a:p>
            <a:pPr marL="0" indent="0">
              <a:buNone/>
            </a:pPr>
            <a:r>
              <a:rPr lang="en-US" sz="4000" dirty="0"/>
              <a:t>3) The identity of the suspect is unknown</a:t>
            </a:r>
          </a:p>
          <a:p>
            <a:pPr marL="0" indent="0">
              <a:buNone/>
            </a:pPr>
            <a:r>
              <a:rPr lang="en-US" sz="4000" dirty="0"/>
              <a:t>4) The suspect does not have a permanent residence in Finland</a:t>
            </a:r>
            <a:endParaRPr lang="fi-FI" sz="4000" dirty="0"/>
          </a:p>
          <a:p>
            <a:pPr marL="0" indent="0">
              <a:buNone/>
            </a:pPr>
            <a:endParaRPr lang="fi-FI" dirty="0"/>
          </a:p>
        </p:txBody>
      </p:sp>
      <p:sp>
        <p:nvSpPr>
          <p:cNvPr id="4" name="Päivämäärän paikkamerkki 3">
            <a:extLst>
              <a:ext uri="{FF2B5EF4-FFF2-40B4-BE49-F238E27FC236}">
                <a16:creationId xmlns:a16="http://schemas.microsoft.com/office/drawing/2014/main" id="{97D76E43-5D34-4D28-8387-F1C65DD6BAE5}"/>
              </a:ext>
            </a:extLst>
          </p:cNvPr>
          <p:cNvSpPr>
            <a:spLocks noGrp="1"/>
          </p:cNvSpPr>
          <p:nvPr>
            <p:ph type="dt" sz="half" idx="10"/>
          </p:nvPr>
        </p:nvSpPr>
        <p:spPr/>
        <p:txBody>
          <a:bodyPr/>
          <a:lstStyle/>
          <a:p>
            <a:fld id="{B77CF7AC-B3DB-4E8A-97F9-30C86D904111}" type="datetime3">
              <a:rPr lang="en-US" smtClean="0"/>
              <a:t>12 November 2018</a:t>
            </a:fld>
            <a:endParaRPr lang="fi-FI"/>
          </a:p>
        </p:txBody>
      </p:sp>
      <p:sp>
        <p:nvSpPr>
          <p:cNvPr id="5" name="Alatunnisteen paikkamerkki 4">
            <a:extLst>
              <a:ext uri="{FF2B5EF4-FFF2-40B4-BE49-F238E27FC236}">
                <a16:creationId xmlns:a16="http://schemas.microsoft.com/office/drawing/2014/main" id="{BAF2D8B9-4BBA-487C-B3E2-9F57FAAEB9E2}"/>
              </a:ext>
            </a:extLst>
          </p:cNvPr>
          <p:cNvSpPr>
            <a:spLocks noGrp="1"/>
          </p:cNvSpPr>
          <p:nvPr>
            <p:ph type="ftr" sz="quarter" idx="11"/>
          </p:nvPr>
        </p:nvSpPr>
        <p:spPr/>
        <p:txBody>
          <a:bodyPr/>
          <a:lstStyle/>
          <a:p>
            <a:r>
              <a:rPr lang="fi-FI"/>
              <a:t>Helsinki Legal Aid Office</a:t>
            </a:r>
          </a:p>
        </p:txBody>
      </p:sp>
      <p:sp>
        <p:nvSpPr>
          <p:cNvPr id="6" name="Dian numeron paikkamerkki 5">
            <a:extLst>
              <a:ext uri="{FF2B5EF4-FFF2-40B4-BE49-F238E27FC236}">
                <a16:creationId xmlns:a16="http://schemas.microsoft.com/office/drawing/2014/main" id="{64106364-FED3-48C9-B027-E349A4CA28A9}"/>
              </a:ext>
            </a:extLst>
          </p:cNvPr>
          <p:cNvSpPr>
            <a:spLocks noGrp="1"/>
          </p:cNvSpPr>
          <p:nvPr>
            <p:ph type="sldNum" sz="quarter" idx="12"/>
          </p:nvPr>
        </p:nvSpPr>
        <p:spPr/>
        <p:txBody>
          <a:bodyPr/>
          <a:lstStyle/>
          <a:p>
            <a:fld id="{AAC35A7F-0822-4A4B-AB38-2D3B46DBF6A9}" type="slidenum">
              <a:rPr lang="fi-FI" smtClean="0"/>
              <a:t>13</a:t>
            </a:fld>
            <a:endParaRPr lang="fi-FI"/>
          </a:p>
        </p:txBody>
      </p:sp>
    </p:spTree>
    <p:extLst>
      <p:ext uri="{BB962C8B-B14F-4D97-AF65-F5344CB8AC3E}">
        <p14:creationId xmlns:p14="http://schemas.microsoft.com/office/powerpoint/2010/main" val="27286561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8CFCCE60-8B0A-4EC8-9413-F56B290D7E3F}"/>
              </a:ext>
            </a:extLst>
          </p:cNvPr>
          <p:cNvSpPr>
            <a:spLocks noGrp="1"/>
          </p:cNvSpPr>
          <p:nvPr>
            <p:ph type="title"/>
          </p:nvPr>
        </p:nvSpPr>
        <p:spPr/>
        <p:txBody>
          <a:bodyPr>
            <a:normAutofit fontScale="90000"/>
          </a:bodyPr>
          <a:lstStyle/>
          <a:p>
            <a:r>
              <a:rPr lang="en-US" dirty="0"/>
              <a:t>Prerequisites for arrest or remand</a:t>
            </a:r>
            <a:br>
              <a:rPr lang="en-US" dirty="0"/>
            </a:br>
            <a:endParaRPr lang="fi-FI" dirty="0"/>
          </a:p>
        </p:txBody>
      </p:sp>
      <p:sp>
        <p:nvSpPr>
          <p:cNvPr id="3" name="Sisällön paikkamerkki 2">
            <a:extLst>
              <a:ext uri="{FF2B5EF4-FFF2-40B4-BE49-F238E27FC236}">
                <a16:creationId xmlns:a16="http://schemas.microsoft.com/office/drawing/2014/main" id="{CE4354C0-29B2-4E21-9018-30DF5621DB64}"/>
              </a:ext>
            </a:extLst>
          </p:cNvPr>
          <p:cNvSpPr>
            <a:spLocks noGrp="1"/>
          </p:cNvSpPr>
          <p:nvPr>
            <p:ph idx="1"/>
          </p:nvPr>
        </p:nvSpPr>
        <p:spPr/>
        <p:txBody>
          <a:bodyPr/>
          <a:lstStyle/>
          <a:p>
            <a:pPr marL="0" indent="0">
              <a:buNone/>
            </a:pPr>
            <a:r>
              <a:rPr lang="en-US" sz="4000" dirty="0"/>
              <a:t>Subsection 3 or 4</a:t>
            </a:r>
          </a:p>
          <a:p>
            <a:pPr marL="0" indent="0">
              <a:buNone/>
            </a:pPr>
            <a:r>
              <a:rPr lang="en-US" sz="4000" dirty="0"/>
              <a:t>A person suspected of having committed a criminal act under the age of 15 years may not be arrested or remanded.</a:t>
            </a:r>
          </a:p>
          <a:p>
            <a:endParaRPr lang="fi-FI" dirty="0"/>
          </a:p>
        </p:txBody>
      </p:sp>
      <p:sp>
        <p:nvSpPr>
          <p:cNvPr id="4" name="Päivämäärän paikkamerkki 3">
            <a:extLst>
              <a:ext uri="{FF2B5EF4-FFF2-40B4-BE49-F238E27FC236}">
                <a16:creationId xmlns:a16="http://schemas.microsoft.com/office/drawing/2014/main" id="{621830DD-6CF7-4BCA-9F06-E07ADDC1E9D3}"/>
              </a:ext>
            </a:extLst>
          </p:cNvPr>
          <p:cNvSpPr>
            <a:spLocks noGrp="1"/>
          </p:cNvSpPr>
          <p:nvPr>
            <p:ph type="dt" sz="half" idx="10"/>
          </p:nvPr>
        </p:nvSpPr>
        <p:spPr/>
        <p:txBody>
          <a:bodyPr/>
          <a:lstStyle/>
          <a:p>
            <a:fld id="{B77CF7AC-B3DB-4E8A-97F9-30C86D904111}" type="datetime3">
              <a:rPr lang="en-US" smtClean="0"/>
              <a:t>12 November 2018</a:t>
            </a:fld>
            <a:endParaRPr lang="fi-FI"/>
          </a:p>
        </p:txBody>
      </p:sp>
      <p:sp>
        <p:nvSpPr>
          <p:cNvPr id="5" name="Alatunnisteen paikkamerkki 4">
            <a:extLst>
              <a:ext uri="{FF2B5EF4-FFF2-40B4-BE49-F238E27FC236}">
                <a16:creationId xmlns:a16="http://schemas.microsoft.com/office/drawing/2014/main" id="{586DAD3D-04F2-4932-AA99-00EB1B9AEAF5}"/>
              </a:ext>
            </a:extLst>
          </p:cNvPr>
          <p:cNvSpPr>
            <a:spLocks noGrp="1"/>
          </p:cNvSpPr>
          <p:nvPr>
            <p:ph type="ftr" sz="quarter" idx="11"/>
          </p:nvPr>
        </p:nvSpPr>
        <p:spPr/>
        <p:txBody>
          <a:bodyPr/>
          <a:lstStyle/>
          <a:p>
            <a:r>
              <a:rPr lang="fi-FI"/>
              <a:t>Helsinki Legal Aid Office</a:t>
            </a:r>
          </a:p>
        </p:txBody>
      </p:sp>
      <p:sp>
        <p:nvSpPr>
          <p:cNvPr id="6" name="Dian numeron paikkamerkki 5">
            <a:extLst>
              <a:ext uri="{FF2B5EF4-FFF2-40B4-BE49-F238E27FC236}">
                <a16:creationId xmlns:a16="http://schemas.microsoft.com/office/drawing/2014/main" id="{F85B887F-BA83-45DD-885E-77ADF1A915F7}"/>
              </a:ext>
            </a:extLst>
          </p:cNvPr>
          <p:cNvSpPr>
            <a:spLocks noGrp="1"/>
          </p:cNvSpPr>
          <p:nvPr>
            <p:ph type="sldNum" sz="quarter" idx="12"/>
          </p:nvPr>
        </p:nvSpPr>
        <p:spPr/>
        <p:txBody>
          <a:bodyPr/>
          <a:lstStyle/>
          <a:p>
            <a:fld id="{AAC35A7F-0822-4A4B-AB38-2D3B46DBF6A9}" type="slidenum">
              <a:rPr lang="fi-FI" smtClean="0"/>
              <a:t>14</a:t>
            </a:fld>
            <a:endParaRPr lang="fi-FI"/>
          </a:p>
        </p:txBody>
      </p:sp>
    </p:spTree>
    <p:extLst>
      <p:ext uri="{BB962C8B-B14F-4D97-AF65-F5344CB8AC3E}">
        <p14:creationId xmlns:p14="http://schemas.microsoft.com/office/powerpoint/2010/main" val="129463148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51557E-BD8F-4B93-B5A1-8FC467E3E31D}"/>
              </a:ext>
            </a:extLst>
          </p:cNvPr>
          <p:cNvSpPr>
            <a:spLocks noGrp="1"/>
          </p:cNvSpPr>
          <p:nvPr>
            <p:ph type="title"/>
          </p:nvPr>
        </p:nvSpPr>
        <p:spPr/>
        <p:txBody>
          <a:bodyPr>
            <a:normAutofit fontScale="90000"/>
          </a:bodyPr>
          <a:lstStyle/>
          <a:p>
            <a:r>
              <a:rPr lang="fi-FI" b="1" dirty="0" err="1"/>
              <a:t>Criminal</a:t>
            </a:r>
            <a:r>
              <a:rPr lang="fi-FI" b="1" dirty="0"/>
              <a:t> </a:t>
            </a:r>
            <a:r>
              <a:rPr lang="fi-FI" b="1" dirty="0" err="1"/>
              <a:t>Code</a:t>
            </a:r>
            <a:r>
              <a:rPr lang="fi-FI" b="1" dirty="0"/>
              <a:t> of Finland</a:t>
            </a:r>
            <a:endParaRPr lang="fi-FI" dirty="0"/>
          </a:p>
        </p:txBody>
      </p:sp>
      <p:sp>
        <p:nvSpPr>
          <p:cNvPr id="3" name="Sisällön paikkamerkki 2">
            <a:extLst>
              <a:ext uri="{FF2B5EF4-FFF2-40B4-BE49-F238E27FC236}">
                <a16:creationId xmlns:a16="http://schemas.microsoft.com/office/drawing/2014/main" id="{D815577E-29FF-4C07-932E-5B3C8AE34DE2}"/>
              </a:ext>
            </a:extLst>
          </p:cNvPr>
          <p:cNvSpPr>
            <a:spLocks noGrp="1"/>
          </p:cNvSpPr>
          <p:nvPr>
            <p:ph idx="1"/>
          </p:nvPr>
        </p:nvSpPr>
        <p:spPr/>
        <p:txBody>
          <a:bodyPr>
            <a:normAutofit fontScale="85000" lnSpcReduction="10000"/>
          </a:bodyPr>
          <a:lstStyle/>
          <a:p>
            <a:pPr marL="0" indent="0">
              <a:buNone/>
            </a:pPr>
            <a:r>
              <a:rPr lang="en-US" b="1" dirty="0"/>
              <a:t>Section 9 – </a:t>
            </a:r>
            <a:r>
              <a:rPr lang="en-US" b="1" i="1" dirty="0"/>
              <a:t>The choice between conditional and unconditional imprisonment</a:t>
            </a:r>
          </a:p>
          <a:p>
            <a:pPr marL="0" indent="0">
              <a:buNone/>
            </a:pPr>
            <a:endParaRPr lang="en-US" dirty="0"/>
          </a:p>
          <a:p>
            <a:pPr marL="0" indent="0">
              <a:buNone/>
            </a:pPr>
            <a:r>
              <a:rPr lang="en-US" dirty="0"/>
              <a:t>(2) However, an unconditional sentence of imprisonment shall not be imposed for an offence committed when the offender was below the age of 18 years, unless this is demanded by weighty reasons. In assessing the significance of a weighty reason, consideration shall be taken of the placement of the offender in a child welfare institution referred to in section 57 of the Child Welfare Act (417/2007).</a:t>
            </a:r>
          </a:p>
          <a:p>
            <a:pPr marL="0" indent="0">
              <a:buNone/>
            </a:pPr>
            <a:endParaRPr lang="fi-FI" dirty="0"/>
          </a:p>
          <a:p>
            <a:endParaRPr lang="fi-FI" dirty="0"/>
          </a:p>
        </p:txBody>
      </p:sp>
      <p:sp>
        <p:nvSpPr>
          <p:cNvPr id="4" name="Päivämäärän paikkamerkki 3">
            <a:extLst>
              <a:ext uri="{FF2B5EF4-FFF2-40B4-BE49-F238E27FC236}">
                <a16:creationId xmlns:a16="http://schemas.microsoft.com/office/drawing/2014/main" id="{0E25401F-DBE3-45DA-9308-5E6910DF8B39}"/>
              </a:ext>
            </a:extLst>
          </p:cNvPr>
          <p:cNvSpPr>
            <a:spLocks noGrp="1"/>
          </p:cNvSpPr>
          <p:nvPr>
            <p:ph type="dt" sz="half" idx="10"/>
          </p:nvPr>
        </p:nvSpPr>
        <p:spPr/>
        <p:txBody>
          <a:bodyPr/>
          <a:lstStyle/>
          <a:p>
            <a:fld id="{B77CF7AC-B3DB-4E8A-97F9-30C86D904111}" type="datetime3">
              <a:rPr lang="en-US" smtClean="0"/>
              <a:t>12 November 2018</a:t>
            </a:fld>
            <a:endParaRPr lang="fi-FI"/>
          </a:p>
        </p:txBody>
      </p:sp>
      <p:sp>
        <p:nvSpPr>
          <p:cNvPr id="5" name="Alatunnisteen paikkamerkki 4">
            <a:extLst>
              <a:ext uri="{FF2B5EF4-FFF2-40B4-BE49-F238E27FC236}">
                <a16:creationId xmlns:a16="http://schemas.microsoft.com/office/drawing/2014/main" id="{4DF35753-02F2-4585-A433-189E0E4688F5}"/>
              </a:ext>
            </a:extLst>
          </p:cNvPr>
          <p:cNvSpPr>
            <a:spLocks noGrp="1"/>
          </p:cNvSpPr>
          <p:nvPr>
            <p:ph type="ftr" sz="quarter" idx="11"/>
          </p:nvPr>
        </p:nvSpPr>
        <p:spPr/>
        <p:txBody>
          <a:bodyPr/>
          <a:lstStyle/>
          <a:p>
            <a:r>
              <a:rPr lang="fi-FI"/>
              <a:t>Helsinki Legal Aid Office</a:t>
            </a:r>
          </a:p>
        </p:txBody>
      </p:sp>
      <p:sp>
        <p:nvSpPr>
          <p:cNvPr id="6" name="Dian numeron paikkamerkki 5">
            <a:extLst>
              <a:ext uri="{FF2B5EF4-FFF2-40B4-BE49-F238E27FC236}">
                <a16:creationId xmlns:a16="http://schemas.microsoft.com/office/drawing/2014/main" id="{5ADD3CD8-CB63-4C11-8740-307D89DF7737}"/>
              </a:ext>
            </a:extLst>
          </p:cNvPr>
          <p:cNvSpPr>
            <a:spLocks noGrp="1"/>
          </p:cNvSpPr>
          <p:nvPr>
            <p:ph type="sldNum" sz="quarter" idx="12"/>
          </p:nvPr>
        </p:nvSpPr>
        <p:spPr/>
        <p:txBody>
          <a:bodyPr/>
          <a:lstStyle/>
          <a:p>
            <a:fld id="{AAC35A7F-0822-4A4B-AB38-2D3B46DBF6A9}" type="slidenum">
              <a:rPr lang="fi-FI" smtClean="0"/>
              <a:t>15</a:t>
            </a:fld>
            <a:endParaRPr lang="fi-FI"/>
          </a:p>
        </p:txBody>
      </p:sp>
    </p:spTree>
    <p:extLst>
      <p:ext uri="{BB962C8B-B14F-4D97-AF65-F5344CB8AC3E}">
        <p14:creationId xmlns:p14="http://schemas.microsoft.com/office/powerpoint/2010/main" val="124211217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EEE92A41-D53A-475C-AA30-B3B75862DB2A}"/>
              </a:ext>
            </a:extLst>
          </p:cNvPr>
          <p:cNvSpPr>
            <a:spLocks noGrp="1"/>
          </p:cNvSpPr>
          <p:nvPr>
            <p:ph type="title"/>
          </p:nvPr>
        </p:nvSpPr>
        <p:spPr/>
        <p:txBody>
          <a:bodyPr>
            <a:noAutofit/>
          </a:bodyPr>
          <a:lstStyle/>
          <a:p>
            <a:r>
              <a:rPr lang="fi-FI" sz="3600" dirty="0" err="1"/>
              <a:t>Thank</a:t>
            </a:r>
            <a:r>
              <a:rPr lang="fi-FI" sz="3600" dirty="0"/>
              <a:t> </a:t>
            </a:r>
            <a:r>
              <a:rPr lang="fi-FI" sz="3600" dirty="0" err="1"/>
              <a:t>you</a:t>
            </a:r>
            <a:r>
              <a:rPr lang="fi-FI" sz="3600" dirty="0"/>
              <a:t> for </a:t>
            </a:r>
            <a:r>
              <a:rPr lang="fi-FI" sz="3600" dirty="0" err="1"/>
              <a:t>your</a:t>
            </a:r>
            <a:r>
              <a:rPr lang="fi-FI" sz="3600" dirty="0"/>
              <a:t> </a:t>
            </a:r>
            <a:r>
              <a:rPr lang="fi-FI" sz="3600" dirty="0" err="1"/>
              <a:t>interest</a:t>
            </a:r>
            <a:r>
              <a:rPr lang="fi-FI" sz="3600" dirty="0"/>
              <a:t>! </a:t>
            </a:r>
            <a:br>
              <a:rPr lang="fi-FI" sz="3600" dirty="0"/>
            </a:br>
            <a:endParaRPr lang="fi-FI" sz="3600" dirty="0"/>
          </a:p>
        </p:txBody>
      </p:sp>
      <p:sp>
        <p:nvSpPr>
          <p:cNvPr id="3" name="Sisällön paikkamerkki 2">
            <a:extLst>
              <a:ext uri="{FF2B5EF4-FFF2-40B4-BE49-F238E27FC236}">
                <a16:creationId xmlns:a16="http://schemas.microsoft.com/office/drawing/2014/main" id="{66B26CA1-94B1-451A-B70C-69A0EE960AFD}"/>
              </a:ext>
            </a:extLst>
          </p:cNvPr>
          <p:cNvSpPr>
            <a:spLocks noGrp="1"/>
          </p:cNvSpPr>
          <p:nvPr>
            <p:ph idx="1"/>
          </p:nvPr>
        </p:nvSpPr>
        <p:spPr/>
        <p:txBody>
          <a:bodyPr>
            <a:normAutofit fontScale="92500" lnSpcReduction="20000"/>
          </a:bodyPr>
          <a:lstStyle/>
          <a:p>
            <a:pPr marL="0" indent="0">
              <a:buNone/>
            </a:pPr>
            <a:endParaRPr lang="fi-FI" dirty="0">
              <a:solidFill>
                <a:srgbClr val="0070C0"/>
              </a:solidFill>
            </a:endParaRPr>
          </a:p>
          <a:p>
            <a:pPr marL="0" indent="0">
              <a:buNone/>
            </a:pPr>
            <a:r>
              <a:rPr lang="fi-FI" dirty="0" err="1"/>
              <a:t>Contact</a:t>
            </a:r>
            <a:r>
              <a:rPr lang="fi-FI" dirty="0"/>
              <a:t> </a:t>
            </a:r>
            <a:r>
              <a:rPr lang="fi-FI" dirty="0" err="1"/>
              <a:t>information</a:t>
            </a:r>
            <a:r>
              <a:rPr lang="fi-FI" dirty="0"/>
              <a:t>:</a:t>
            </a:r>
          </a:p>
          <a:p>
            <a:pPr marL="0" indent="0">
              <a:buNone/>
            </a:pPr>
            <a:r>
              <a:rPr lang="fi-FI" dirty="0"/>
              <a:t>Nina Solas-Iloniemi</a:t>
            </a:r>
          </a:p>
          <a:p>
            <a:pPr marL="0" indent="0">
              <a:buNone/>
            </a:pPr>
            <a:r>
              <a:rPr lang="fi-FI" dirty="0" err="1"/>
              <a:t>Leading</a:t>
            </a:r>
            <a:r>
              <a:rPr lang="fi-FI" dirty="0"/>
              <a:t> Legal Aid </a:t>
            </a:r>
            <a:r>
              <a:rPr lang="fi-FI" dirty="0" err="1"/>
              <a:t>Attorney</a:t>
            </a:r>
            <a:endParaRPr lang="fi-FI" dirty="0"/>
          </a:p>
          <a:p>
            <a:pPr marL="0" indent="0">
              <a:buNone/>
            </a:pPr>
            <a:r>
              <a:rPr lang="fi-FI" dirty="0"/>
              <a:t>Helsinki Legal Aid Office</a:t>
            </a:r>
          </a:p>
          <a:p>
            <a:pPr marL="0" indent="0">
              <a:buNone/>
            </a:pPr>
            <a:r>
              <a:rPr lang="it-IT" dirty="0"/>
              <a:t>+358 29 56 60120 Operator</a:t>
            </a:r>
          </a:p>
          <a:p>
            <a:pPr marL="0" indent="0">
              <a:buNone/>
            </a:pPr>
            <a:r>
              <a:rPr lang="fi-FI" dirty="0"/>
              <a:t>+358 29 56 60126 Direct</a:t>
            </a:r>
            <a:endParaRPr lang="it-IT" dirty="0"/>
          </a:p>
          <a:p>
            <a:pPr marL="0" indent="0">
              <a:buNone/>
            </a:pPr>
            <a:r>
              <a:rPr lang="fr-FR" dirty="0"/>
              <a:t>+358 29 56 60139 Fax</a:t>
            </a:r>
          </a:p>
          <a:p>
            <a:pPr marL="0" indent="0">
              <a:buNone/>
            </a:pPr>
            <a:r>
              <a:rPr lang="fi-FI" dirty="0"/>
              <a:t>nina.solas-iloniemi@oikeus.fi</a:t>
            </a:r>
          </a:p>
          <a:p>
            <a:endParaRPr lang="fi-FI" dirty="0"/>
          </a:p>
        </p:txBody>
      </p:sp>
      <p:sp>
        <p:nvSpPr>
          <p:cNvPr id="4" name="Päivämäärän paikkamerkki 3">
            <a:extLst>
              <a:ext uri="{FF2B5EF4-FFF2-40B4-BE49-F238E27FC236}">
                <a16:creationId xmlns:a16="http://schemas.microsoft.com/office/drawing/2014/main" id="{6A2963BB-AA73-4BBA-8274-8FF50539D850}"/>
              </a:ext>
            </a:extLst>
          </p:cNvPr>
          <p:cNvSpPr>
            <a:spLocks noGrp="1"/>
          </p:cNvSpPr>
          <p:nvPr>
            <p:ph type="dt" sz="half" idx="10"/>
          </p:nvPr>
        </p:nvSpPr>
        <p:spPr/>
        <p:txBody>
          <a:bodyPr/>
          <a:lstStyle/>
          <a:p>
            <a:fld id="{B77CF7AC-B3DB-4E8A-97F9-30C86D904111}" type="datetime3">
              <a:rPr lang="en-US" smtClean="0"/>
              <a:t>12 November 2018</a:t>
            </a:fld>
            <a:endParaRPr lang="fi-FI"/>
          </a:p>
        </p:txBody>
      </p:sp>
      <p:sp>
        <p:nvSpPr>
          <p:cNvPr id="5" name="Alatunnisteen paikkamerkki 4">
            <a:extLst>
              <a:ext uri="{FF2B5EF4-FFF2-40B4-BE49-F238E27FC236}">
                <a16:creationId xmlns:a16="http://schemas.microsoft.com/office/drawing/2014/main" id="{31575345-7435-4029-B0B5-11E18C0CC7E8}"/>
              </a:ext>
            </a:extLst>
          </p:cNvPr>
          <p:cNvSpPr>
            <a:spLocks noGrp="1"/>
          </p:cNvSpPr>
          <p:nvPr>
            <p:ph type="ftr" sz="quarter" idx="11"/>
          </p:nvPr>
        </p:nvSpPr>
        <p:spPr/>
        <p:txBody>
          <a:bodyPr/>
          <a:lstStyle/>
          <a:p>
            <a:r>
              <a:rPr lang="fi-FI"/>
              <a:t>Helsinki Legal Aid Office</a:t>
            </a:r>
          </a:p>
        </p:txBody>
      </p:sp>
      <p:sp>
        <p:nvSpPr>
          <p:cNvPr id="6" name="Dian numeron paikkamerkki 5">
            <a:extLst>
              <a:ext uri="{FF2B5EF4-FFF2-40B4-BE49-F238E27FC236}">
                <a16:creationId xmlns:a16="http://schemas.microsoft.com/office/drawing/2014/main" id="{ED285C56-0353-48C2-BCE4-72474A385B97}"/>
              </a:ext>
            </a:extLst>
          </p:cNvPr>
          <p:cNvSpPr>
            <a:spLocks noGrp="1"/>
          </p:cNvSpPr>
          <p:nvPr>
            <p:ph type="sldNum" sz="quarter" idx="12"/>
          </p:nvPr>
        </p:nvSpPr>
        <p:spPr/>
        <p:txBody>
          <a:bodyPr/>
          <a:lstStyle/>
          <a:p>
            <a:fld id="{AAC35A7F-0822-4A4B-AB38-2D3B46DBF6A9}" type="slidenum">
              <a:rPr lang="fi-FI" smtClean="0"/>
              <a:t>16</a:t>
            </a:fld>
            <a:endParaRPr lang="fi-FI"/>
          </a:p>
        </p:txBody>
      </p:sp>
    </p:spTree>
    <p:extLst>
      <p:ext uri="{BB962C8B-B14F-4D97-AF65-F5344CB8AC3E}">
        <p14:creationId xmlns:p14="http://schemas.microsoft.com/office/powerpoint/2010/main" val="298644443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BD2BCB5C-ED12-4FD7-BF74-222B66CF5A32}"/>
              </a:ext>
            </a:extLst>
          </p:cNvPr>
          <p:cNvSpPr>
            <a:spLocks noGrp="1"/>
          </p:cNvSpPr>
          <p:nvPr>
            <p:ph type="title"/>
          </p:nvPr>
        </p:nvSpPr>
        <p:spPr/>
        <p:txBody>
          <a:bodyPr>
            <a:normAutofit/>
          </a:bodyPr>
          <a:lstStyle/>
          <a:p>
            <a:r>
              <a:rPr lang="fi-FI" sz="6000" dirty="0" err="1"/>
              <a:t>The</a:t>
            </a:r>
            <a:r>
              <a:rPr lang="fi-FI" sz="6000" dirty="0"/>
              <a:t> </a:t>
            </a:r>
            <a:r>
              <a:rPr lang="fi-FI" sz="6000" dirty="0" err="1"/>
              <a:t>statistics</a:t>
            </a:r>
            <a:endParaRPr lang="fi-FI" sz="6000" dirty="0"/>
          </a:p>
        </p:txBody>
      </p:sp>
      <p:sp>
        <p:nvSpPr>
          <p:cNvPr id="3" name="Sisällön paikkamerkki 2">
            <a:extLst>
              <a:ext uri="{FF2B5EF4-FFF2-40B4-BE49-F238E27FC236}">
                <a16:creationId xmlns:a16="http://schemas.microsoft.com/office/drawing/2014/main" id="{7B398418-3871-497B-82C2-BC97BE77F2DE}"/>
              </a:ext>
            </a:extLst>
          </p:cNvPr>
          <p:cNvSpPr>
            <a:spLocks noGrp="1"/>
          </p:cNvSpPr>
          <p:nvPr>
            <p:ph idx="1"/>
          </p:nvPr>
        </p:nvSpPr>
        <p:spPr/>
        <p:txBody>
          <a:bodyPr>
            <a:normAutofit/>
          </a:bodyPr>
          <a:lstStyle/>
          <a:p>
            <a:pPr marL="0" indent="0">
              <a:buNone/>
            </a:pPr>
            <a:r>
              <a:rPr lang="en-US" sz="4400" dirty="0">
                <a:solidFill>
                  <a:schemeClr val="tx2"/>
                </a:solidFill>
              </a:rPr>
              <a:t>Pretrial detention rates 2016</a:t>
            </a:r>
          </a:p>
          <a:p>
            <a:r>
              <a:rPr lang="en-US" dirty="0"/>
              <a:t>Children between 15-17 years: 37</a:t>
            </a:r>
          </a:p>
          <a:p>
            <a:r>
              <a:rPr lang="en-US" dirty="0"/>
              <a:t>Young people between 18-20 years: 163</a:t>
            </a:r>
          </a:p>
          <a:p>
            <a:r>
              <a:rPr lang="en-US" dirty="0"/>
              <a:t>Adults over 21 years: 1 749</a:t>
            </a:r>
          </a:p>
          <a:p>
            <a:r>
              <a:rPr lang="en-US" dirty="0" err="1"/>
              <a:t>Alltogether</a:t>
            </a:r>
            <a:r>
              <a:rPr lang="en-US" dirty="0"/>
              <a:t> 1 949</a:t>
            </a:r>
          </a:p>
          <a:p>
            <a:endParaRPr lang="fi-FI" dirty="0"/>
          </a:p>
          <a:p>
            <a:endParaRPr lang="fi-FI" dirty="0"/>
          </a:p>
        </p:txBody>
      </p:sp>
      <p:sp>
        <p:nvSpPr>
          <p:cNvPr id="4" name="Päivämäärän paikkamerkki 3">
            <a:extLst>
              <a:ext uri="{FF2B5EF4-FFF2-40B4-BE49-F238E27FC236}">
                <a16:creationId xmlns:a16="http://schemas.microsoft.com/office/drawing/2014/main" id="{1EDFA464-9A0F-4535-8ED2-B68BC4FAB8DD}"/>
              </a:ext>
            </a:extLst>
          </p:cNvPr>
          <p:cNvSpPr>
            <a:spLocks noGrp="1"/>
          </p:cNvSpPr>
          <p:nvPr>
            <p:ph type="dt" sz="half" idx="10"/>
          </p:nvPr>
        </p:nvSpPr>
        <p:spPr/>
        <p:txBody>
          <a:bodyPr/>
          <a:lstStyle/>
          <a:p>
            <a:fld id="{B77CF7AC-B3DB-4E8A-97F9-30C86D904111}" type="datetime3">
              <a:rPr lang="en-US" smtClean="0"/>
              <a:t>12 November 2018</a:t>
            </a:fld>
            <a:endParaRPr lang="fi-FI"/>
          </a:p>
        </p:txBody>
      </p:sp>
      <p:sp>
        <p:nvSpPr>
          <p:cNvPr id="5" name="Alatunnisteen paikkamerkki 4">
            <a:extLst>
              <a:ext uri="{FF2B5EF4-FFF2-40B4-BE49-F238E27FC236}">
                <a16:creationId xmlns:a16="http://schemas.microsoft.com/office/drawing/2014/main" id="{7270D76D-A9AD-4A30-81EC-D6029ED6025B}"/>
              </a:ext>
            </a:extLst>
          </p:cNvPr>
          <p:cNvSpPr>
            <a:spLocks noGrp="1"/>
          </p:cNvSpPr>
          <p:nvPr>
            <p:ph type="ftr" sz="quarter" idx="11"/>
          </p:nvPr>
        </p:nvSpPr>
        <p:spPr/>
        <p:txBody>
          <a:bodyPr/>
          <a:lstStyle/>
          <a:p>
            <a:r>
              <a:rPr lang="fi-FI"/>
              <a:t>Helsinki Legal Aid Office</a:t>
            </a:r>
          </a:p>
        </p:txBody>
      </p:sp>
      <p:sp>
        <p:nvSpPr>
          <p:cNvPr id="6" name="Dian numeron paikkamerkki 5">
            <a:extLst>
              <a:ext uri="{FF2B5EF4-FFF2-40B4-BE49-F238E27FC236}">
                <a16:creationId xmlns:a16="http://schemas.microsoft.com/office/drawing/2014/main" id="{39ACE246-4E51-4967-B1E6-34814711BCE8}"/>
              </a:ext>
            </a:extLst>
          </p:cNvPr>
          <p:cNvSpPr>
            <a:spLocks noGrp="1"/>
          </p:cNvSpPr>
          <p:nvPr>
            <p:ph type="sldNum" sz="quarter" idx="12"/>
          </p:nvPr>
        </p:nvSpPr>
        <p:spPr/>
        <p:txBody>
          <a:bodyPr/>
          <a:lstStyle/>
          <a:p>
            <a:fld id="{AAC35A7F-0822-4A4B-AB38-2D3B46DBF6A9}" type="slidenum">
              <a:rPr lang="fi-FI" smtClean="0"/>
              <a:t>2</a:t>
            </a:fld>
            <a:endParaRPr lang="fi-FI"/>
          </a:p>
        </p:txBody>
      </p:sp>
    </p:spTree>
    <p:extLst>
      <p:ext uri="{BB962C8B-B14F-4D97-AF65-F5344CB8AC3E}">
        <p14:creationId xmlns:p14="http://schemas.microsoft.com/office/powerpoint/2010/main" val="170888540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a:xfrm>
            <a:off x="1835696" y="274638"/>
            <a:ext cx="7128792" cy="1143000"/>
          </a:xfrm>
        </p:spPr>
        <p:txBody>
          <a:bodyPr>
            <a:normAutofit fontScale="90000"/>
          </a:bodyPr>
          <a:lstStyle/>
          <a:p>
            <a:pPr algn="l"/>
            <a:r>
              <a:rPr lang="fi-FI" sz="4000" dirty="0"/>
              <a:t> </a:t>
            </a:r>
            <a:br>
              <a:rPr lang="fi-FI" b="1" dirty="0"/>
            </a:br>
            <a:r>
              <a:rPr lang="fi-FI" sz="6700" dirty="0" err="1"/>
              <a:t>The</a:t>
            </a:r>
            <a:r>
              <a:rPr lang="fi-FI" sz="6700" dirty="0"/>
              <a:t> </a:t>
            </a:r>
            <a:r>
              <a:rPr lang="fi-FI" sz="6700" dirty="0" err="1"/>
              <a:t>statistics</a:t>
            </a:r>
            <a:br>
              <a:rPr lang="fi-FI" sz="6700" dirty="0"/>
            </a:br>
            <a:endParaRPr lang="fi-FI" sz="6700" dirty="0"/>
          </a:p>
        </p:txBody>
      </p:sp>
      <p:sp>
        <p:nvSpPr>
          <p:cNvPr id="3" name="Sisällön paikkamerkki 2"/>
          <p:cNvSpPr>
            <a:spLocks noGrp="1"/>
          </p:cNvSpPr>
          <p:nvPr>
            <p:ph idx="1"/>
          </p:nvPr>
        </p:nvSpPr>
        <p:spPr/>
        <p:txBody>
          <a:bodyPr>
            <a:normAutofit/>
          </a:bodyPr>
          <a:lstStyle/>
          <a:p>
            <a:pPr marL="0" indent="0">
              <a:buNone/>
            </a:pPr>
            <a:r>
              <a:rPr lang="en-US" sz="4400" dirty="0">
                <a:solidFill>
                  <a:schemeClr val="tx2"/>
                </a:solidFill>
              </a:rPr>
              <a:t>Pretrial detention rates 2017</a:t>
            </a:r>
          </a:p>
          <a:p>
            <a:r>
              <a:rPr lang="en-US" dirty="0"/>
              <a:t>Children between 15-17 years: 31</a:t>
            </a:r>
          </a:p>
          <a:p>
            <a:r>
              <a:rPr lang="en-US" dirty="0"/>
              <a:t>Young people between 18-20 years: 159</a:t>
            </a:r>
          </a:p>
          <a:p>
            <a:r>
              <a:rPr lang="en-US" dirty="0"/>
              <a:t>Adults over 21 years: 1 726</a:t>
            </a:r>
          </a:p>
          <a:p>
            <a:r>
              <a:rPr lang="en-US" dirty="0" err="1"/>
              <a:t>Alltogether</a:t>
            </a:r>
            <a:r>
              <a:rPr lang="en-US" dirty="0"/>
              <a:t> 1 916</a:t>
            </a:r>
          </a:p>
          <a:p>
            <a:pPr marL="0" indent="0">
              <a:buNone/>
            </a:pPr>
            <a:endParaRPr lang="fi-FI" dirty="0"/>
          </a:p>
          <a:p>
            <a:endParaRPr lang="fi-FI" dirty="0"/>
          </a:p>
        </p:txBody>
      </p:sp>
      <p:sp>
        <p:nvSpPr>
          <p:cNvPr id="4" name="Päivämäärän paikkamerkki 3"/>
          <p:cNvSpPr>
            <a:spLocks noGrp="1"/>
          </p:cNvSpPr>
          <p:nvPr>
            <p:ph type="dt" sz="half" idx="10"/>
          </p:nvPr>
        </p:nvSpPr>
        <p:spPr/>
        <p:txBody>
          <a:bodyPr/>
          <a:lstStyle/>
          <a:p>
            <a:fld id="{B77CF7AC-B3DB-4E8A-97F9-30C86D904111}" type="datetime3">
              <a:rPr lang="en-US" smtClean="0"/>
              <a:t>12 November 2018</a:t>
            </a:fld>
            <a:endParaRPr lang="fi-FI"/>
          </a:p>
        </p:txBody>
      </p:sp>
      <p:sp>
        <p:nvSpPr>
          <p:cNvPr id="5" name="Alatunnisteen paikkamerkki 4"/>
          <p:cNvSpPr>
            <a:spLocks noGrp="1"/>
          </p:cNvSpPr>
          <p:nvPr>
            <p:ph type="ftr" sz="quarter" idx="11"/>
          </p:nvPr>
        </p:nvSpPr>
        <p:spPr/>
        <p:txBody>
          <a:bodyPr/>
          <a:lstStyle/>
          <a:p>
            <a:r>
              <a:rPr lang="fi-FI" dirty="0"/>
              <a:t>Helsingin oikeusaputoimisto </a:t>
            </a:r>
          </a:p>
          <a:p>
            <a:r>
              <a:rPr lang="fi-FI" dirty="0"/>
              <a:t>Helsinki Legal Aid Office</a:t>
            </a:r>
          </a:p>
        </p:txBody>
      </p:sp>
      <p:sp>
        <p:nvSpPr>
          <p:cNvPr id="6" name="Dian numeron paikkamerkki 5"/>
          <p:cNvSpPr>
            <a:spLocks noGrp="1"/>
          </p:cNvSpPr>
          <p:nvPr>
            <p:ph type="sldNum" sz="quarter" idx="12"/>
          </p:nvPr>
        </p:nvSpPr>
        <p:spPr/>
        <p:txBody>
          <a:bodyPr/>
          <a:lstStyle/>
          <a:p>
            <a:fld id="{AAC35A7F-0822-4A4B-AB38-2D3B46DBF6A9}" type="slidenum">
              <a:rPr lang="fi-FI" smtClean="0"/>
              <a:t>3</a:t>
            </a:fld>
            <a:endParaRPr lang="fi-FI"/>
          </a:p>
        </p:txBody>
      </p:sp>
    </p:spTree>
    <p:extLst>
      <p:ext uri="{BB962C8B-B14F-4D97-AF65-F5344CB8AC3E}">
        <p14:creationId xmlns:p14="http://schemas.microsoft.com/office/powerpoint/2010/main" val="332281003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noAutofit/>
          </a:bodyPr>
          <a:lstStyle/>
          <a:p>
            <a:r>
              <a:rPr lang="fi-FI" sz="6000" dirty="0" err="1"/>
              <a:t>The</a:t>
            </a:r>
            <a:r>
              <a:rPr lang="fi-FI" sz="6000" dirty="0"/>
              <a:t> </a:t>
            </a:r>
            <a:r>
              <a:rPr lang="fi-FI" sz="6000" dirty="0" err="1"/>
              <a:t>statistics</a:t>
            </a:r>
            <a:br>
              <a:rPr lang="fi-FI" sz="6000" dirty="0"/>
            </a:br>
            <a:endParaRPr lang="fi-FI" sz="6000" dirty="0"/>
          </a:p>
        </p:txBody>
      </p:sp>
      <p:sp>
        <p:nvSpPr>
          <p:cNvPr id="3" name="Sisällön paikkamerkki 2"/>
          <p:cNvSpPr>
            <a:spLocks noGrp="1"/>
          </p:cNvSpPr>
          <p:nvPr>
            <p:ph idx="1"/>
          </p:nvPr>
        </p:nvSpPr>
        <p:spPr>
          <a:xfrm>
            <a:off x="611560" y="1441167"/>
            <a:ext cx="8229600" cy="4525963"/>
          </a:xfrm>
        </p:spPr>
        <p:txBody>
          <a:bodyPr>
            <a:normAutofit fontScale="92500" lnSpcReduction="10000"/>
          </a:bodyPr>
          <a:lstStyle/>
          <a:p>
            <a:pPr marL="0" indent="0">
              <a:buNone/>
            </a:pPr>
            <a:r>
              <a:rPr lang="fi-FI" sz="4000" dirty="0">
                <a:solidFill>
                  <a:schemeClr val="accent1"/>
                </a:solidFill>
              </a:rPr>
              <a:t>Condemned in </a:t>
            </a:r>
            <a:r>
              <a:rPr lang="fi-FI" sz="4000" dirty="0" err="1">
                <a:solidFill>
                  <a:schemeClr val="accent1"/>
                </a:solidFill>
              </a:rPr>
              <a:t>courts</a:t>
            </a:r>
            <a:r>
              <a:rPr lang="fi-FI" sz="4000" dirty="0">
                <a:solidFill>
                  <a:schemeClr val="accent1"/>
                </a:solidFill>
              </a:rPr>
              <a:t> in </a:t>
            </a:r>
            <a:r>
              <a:rPr lang="fi-FI" sz="4000" dirty="0" err="1">
                <a:solidFill>
                  <a:schemeClr val="accent1"/>
                </a:solidFill>
              </a:rPr>
              <a:t>year</a:t>
            </a:r>
            <a:r>
              <a:rPr lang="fi-FI" sz="4000" dirty="0">
                <a:solidFill>
                  <a:schemeClr val="accent1"/>
                </a:solidFill>
              </a:rPr>
              <a:t> 2016</a:t>
            </a:r>
          </a:p>
          <a:p>
            <a:r>
              <a:rPr lang="fi-FI" dirty="0" err="1"/>
              <a:t>Children</a:t>
            </a:r>
            <a:r>
              <a:rPr lang="fi-FI" dirty="0"/>
              <a:t> </a:t>
            </a:r>
            <a:r>
              <a:rPr lang="fi-FI" dirty="0" err="1"/>
              <a:t>between</a:t>
            </a:r>
            <a:r>
              <a:rPr lang="fi-FI" dirty="0"/>
              <a:t> 15-17 </a:t>
            </a:r>
            <a:r>
              <a:rPr lang="fi-FI" dirty="0" err="1"/>
              <a:t>years</a:t>
            </a:r>
            <a:r>
              <a:rPr lang="fi-FI" dirty="0"/>
              <a:t>: 1 521</a:t>
            </a:r>
          </a:p>
          <a:p>
            <a:r>
              <a:rPr lang="fi-FI" dirty="0"/>
              <a:t>Young </a:t>
            </a:r>
            <a:r>
              <a:rPr lang="fi-FI" dirty="0" err="1"/>
              <a:t>people</a:t>
            </a:r>
            <a:r>
              <a:rPr lang="fi-FI" dirty="0"/>
              <a:t> </a:t>
            </a:r>
            <a:r>
              <a:rPr lang="fi-FI" dirty="0" err="1"/>
              <a:t>between</a:t>
            </a:r>
            <a:r>
              <a:rPr lang="fi-FI" dirty="0"/>
              <a:t> 18-20 </a:t>
            </a:r>
            <a:r>
              <a:rPr lang="fi-FI" dirty="0" err="1"/>
              <a:t>years</a:t>
            </a:r>
            <a:r>
              <a:rPr lang="fi-FI" dirty="0"/>
              <a:t>: 4  597</a:t>
            </a:r>
          </a:p>
          <a:p>
            <a:r>
              <a:rPr lang="fi-FI" dirty="0" err="1"/>
              <a:t>Adults</a:t>
            </a:r>
            <a:r>
              <a:rPr lang="fi-FI" dirty="0"/>
              <a:t> </a:t>
            </a:r>
            <a:r>
              <a:rPr lang="fi-FI" dirty="0" err="1"/>
              <a:t>over</a:t>
            </a:r>
            <a:r>
              <a:rPr lang="fi-FI" dirty="0"/>
              <a:t> 21 </a:t>
            </a:r>
            <a:r>
              <a:rPr lang="fi-FI" dirty="0" err="1"/>
              <a:t>years</a:t>
            </a:r>
            <a:r>
              <a:rPr lang="fi-FI" dirty="0"/>
              <a:t>: 49 577</a:t>
            </a:r>
          </a:p>
          <a:p>
            <a:r>
              <a:rPr lang="fi-FI" dirty="0" err="1"/>
              <a:t>Alltogether</a:t>
            </a:r>
            <a:r>
              <a:rPr lang="fi-FI" dirty="0"/>
              <a:t>: 51 098</a:t>
            </a:r>
          </a:p>
          <a:p>
            <a:pPr marL="0" indent="0">
              <a:buNone/>
            </a:pPr>
            <a:endParaRPr lang="fi-FI" dirty="0"/>
          </a:p>
          <a:p>
            <a:pPr marL="0" indent="0">
              <a:buNone/>
            </a:pPr>
            <a:r>
              <a:rPr lang="fi-FI" sz="2800" dirty="0"/>
              <a:t>People </a:t>
            </a:r>
            <a:r>
              <a:rPr lang="fi-FI" sz="2800" dirty="0" err="1"/>
              <a:t>being</a:t>
            </a:r>
            <a:r>
              <a:rPr lang="fi-FI" sz="2800" dirty="0"/>
              <a:t> </a:t>
            </a:r>
            <a:r>
              <a:rPr lang="fi-FI" sz="2800" dirty="0" err="1"/>
              <a:t>charged</a:t>
            </a:r>
            <a:r>
              <a:rPr lang="fi-FI" sz="2800" dirty="0"/>
              <a:t> </a:t>
            </a:r>
            <a:r>
              <a:rPr lang="fi-FI" sz="2800" dirty="0" err="1"/>
              <a:t>with</a:t>
            </a:r>
            <a:r>
              <a:rPr lang="fi-FI" sz="2800" dirty="0"/>
              <a:t> </a:t>
            </a:r>
            <a:r>
              <a:rPr lang="fi-FI" sz="2800" dirty="0" err="1"/>
              <a:t>crimes</a:t>
            </a:r>
            <a:r>
              <a:rPr lang="fi-FI" sz="2800" dirty="0"/>
              <a:t> in </a:t>
            </a:r>
            <a:r>
              <a:rPr lang="fi-FI" sz="2800" dirty="0" err="1"/>
              <a:t>courts</a:t>
            </a:r>
            <a:r>
              <a:rPr lang="fi-FI" sz="2800" dirty="0"/>
              <a:t> in 2016: </a:t>
            </a:r>
            <a:r>
              <a:rPr lang="fi-FI" sz="2800" dirty="0" err="1"/>
              <a:t>Approximately</a:t>
            </a:r>
            <a:r>
              <a:rPr lang="fi-FI" sz="2800" dirty="0"/>
              <a:t> 56 000</a:t>
            </a:r>
          </a:p>
          <a:p>
            <a:pPr marL="0" indent="0">
              <a:buNone/>
            </a:pPr>
            <a:r>
              <a:rPr lang="fi-FI" sz="2800" dirty="0" err="1"/>
              <a:t>Finlands</a:t>
            </a:r>
            <a:r>
              <a:rPr lang="fi-FI" sz="2800" dirty="0"/>
              <a:t> </a:t>
            </a:r>
            <a:r>
              <a:rPr lang="fi-FI" sz="2800" dirty="0" err="1"/>
              <a:t>population</a:t>
            </a:r>
            <a:r>
              <a:rPr lang="fi-FI" sz="2800" dirty="0"/>
              <a:t> in </a:t>
            </a:r>
            <a:r>
              <a:rPr lang="fi-FI" sz="2800" dirty="0" err="1"/>
              <a:t>the</a:t>
            </a:r>
            <a:r>
              <a:rPr lang="fi-FI" sz="2800" dirty="0"/>
              <a:t> </a:t>
            </a:r>
            <a:r>
              <a:rPr lang="fi-FI" sz="2800" dirty="0" err="1"/>
              <a:t>end</a:t>
            </a:r>
            <a:r>
              <a:rPr lang="fi-FI" sz="2800" dirty="0"/>
              <a:t> of 2016: </a:t>
            </a:r>
            <a:r>
              <a:rPr lang="fi-FI" dirty="0"/>
              <a:t>5 503 297</a:t>
            </a:r>
            <a:endParaRPr lang="fi-FI" sz="2800" dirty="0"/>
          </a:p>
        </p:txBody>
      </p:sp>
      <p:sp>
        <p:nvSpPr>
          <p:cNvPr id="4" name="Päivämäärän paikkamerkki 3"/>
          <p:cNvSpPr>
            <a:spLocks noGrp="1"/>
          </p:cNvSpPr>
          <p:nvPr>
            <p:ph type="dt" sz="half" idx="10"/>
          </p:nvPr>
        </p:nvSpPr>
        <p:spPr/>
        <p:txBody>
          <a:bodyPr/>
          <a:lstStyle/>
          <a:p>
            <a:fld id="{B77CF7AC-B3DB-4E8A-97F9-30C86D904111}" type="datetime3">
              <a:rPr lang="en-US" smtClean="0"/>
              <a:t>12 November 2018</a:t>
            </a:fld>
            <a:endParaRPr lang="fi-FI"/>
          </a:p>
        </p:txBody>
      </p:sp>
      <p:sp>
        <p:nvSpPr>
          <p:cNvPr id="5" name="Alatunnisteen paikkamerkki 4"/>
          <p:cNvSpPr>
            <a:spLocks noGrp="1"/>
          </p:cNvSpPr>
          <p:nvPr>
            <p:ph type="ftr" sz="quarter" idx="11"/>
          </p:nvPr>
        </p:nvSpPr>
        <p:spPr/>
        <p:txBody>
          <a:bodyPr/>
          <a:lstStyle/>
          <a:p>
            <a:r>
              <a:rPr lang="fi-FI" dirty="0"/>
              <a:t>Helsingin oikeusaputoimisto </a:t>
            </a:r>
          </a:p>
          <a:p>
            <a:r>
              <a:rPr lang="fi-FI" dirty="0"/>
              <a:t>Helsinki Legal Aid Office</a:t>
            </a:r>
          </a:p>
          <a:p>
            <a:endParaRPr lang="fi-FI" dirty="0"/>
          </a:p>
        </p:txBody>
      </p:sp>
      <p:sp>
        <p:nvSpPr>
          <p:cNvPr id="6" name="Dian numeron paikkamerkki 5"/>
          <p:cNvSpPr>
            <a:spLocks noGrp="1"/>
          </p:cNvSpPr>
          <p:nvPr>
            <p:ph type="sldNum" sz="quarter" idx="12"/>
          </p:nvPr>
        </p:nvSpPr>
        <p:spPr/>
        <p:txBody>
          <a:bodyPr/>
          <a:lstStyle/>
          <a:p>
            <a:fld id="{AAC35A7F-0822-4A4B-AB38-2D3B46DBF6A9}" type="slidenum">
              <a:rPr lang="fi-FI" smtClean="0"/>
              <a:t>4</a:t>
            </a:fld>
            <a:endParaRPr lang="fi-FI"/>
          </a:p>
        </p:txBody>
      </p:sp>
    </p:spTree>
    <p:extLst>
      <p:ext uri="{BB962C8B-B14F-4D97-AF65-F5344CB8AC3E}">
        <p14:creationId xmlns:p14="http://schemas.microsoft.com/office/powerpoint/2010/main" val="11504765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a:xfrm>
            <a:off x="1835696" y="274638"/>
            <a:ext cx="6851104" cy="1143000"/>
          </a:xfrm>
        </p:spPr>
        <p:txBody>
          <a:bodyPr>
            <a:normAutofit fontScale="90000"/>
          </a:bodyPr>
          <a:lstStyle/>
          <a:p>
            <a:br>
              <a:rPr lang="fi-FI" dirty="0"/>
            </a:br>
            <a:br>
              <a:rPr lang="fi-FI" sz="6700" dirty="0"/>
            </a:br>
            <a:endParaRPr lang="fi-FI" sz="6700" dirty="0"/>
          </a:p>
        </p:txBody>
      </p:sp>
      <p:sp>
        <p:nvSpPr>
          <p:cNvPr id="3" name="Sisällön paikkamerkki 2"/>
          <p:cNvSpPr>
            <a:spLocks noGrp="1"/>
          </p:cNvSpPr>
          <p:nvPr>
            <p:ph idx="1"/>
          </p:nvPr>
        </p:nvSpPr>
        <p:spPr/>
        <p:txBody>
          <a:bodyPr>
            <a:normAutofit/>
          </a:bodyPr>
          <a:lstStyle/>
          <a:p>
            <a:r>
              <a:rPr lang="fi-FI" sz="4400" dirty="0" err="1"/>
              <a:t>Criminally</a:t>
            </a:r>
            <a:r>
              <a:rPr lang="fi-FI" sz="4400" dirty="0"/>
              <a:t> </a:t>
            </a:r>
            <a:r>
              <a:rPr lang="fi-FI" sz="4400" dirty="0" err="1"/>
              <a:t>liable</a:t>
            </a:r>
            <a:r>
              <a:rPr lang="fi-FI" sz="4400" dirty="0"/>
              <a:t>: 15 </a:t>
            </a:r>
            <a:r>
              <a:rPr lang="fi-FI" sz="4400" dirty="0" err="1"/>
              <a:t>years</a:t>
            </a:r>
            <a:endParaRPr lang="fi-FI" sz="4400" dirty="0"/>
          </a:p>
          <a:p>
            <a:r>
              <a:rPr lang="fi-FI" sz="4400" dirty="0" err="1"/>
              <a:t>Adulthood</a:t>
            </a:r>
            <a:r>
              <a:rPr lang="fi-FI" sz="4400" dirty="0"/>
              <a:t> </a:t>
            </a:r>
            <a:r>
              <a:rPr lang="fi-FI" sz="4400" dirty="0" err="1"/>
              <a:t>begins</a:t>
            </a:r>
            <a:r>
              <a:rPr lang="fi-FI" sz="4400" dirty="0"/>
              <a:t>: 18 </a:t>
            </a:r>
            <a:r>
              <a:rPr lang="fi-FI" sz="4400" dirty="0" err="1"/>
              <a:t>years</a:t>
            </a:r>
            <a:endParaRPr lang="fi-FI" sz="4400" dirty="0"/>
          </a:p>
          <a:p>
            <a:r>
              <a:rPr lang="fi-FI" sz="4400" dirty="0"/>
              <a:t>Young </a:t>
            </a:r>
            <a:r>
              <a:rPr lang="fi-FI" sz="4400" dirty="0" err="1"/>
              <a:t>offenders</a:t>
            </a:r>
            <a:r>
              <a:rPr lang="fi-FI" sz="4400" dirty="0"/>
              <a:t>: 18-20 </a:t>
            </a:r>
            <a:r>
              <a:rPr lang="fi-FI" sz="4400" dirty="0" err="1"/>
              <a:t>years</a:t>
            </a:r>
            <a:endParaRPr lang="fi-FI" sz="4400" dirty="0"/>
          </a:p>
          <a:p>
            <a:endParaRPr lang="fi-FI" dirty="0"/>
          </a:p>
        </p:txBody>
      </p:sp>
      <p:sp>
        <p:nvSpPr>
          <p:cNvPr id="4" name="Päivämäärän paikkamerkki 3"/>
          <p:cNvSpPr>
            <a:spLocks noGrp="1"/>
          </p:cNvSpPr>
          <p:nvPr>
            <p:ph type="dt" sz="half" idx="10"/>
          </p:nvPr>
        </p:nvSpPr>
        <p:spPr/>
        <p:txBody>
          <a:bodyPr/>
          <a:lstStyle/>
          <a:p>
            <a:fld id="{B77CF7AC-B3DB-4E8A-97F9-30C86D904111}" type="datetime3">
              <a:rPr lang="en-US" smtClean="0"/>
              <a:t>12 November 2018</a:t>
            </a:fld>
            <a:endParaRPr lang="fi-FI"/>
          </a:p>
        </p:txBody>
      </p:sp>
      <p:sp>
        <p:nvSpPr>
          <p:cNvPr id="5" name="Alatunnisteen paikkamerkki 4"/>
          <p:cNvSpPr>
            <a:spLocks noGrp="1"/>
          </p:cNvSpPr>
          <p:nvPr>
            <p:ph type="ftr" sz="quarter" idx="11"/>
          </p:nvPr>
        </p:nvSpPr>
        <p:spPr/>
        <p:txBody>
          <a:bodyPr/>
          <a:lstStyle/>
          <a:p>
            <a:r>
              <a:rPr lang="fi-FI" dirty="0"/>
              <a:t>Helsingin oikeusaputoimisto </a:t>
            </a:r>
          </a:p>
          <a:p>
            <a:r>
              <a:rPr lang="fi-FI" dirty="0"/>
              <a:t>Helsinki Legal Aid Office</a:t>
            </a:r>
          </a:p>
          <a:p>
            <a:endParaRPr lang="fi-FI" dirty="0"/>
          </a:p>
        </p:txBody>
      </p:sp>
      <p:sp>
        <p:nvSpPr>
          <p:cNvPr id="6" name="Dian numeron paikkamerkki 5"/>
          <p:cNvSpPr>
            <a:spLocks noGrp="1"/>
          </p:cNvSpPr>
          <p:nvPr>
            <p:ph type="sldNum" sz="quarter" idx="12"/>
          </p:nvPr>
        </p:nvSpPr>
        <p:spPr/>
        <p:txBody>
          <a:bodyPr/>
          <a:lstStyle/>
          <a:p>
            <a:fld id="{AAC35A7F-0822-4A4B-AB38-2D3B46DBF6A9}" type="slidenum">
              <a:rPr lang="fi-FI" smtClean="0"/>
              <a:t>5</a:t>
            </a:fld>
            <a:endParaRPr lang="fi-FI"/>
          </a:p>
        </p:txBody>
      </p:sp>
    </p:spTree>
    <p:extLst>
      <p:ext uri="{BB962C8B-B14F-4D97-AF65-F5344CB8AC3E}">
        <p14:creationId xmlns:p14="http://schemas.microsoft.com/office/powerpoint/2010/main" val="420059313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a:xfrm>
            <a:off x="1835696" y="274638"/>
            <a:ext cx="6851104" cy="1143000"/>
          </a:xfrm>
        </p:spPr>
        <p:txBody>
          <a:bodyPr>
            <a:noAutofit/>
          </a:bodyPr>
          <a:lstStyle/>
          <a:p>
            <a:pPr algn="l"/>
            <a:r>
              <a:rPr lang="fi-FI" sz="4800" dirty="0" err="1"/>
              <a:t>Coercive</a:t>
            </a:r>
            <a:r>
              <a:rPr lang="fi-FI" sz="4800" dirty="0"/>
              <a:t> </a:t>
            </a:r>
            <a:r>
              <a:rPr lang="fi-FI" sz="4800" dirty="0" err="1"/>
              <a:t>Measures</a:t>
            </a:r>
            <a:r>
              <a:rPr lang="fi-FI" sz="4800" dirty="0"/>
              <a:t> Act</a:t>
            </a:r>
            <a:br>
              <a:rPr lang="fi-FI" sz="4800" dirty="0"/>
            </a:br>
            <a:endParaRPr lang="fi-FI" sz="4800" dirty="0"/>
          </a:p>
        </p:txBody>
      </p:sp>
      <p:sp>
        <p:nvSpPr>
          <p:cNvPr id="3" name="Sisällön paikkamerkki 2"/>
          <p:cNvSpPr>
            <a:spLocks noGrp="1"/>
          </p:cNvSpPr>
          <p:nvPr>
            <p:ph idx="1"/>
          </p:nvPr>
        </p:nvSpPr>
        <p:spPr/>
        <p:txBody>
          <a:bodyPr>
            <a:normAutofit/>
          </a:bodyPr>
          <a:lstStyle/>
          <a:p>
            <a:pPr marL="0" indent="0">
              <a:buNone/>
            </a:pPr>
            <a:r>
              <a:rPr lang="fi-FI" sz="3600" dirty="0" err="1"/>
              <a:t>Finland’s</a:t>
            </a:r>
            <a:r>
              <a:rPr lang="fi-FI" sz="3600" dirty="0"/>
              <a:t> </a:t>
            </a:r>
            <a:r>
              <a:rPr lang="fi-FI" sz="3600" dirty="0" err="1"/>
              <a:t>Coersive</a:t>
            </a:r>
            <a:r>
              <a:rPr lang="fi-FI" sz="3600" dirty="0"/>
              <a:t> </a:t>
            </a:r>
            <a:r>
              <a:rPr lang="fi-FI" sz="3600" dirty="0" err="1"/>
              <a:t>Measures</a:t>
            </a:r>
            <a:r>
              <a:rPr lang="fi-FI" sz="3600" dirty="0"/>
              <a:t> Act </a:t>
            </a:r>
            <a:r>
              <a:rPr lang="fi-FI" sz="3600" dirty="0" err="1"/>
              <a:t>consists</a:t>
            </a:r>
            <a:r>
              <a:rPr lang="fi-FI" sz="3600" dirty="0"/>
              <a:t> of </a:t>
            </a:r>
            <a:r>
              <a:rPr lang="fi-FI" sz="3600" dirty="0" err="1"/>
              <a:t>three</a:t>
            </a:r>
            <a:r>
              <a:rPr lang="fi-FI" sz="3600" dirty="0"/>
              <a:t> main </a:t>
            </a:r>
            <a:r>
              <a:rPr lang="fi-FI" sz="3600" dirty="0" err="1"/>
              <a:t>principles</a:t>
            </a:r>
            <a:r>
              <a:rPr lang="fi-FI" sz="3600" dirty="0"/>
              <a:t>:</a:t>
            </a:r>
          </a:p>
          <a:p>
            <a:r>
              <a:rPr lang="fi-FI" sz="3600" dirty="0" err="1"/>
              <a:t>Principle</a:t>
            </a:r>
            <a:r>
              <a:rPr lang="fi-FI" sz="3600" dirty="0"/>
              <a:t> of </a:t>
            </a:r>
            <a:r>
              <a:rPr lang="fi-FI" sz="3600" dirty="0" err="1"/>
              <a:t>proportionality</a:t>
            </a:r>
            <a:endParaRPr lang="fi-FI" sz="3600" dirty="0"/>
          </a:p>
          <a:p>
            <a:r>
              <a:rPr lang="fi-FI" sz="3600" dirty="0" err="1"/>
              <a:t>Principle</a:t>
            </a:r>
            <a:r>
              <a:rPr lang="fi-FI" sz="3600" dirty="0"/>
              <a:t> of </a:t>
            </a:r>
            <a:r>
              <a:rPr lang="fi-FI" sz="3600" dirty="0" err="1"/>
              <a:t>minimum</a:t>
            </a:r>
            <a:r>
              <a:rPr lang="fi-FI" sz="3600" dirty="0"/>
              <a:t> intervention and</a:t>
            </a:r>
          </a:p>
          <a:p>
            <a:r>
              <a:rPr lang="fi-FI" sz="3600" dirty="0" err="1"/>
              <a:t>Principle</a:t>
            </a:r>
            <a:r>
              <a:rPr lang="fi-FI" sz="3600" dirty="0"/>
              <a:t> of </a:t>
            </a:r>
            <a:r>
              <a:rPr lang="fi-FI" sz="3600" dirty="0" err="1"/>
              <a:t>sensitivity</a:t>
            </a:r>
            <a:endParaRPr lang="fi-FI" sz="3600" dirty="0"/>
          </a:p>
        </p:txBody>
      </p:sp>
      <p:sp>
        <p:nvSpPr>
          <p:cNvPr id="4" name="Päivämäärän paikkamerkki 3"/>
          <p:cNvSpPr>
            <a:spLocks noGrp="1"/>
          </p:cNvSpPr>
          <p:nvPr>
            <p:ph type="dt" sz="half" idx="10"/>
          </p:nvPr>
        </p:nvSpPr>
        <p:spPr/>
        <p:txBody>
          <a:bodyPr/>
          <a:lstStyle/>
          <a:p>
            <a:fld id="{B77CF7AC-B3DB-4E8A-97F9-30C86D904111}" type="datetime3">
              <a:rPr lang="en-US" smtClean="0"/>
              <a:t>12 November 2018</a:t>
            </a:fld>
            <a:endParaRPr lang="fi-FI"/>
          </a:p>
        </p:txBody>
      </p:sp>
      <p:sp>
        <p:nvSpPr>
          <p:cNvPr id="5" name="Alatunnisteen paikkamerkki 4"/>
          <p:cNvSpPr>
            <a:spLocks noGrp="1"/>
          </p:cNvSpPr>
          <p:nvPr>
            <p:ph type="ftr" sz="quarter" idx="11"/>
          </p:nvPr>
        </p:nvSpPr>
        <p:spPr/>
        <p:txBody>
          <a:bodyPr/>
          <a:lstStyle/>
          <a:p>
            <a:r>
              <a:rPr lang="fi-FI" dirty="0"/>
              <a:t>Helsingin oikeusaputoimisto </a:t>
            </a:r>
          </a:p>
          <a:p>
            <a:r>
              <a:rPr lang="fi-FI" dirty="0"/>
              <a:t>Helsinki Legal Aid Office</a:t>
            </a:r>
          </a:p>
        </p:txBody>
      </p:sp>
      <p:sp>
        <p:nvSpPr>
          <p:cNvPr id="6" name="Dian numeron paikkamerkki 5"/>
          <p:cNvSpPr>
            <a:spLocks noGrp="1"/>
          </p:cNvSpPr>
          <p:nvPr>
            <p:ph type="sldNum" sz="quarter" idx="12"/>
          </p:nvPr>
        </p:nvSpPr>
        <p:spPr/>
        <p:txBody>
          <a:bodyPr/>
          <a:lstStyle/>
          <a:p>
            <a:fld id="{AAC35A7F-0822-4A4B-AB38-2D3B46DBF6A9}" type="slidenum">
              <a:rPr lang="fi-FI" smtClean="0"/>
              <a:t>6</a:t>
            </a:fld>
            <a:endParaRPr lang="fi-FI"/>
          </a:p>
        </p:txBody>
      </p:sp>
    </p:spTree>
    <p:extLst>
      <p:ext uri="{BB962C8B-B14F-4D97-AF65-F5344CB8AC3E}">
        <p14:creationId xmlns:p14="http://schemas.microsoft.com/office/powerpoint/2010/main" val="288758582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noAutofit/>
          </a:bodyPr>
          <a:lstStyle/>
          <a:p>
            <a:r>
              <a:rPr lang="fi-FI" sz="4800" dirty="0" err="1"/>
              <a:t>Principle</a:t>
            </a:r>
            <a:r>
              <a:rPr lang="fi-FI" sz="4800" dirty="0"/>
              <a:t> of </a:t>
            </a:r>
            <a:r>
              <a:rPr lang="fi-FI" sz="4800" dirty="0" err="1"/>
              <a:t>proportionality</a:t>
            </a:r>
            <a:endParaRPr lang="fi-FI" sz="4800" dirty="0"/>
          </a:p>
        </p:txBody>
      </p:sp>
      <p:sp>
        <p:nvSpPr>
          <p:cNvPr id="3" name="Sisällön paikkamerkki 2"/>
          <p:cNvSpPr>
            <a:spLocks noGrp="1"/>
          </p:cNvSpPr>
          <p:nvPr>
            <p:ph idx="1"/>
          </p:nvPr>
        </p:nvSpPr>
        <p:spPr/>
        <p:txBody>
          <a:bodyPr>
            <a:noAutofit/>
          </a:bodyPr>
          <a:lstStyle/>
          <a:p>
            <a:r>
              <a:rPr lang="en-US" dirty="0"/>
              <a:t>Coercive measures may be used only when they may be deemed justifiable with consideration to the seriousness of the offence under investigation, the importance of investigating the offence, the degree to which the use of the coercive measures infringes on the rights of the suspect of the offence or of others.</a:t>
            </a:r>
            <a:endParaRPr lang="fi-FI" dirty="0"/>
          </a:p>
          <a:p>
            <a:pPr marL="0" indent="0">
              <a:buNone/>
            </a:pPr>
            <a:endParaRPr lang="fi-FI" dirty="0"/>
          </a:p>
          <a:p>
            <a:endParaRPr lang="fi-FI" sz="1800" dirty="0"/>
          </a:p>
        </p:txBody>
      </p:sp>
      <p:sp>
        <p:nvSpPr>
          <p:cNvPr id="4" name="Päivämäärän paikkamerkki 3"/>
          <p:cNvSpPr>
            <a:spLocks noGrp="1"/>
          </p:cNvSpPr>
          <p:nvPr>
            <p:ph type="dt" sz="half" idx="10"/>
          </p:nvPr>
        </p:nvSpPr>
        <p:spPr/>
        <p:txBody>
          <a:bodyPr/>
          <a:lstStyle/>
          <a:p>
            <a:fld id="{B77CF7AC-B3DB-4E8A-97F9-30C86D904111}" type="datetime3">
              <a:rPr lang="en-US" smtClean="0"/>
              <a:t>12 November 2018</a:t>
            </a:fld>
            <a:endParaRPr lang="fi-FI"/>
          </a:p>
        </p:txBody>
      </p:sp>
      <p:sp>
        <p:nvSpPr>
          <p:cNvPr id="5" name="Alatunnisteen paikkamerkki 4"/>
          <p:cNvSpPr>
            <a:spLocks noGrp="1"/>
          </p:cNvSpPr>
          <p:nvPr>
            <p:ph type="ftr" sz="quarter" idx="11"/>
          </p:nvPr>
        </p:nvSpPr>
        <p:spPr/>
        <p:txBody>
          <a:bodyPr/>
          <a:lstStyle/>
          <a:p>
            <a:r>
              <a:rPr lang="fi-FI" dirty="0"/>
              <a:t>Helsingin oikeusaputoimisto </a:t>
            </a:r>
          </a:p>
          <a:p>
            <a:r>
              <a:rPr lang="fi-FI" dirty="0"/>
              <a:t>Helsinki Legal Aid Office</a:t>
            </a:r>
          </a:p>
          <a:p>
            <a:endParaRPr lang="fi-FI" dirty="0"/>
          </a:p>
        </p:txBody>
      </p:sp>
      <p:sp>
        <p:nvSpPr>
          <p:cNvPr id="6" name="Dian numeron paikkamerkki 5"/>
          <p:cNvSpPr>
            <a:spLocks noGrp="1"/>
          </p:cNvSpPr>
          <p:nvPr>
            <p:ph type="sldNum" sz="quarter" idx="12"/>
          </p:nvPr>
        </p:nvSpPr>
        <p:spPr/>
        <p:txBody>
          <a:bodyPr/>
          <a:lstStyle/>
          <a:p>
            <a:fld id="{AAC35A7F-0822-4A4B-AB38-2D3B46DBF6A9}" type="slidenum">
              <a:rPr lang="fi-FI" smtClean="0"/>
              <a:t>7</a:t>
            </a:fld>
            <a:endParaRPr lang="fi-FI"/>
          </a:p>
        </p:txBody>
      </p:sp>
    </p:spTree>
    <p:extLst>
      <p:ext uri="{BB962C8B-B14F-4D97-AF65-F5344CB8AC3E}">
        <p14:creationId xmlns:p14="http://schemas.microsoft.com/office/powerpoint/2010/main" val="70521896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noAutofit/>
          </a:bodyPr>
          <a:lstStyle/>
          <a:p>
            <a:r>
              <a:rPr lang="fi-FI" sz="4000" b="1" dirty="0" err="1"/>
              <a:t>Principle</a:t>
            </a:r>
            <a:r>
              <a:rPr lang="fi-FI" sz="4000" b="1" dirty="0"/>
              <a:t> of </a:t>
            </a:r>
            <a:r>
              <a:rPr lang="fi-FI" sz="4000" b="1" dirty="0" err="1"/>
              <a:t>minimum</a:t>
            </a:r>
            <a:r>
              <a:rPr lang="fi-FI" sz="4000" b="1" dirty="0"/>
              <a:t> intervention</a:t>
            </a:r>
            <a:endParaRPr lang="fi-FI" sz="4000" dirty="0"/>
          </a:p>
        </p:txBody>
      </p:sp>
      <p:sp>
        <p:nvSpPr>
          <p:cNvPr id="3" name="Sisällön paikkamerkki 2"/>
          <p:cNvSpPr>
            <a:spLocks noGrp="1"/>
          </p:cNvSpPr>
          <p:nvPr>
            <p:ph idx="1"/>
          </p:nvPr>
        </p:nvSpPr>
        <p:spPr>
          <a:xfrm>
            <a:off x="457200" y="1600200"/>
            <a:ext cx="8579296" cy="4525963"/>
          </a:xfrm>
        </p:spPr>
        <p:txBody>
          <a:bodyPr>
            <a:normAutofit/>
          </a:bodyPr>
          <a:lstStyle/>
          <a:p>
            <a:r>
              <a:rPr lang="en-US" dirty="0"/>
              <a:t>(1) The use of a coercive measure may not infringe on the rights of anyone beyond what is necessary in order to achieve the purpose for which it is used.</a:t>
            </a:r>
          </a:p>
          <a:p>
            <a:r>
              <a:rPr lang="en-US" dirty="0"/>
              <a:t>(2) The use of a coercive measure may not cause anyone undue loss or </a:t>
            </a:r>
            <a:r>
              <a:rPr lang="fi-FI" dirty="0" err="1"/>
              <a:t>impediment</a:t>
            </a:r>
            <a:r>
              <a:rPr lang="fi-FI" dirty="0"/>
              <a:t>.</a:t>
            </a:r>
          </a:p>
          <a:p>
            <a:pPr marL="0" indent="0">
              <a:buNone/>
            </a:pPr>
            <a:endParaRPr lang="en-US" b="1" i="1" dirty="0"/>
          </a:p>
        </p:txBody>
      </p:sp>
      <p:sp>
        <p:nvSpPr>
          <p:cNvPr id="4" name="Päivämäärän paikkamerkki 3"/>
          <p:cNvSpPr>
            <a:spLocks noGrp="1"/>
          </p:cNvSpPr>
          <p:nvPr>
            <p:ph type="dt" sz="half" idx="10"/>
          </p:nvPr>
        </p:nvSpPr>
        <p:spPr/>
        <p:txBody>
          <a:bodyPr/>
          <a:lstStyle/>
          <a:p>
            <a:fld id="{B77CF7AC-B3DB-4E8A-97F9-30C86D904111}" type="datetime3">
              <a:rPr lang="en-US" smtClean="0"/>
              <a:t>12 November 2018</a:t>
            </a:fld>
            <a:endParaRPr lang="fi-FI"/>
          </a:p>
        </p:txBody>
      </p:sp>
      <p:sp>
        <p:nvSpPr>
          <p:cNvPr id="5" name="Alatunnisteen paikkamerkki 4"/>
          <p:cNvSpPr>
            <a:spLocks noGrp="1"/>
          </p:cNvSpPr>
          <p:nvPr>
            <p:ph type="ftr" sz="quarter" idx="11"/>
          </p:nvPr>
        </p:nvSpPr>
        <p:spPr/>
        <p:txBody>
          <a:bodyPr/>
          <a:lstStyle/>
          <a:p>
            <a:r>
              <a:rPr lang="fi-FI" dirty="0"/>
              <a:t>Helsingin oikeusaputoimisto </a:t>
            </a:r>
          </a:p>
          <a:p>
            <a:r>
              <a:rPr lang="fi-FI" dirty="0"/>
              <a:t>Helsinki Legal Aid Office</a:t>
            </a:r>
          </a:p>
        </p:txBody>
      </p:sp>
      <p:sp>
        <p:nvSpPr>
          <p:cNvPr id="6" name="Dian numeron paikkamerkki 5"/>
          <p:cNvSpPr>
            <a:spLocks noGrp="1"/>
          </p:cNvSpPr>
          <p:nvPr>
            <p:ph type="sldNum" sz="quarter" idx="12"/>
          </p:nvPr>
        </p:nvSpPr>
        <p:spPr/>
        <p:txBody>
          <a:bodyPr/>
          <a:lstStyle/>
          <a:p>
            <a:fld id="{AAC35A7F-0822-4A4B-AB38-2D3B46DBF6A9}" type="slidenum">
              <a:rPr lang="fi-FI" smtClean="0"/>
              <a:t>8</a:t>
            </a:fld>
            <a:endParaRPr lang="fi-FI"/>
          </a:p>
        </p:txBody>
      </p:sp>
    </p:spTree>
    <p:extLst>
      <p:ext uri="{BB962C8B-B14F-4D97-AF65-F5344CB8AC3E}">
        <p14:creationId xmlns:p14="http://schemas.microsoft.com/office/powerpoint/2010/main" val="27484645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tsikko 9"/>
          <p:cNvSpPr>
            <a:spLocks noGrp="1"/>
          </p:cNvSpPr>
          <p:nvPr>
            <p:ph type="title"/>
          </p:nvPr>
        </p:nvSpPr>
        <p:spPr/>
        <p:txBody>
          <a:bodyPr>
            <a:normAutofit/>
          </a:bodyPr>
          <a:lstStyle/>
          <a:p>
            <a:r>
              <a:rPr lang="en-US" sz="4000" b="1" i="1" dirty="0"/>
              <a:t>Principle of sensitivity</a:t>
            </a:r>
            <a:endParaRPr lang="fi-FI" sz="4000" dirty="0"/>
          </a:p>
        </p:txBody>
      </p:sp>
      <p:sp>
        <p:nvSpPr>
          <p:cNvPr id="11" name="Sisällön paikkamerkki 10"/>
          <p:cNvSpPr>
            <a:spLocks noGrp="1"/>
          </p:cNvSpPr>
          <p:nvPr>
            <p:ph idx="1"/>
          </p:nvPr>
        </p:nvSpPr>
        <p:spPr/>
        <p:txBody>
          <a:bodyPr>
            <a:normAutofit/>
          </a:bodyPr>
          <a:lstStyle/>
          <a:p>
            <a:r>
              <a:rPr lang="en-US" dirty="0"/>
              <a:t>In the use of coercive measures, the arousing of undue attention shall be avoided and also otherwise conduct shall be discrete.</a:t>
            </a:r>
            <a:endParaRPr lang="fi-FI" dirty="0"/>
          </a:p>
          <a:p>
            <a:pPr marL="0" indent="0">
              <a:buNone/>
            </a:pPr>
            <a:endParaRPr lang="en-US" dirty="0"/>
          </a:p>
          <a:p>
            <a:pPr marL="0" indent="0">
              <a:buNone/>
            </a:pPr>
            <a:endParaRPr lang="fi-FI" dirty="0"/>
          </a:p>
          <a:p>
            <a:endParaRPr lang="fi-FI" dirty="0"/>
          </a:p>
        </p:txBody>
      </p:sp>
      <p:sp>
        <p:nvSpPr>
          <p:cNvPr id="7" name="Päivämäärän paikkamerkki 6"/>
          <p:cNvSpPr>
            <a:spLocks noGrp="1"/>
          </p:cNvSpPr>
          <p:nvPr>
            <p:ph type="dt" sz="half" idx="10"/>
          </p:nvPr>
        </p:nvSpPr>
        <p:spPr/>
        <p:txBody>
          <a:bodyPr/>
          <a:lstStyle/>
          <a:p>
            <a:fld id="{F72B5310-3248-4B19-BE49-32E18B08DEC6}" type="datetime3">
              <a:rPr lang="en-US" smtClean="0"/>
              <a:pPr/>
              <a:t>12 November 2018</a:t>
            </a:fld>
            <a:endParaRPr lang="fi-FI"/>
          </a:p>
        </p:txBody>
      </p:sp>
      <p:sp>
        <p:nvSpPr>
          <p:cNvPr id="8" name="Alatunnisteen paikkamerkki 7"/>
          <p:cNvSpPr>
            <a:spLocks noGrp="1"/>
          </p:cNvSpPr>
          <p:nvPr>
            <p:ph type="ftr" sz="quarter" idx="11"/>
          </p:nvPr>
        </p:nvSpPr>
        <p:spPr/>
        <p:txBody>
          <a:bodyPr/>
          <a:lstStyle/>
          <a:p>
            <a:r>
              <a:rPr lang="fi-FI" dirty="0"/>
              <a:t>Helsingin oikeusaputoimisto </a:t>
            </a:r>
          </a:p>
          <a:p>
            <a:r>
              <a:rPr lang="fi-FI" dirty="0"/>
              <a:t>Helsinki Legal Aid Office</a:t>
            </a:r>
          </a:p>
          <a:p>
            <a:endParaRPr lang="fi-FI" dirty="0"/>
          </a:p>
        </p:txBody>
      </p:sp>
      <p:sp>
        <p:nvSpPr>
          <p:cNvPr id="9" name="Dian numeron paikkamerkki 8"/>
          <p:cNvSpPr>
            <a:spLocks noGrp="1"/>
          </p:cNvSpPr>
          <p:nvPr>
            <p:ph type="sldNum" sz="quarter" idx="12"/>
          </p:nvPr>
        </p:nvSpPr>
        <p:spPr/>
        <p:txBody>
          <a:bodyPr/>
          <a:lstStyle/>
          <a:p>
            <a:fld id="{AAC35A7F-0822-4A4B-AB38-2D3B46DBF6A9}" type="slidenum">
              <a:rPr lang="fi-FI" smtClean="0"/>
              <a:pPr/>
              <a:t>9</a:t>
            </a:fld>
            <a:endParaRPr lang="fi-FI" dirty="0"/>
          </a:p>
        </p:txBody>
      </p:sp>
    </p:spTree>
    <p:extLst>
      <p:ext uri="{BB962C8B-B14F-4D97-AF65-F5344CB8AC3E}">
        <p14:creationId xmlns:p14="http://schemas.microsoft.com/office/powerpoint/2010/main" val="284042342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theme/theme1.xml><?xml version="1.0" encoding="utf-8"?>
<a:theme xmlns:a="http://schemas.openxmlformats.org/drawingml/2006/main" name="Office-te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Yhteiskunnallinen">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te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Public Legal Aid in Finland</Template>
  <TotalTime>796</TotalTime>
  <Words>764</Words>
  <Application>Microsoft Office PowerPoint</Application>
  <PresentationFormat>Näytössä katseltava diaesitys (4:3)</PresentationFormat>
  <Paragraphs>131</Paragraphs>
  <Slides>16</Slides>
  <Notes>0</Notes>
  <HiddenSlides>0</HiddenSlides>
  <MMClips>0</MMClips>
  <ScaleCrop>false</ScaleCrop>
  <HeadingPairs>
    <vt:vector size="6" baseType="variant">
      <vt:variant>
        <vt:lpstr>Käytetyt fontit</vt:lpstr>
      </vt:variant>
      <vt:variant>
        <vt:i4>3</vt:i4>
      </vt:variant>
      <vt:variant>
        <vt:lpstr>Teema</vt:lpstr>
      </vt:variant>
      <vt:variant>
        <vt:i4>1</vt:i4>
      </vt:variant>
      <vt:variant>
        <vt:lpstr>Dian otsikot</vt:lpstr>
      </vt:variant>
      <vt:variant>
        <vt:i4>16</vt:i4>
      </vt:variant>
    </vt:vector>
  </HeadingPairs>
  <TitlesOfParts>
    <vt:vector size="20" baseType="lpstr">
      <vt:lpstr>Arial</vt:lpstr>
      <vt:lpstr>Calibri</vt:lpstr>
      <vt:lpstr>Georgia</vt:lpstr>
      <vt:lpstr>Office-teema</vt:lpstr>
      <vt:lpstr>Free until proven guilty: Finland’s pretrial detention rates</vt:lpstr>
      <vt:lpstr>The statistics</vt:lpstr>
      <vt:lpstr>  The statistics </vt:lpstr>
      <vt:lpstr>The statistics </vt:lpstr>
      <vt:lpstr>  </vt:lpstr>
      <vt:lpstr>Coercive Measures Act </vt:lpstr>
      <vt:lpstr>Principle of proportionality</vt:lpstr>
      <vt:lpstr>Principle of minimum intervention</vt:lpstr>
      <vt:lpstr>Principle of sensitivity</vt:lpstr>
      <vt:lpstr>International conventions</vt:lpstr>
      <vt:lpstr>Prerequisites for arrest or remand </vt:lpstr>
      <vt:lpstr> Prerequisites for arrest or remand  </vt:lpstr>
      <vt:lpstr>Prerequisites for arrest or remand </vt:lpstr>
      <vt:lpstr>Prerequisites for arrest or remand </vt:lpstr>
      <vt:lpstr>Criminal Code of Finland</vt:lpstr>
      <vt:lpstr>Thank you for your interest!  </vt:lpstr>
    </vt:vector>
  </TitlesOfParts>
  <Company>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Public Legal Aid in Finland</dc:title>
  <dc:creator>Solas-Iloniemi Nina (OA)</dc:creator>
  <cp:lastModifiedBy>Solas-Iloniemi Nina (OA)</cp:lastModifiedBy>
  <cp:revision>42</cp:revision>
  <cp:lastPrinted>2017-10-20T12:09:45Z</cp:lastPrinted>
  <dcterms:created xsi:type="dcterms:W3CDTF">2018-09-25T11:17:42Z</dcterms:created>
  <dcterms:modified xsi:type="dcterms:W3CDTF">2018-11-12T07:17:31Z</dcterms:modified>
</cp:coreProperties>
</file>