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6"/>
  </p:notesMasterIdLst>
  <p:handoutMasterIdLst>
    <p:handoutMasterId r:id="rId17"/>
  </p:handoutMasterIdLst>
  <p:sldIdLst>
    <p:sldId id="280" r:id="rId3"/>
    <p:sldId id="422" r:id="rId4"/>
    <p:sldId id="453" r:id="rId5"/>
    <p:sldId id="442" r:id="rId6"/>
    <p:sldId id="440" r:id="rId7"/>
    <p:sldId id="441" r:id="rId8"/>
    <p:sldId id="454" r:id="rId9"/>
    <p:sldId id="452" r:id="rId10"/>
    <p:sldId id="445" r:id="rId11"/>
    <p:sldId id="455" r:id="rId12"/>
    <p:sldId id="414" r:id="rId13"/>
    <p:sldId id="447" r:id="rId14"/>
    <p:sldId id="431" r:id="rId15"/>
  </p:sldIdLst>
  <p:sldSz cx="9144000" cy="6858000" type="screen4x3"/>
  <p:notesSz cx="6810375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FFFFFF"/>
    <a:srgbClr val="FFFF00"/>
    <a:srgbClr val="0FA6D7"/>
    <a:srgbClr val="6198CF"/>
    <a:srgbClr val="77A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21"/>
    <p:restoredTop sz="93827" autoAdjust="0"/>
  </p:normalViewPr>
  <p:slideViewPr>
    <p:cSldViewPr>
      <p:cViewPr varScale="1">
        <p:scale>
          <a:sx n="107" d="100"/>
          <a:sy n="107" d="100"/>
        </p:scale>
        <p:origin x="1500" y="144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094" y="-84"/>
      </p:cViewPr>
      <p:guideLst>
        <p:guide orient="horz" pos="3132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20997E-6EF3-409F-9EA2-CA2A0F4EDDD9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FAC1BAE-32D9-41A1-BAA6-892465078B64}">
      <dgm:prSet phldrT="[Text]"/>
      <dgm:spPr/>
      <dgm:t>
        <a:bodyPr/>
        <a:lstStyle/>
        <a:p>
          <a:r>
            <a:rPr lang="en-GB" b="1" dirty="0">
              <a:solidFill>
                <a:srgbClr val="FFFFFF"/>
              </a:solidFill>
            </a:rPr>
            <a:t>Reducing the scope of imprisonment</a:t>
          </a:r>
        </a:p>
      </dgm:t>
    </dgm:pt>
    <dgm:pt modelId="{94CAB513-47BD-41B0-9A07-A1CA096530CB}" type="parTrans" cxnId="{B548C232-F9BB-4CCD-B728-F5AC125ACD9D}">
      <dgm:prSet/>
      <dgm:spPr/>
      <dgm:t>
        <a:bodyPr/>
        <a:lstStyle/>
        <a:p>
          <a:endParaRPr lang="en-GB"/>
        </a:p>
      </dgm:t>
    </dgm:pt>
    <dgm:pt modelId="{7E309E9F-57B7-4EB5-99F8-A962175A3FA0}" type="sibTrans" cxnId="{B548C232-F9BB-4CCD-B728-F5AC125ACD9D}">
      <dgm:prSet/>
      <dgm:spPr/>
      <dgm:t>
        <a:bodyPr/>
        <a:lstStyle/>
        <a:p>
          <a:endParaRPr lang="en-GB"/>
        </a:p>
      </dgm:t>
    </dgm:pt>
    <dgm:pt modelId="{76526680-E715-407D-B8CF-B5B0C8E31CDC}">
      <dgm:prSet phldrT="[Text]"/>
      <dgm:spPr/>
      <dgm:t>
        <a:bodyPr/>
        <a:lstStyle/>
        <a:p>
          <a:r>
            <a:rPr lang="en-GB" b="1" dirty="0">
              <a:solidFill>
                <a:srgbClr val="FFFFFF"/>
              </a:solidFill>
            </a:rPr>
            <a:t>Improving prison conditions and prison management</a:t>
          </a:r>
        </a:p>
      </dgm:t>
    </dgm:pt>
    <dgm:pt modelId="{2A8D4B7D-E3F3-4254-9194-8DC37B640EC6}" type="parTrans" cxnId="{BAF32F36-C2E0-470F-BEF4-19CD590D65B5}">
      <dgm:prSet/>
      <dgm:spPr/>
      <dgm:t>
        <a:bodyPr/>
        <a:lstStyle/>
        <a:p>
          <a:endParaRPr lang="en-GB"/>
        </a:p>
      </dgm:t>
    </dgm:pt>
    <dgm:pt modelId="{C7706A35-56D1-432A-9E61-9369B0BC965B}" type="sibTrans" cxnId="{BAF32F36-C2E0-470F-BEF4-19CD590D65B5}">
      <dgm:prSet/>
      <dgm:spPr/>
      <dgm:t>
        <a:bodyPr/>
        <a:lstStyle/>
        <a:p>
          <a:endParaRPr lang="en-GB"/>
        </a:p>
      </dgm:t>
    </dgm:pt>
    <dgm:pt modelId="{A5BCFAE2-3999-4F19-A313-688FE04E795F}">
      <dgm:prSet phldrT="[Text]"/>
      <dgm:spPr/>
      <dgm:t>
        <a:bodyPr/>
        <a:lstStyle/>
        <a:p>
          <a:r>
            <a:rPr lang="en-GB" b="1" dirty="0">
              <a:solidFill>
                <a:srgbClr val="FFFFFF"/>
              </a:solidFill>
            </a:rPr>
            <a:t>Supporting the social reintegration of offenders</a:t>
          </a:r>
        </a:p>
      </dgm:t>
    </dgm:pt>
    <dgm:pt modelId="{BB0F57AB-CD3F-4AA2-9D9B-41B9C4031B43}" type="parTrans" cxnId="{E0CAD62C-2406-4247-887B-5792444D4366}">
      <dgm:prSet/>
      <dgm:spPr/>
      <dgm:t>
        <a:bodyPr/>
        <a:lstStyle/>
        <a:p>
          <a:endParaRPr lang="en-GB"/>
        </a:p>
      </dgm:t>
    </dgm:pt>
    <dgm:pt modelId="{0D479365-2F61-4758-A1A9-C35C35B9F3B6}" type="sibTrans" cxnId="{E0CAD62C-2406-4247-887B-5792444D4366}">
      <dgm:prSet/>
      <dgm:spPr/>
      <dgm:t>
        <a:bodyPr/>
        <a:lstStyle/>
        <a:p>
          <a:endParaRPr lang="en-GB"/>
        </a:p>
      </dgm:t>
    </dgm:pt>
    <dgm:pt modelId="{58B0FEC4-920B-407D-9AF9-DBE87DE91E30}" type="pres">
      <dgm:prSet presAssocID="{3520997E-6EF3-409F-9EA2-CA2A0F4EDDD9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9AA427C9-9208-419F-846F-D13FA224A6A2}" type="pres">
      <dgm:prSet presAssocID="{9FAC1BAE-32D9-41A1-BAA6-892465078B64}" presName="Accent1" presStyleCnt="0"/>
      <dgm:spPr/>
    </dgm:pt>
    <dgm:pt modelId="{F3AAB659-DAB2-40EF-B587-63A5F5D789C1}" type="pres">
      <dgm:prSet presAssocID="{9FAC1BAE-32D9-41A1-BAA6-892465078B64}" presName="Accent" presStyleLbl="node1" presStyleIdx="0" presStyleCnt="3" custLinFactNeighborX="-701"/>
      <dgm:spPr>
        <a:solidFill>
          <a:srgbClr val="0000FF"/>
        </a:solidFill>
        <a:ln>
          <a:solidFill>
            <a:srgbClr val="0066CC"/>
          </a:solidFill>
        </a:ln>
      </dgm:spPr>
    </dgm:pt>
    <dgm:pt modelId="{9DB298F7-0428-4215-B8C4-149DD234106A}" type="pres">
      <dgm:prSet presAssocID="{9FAC1BAE-32D9-41A1-BAA6-892465078B64}" presName="Parent1" presStyleLbl="revTx" presStyleIdx="0" presStyleCnt="3" custScaleX="107696" custScaleY="140379">
        <dgm:presLayoutVars>
          <dgm:chMax val="1"/>
          <dgm:chPref val="1"/>
          <dgm:bulletEnabled val="1"/>
        </dgm:presLayoutVars>
      </dgm:prSet>
      <dgm:spPr/>
    </dgm:pt>
    <dgm:pt modelId="{C6DF4EE7-7689-43AD-A607-B203AAA6A7DC}" type="pres">
      <dgm:prSet presAssocID="{76526680-E715-407D-B8CF-B5B0C8E31CDC}" presName="Accent2" presStyleCnt="0"/>
      <dgm:spPr/>
    </dgm:pt>
    <dgm:pt modelId="{42AD794B-16A5-46FE-8FCE-87D0733D6B55}" type="pres">
      <dgm:prSet presAssocID="{76526680-E715-407D-B8CF-B5B0C8E31CDC}" presName="Accent" presStyleLbl="node1" presStyleIdx="1" presStyleCnt="3"/>
      <dgm:spPr>
        <a:solidFill>
          <a:srgbClr val="0000FF"/>
        </a:solidFill>
        <a:ln>
          <a:solidFill>
            <a:srgbClr val="0066CC"/>
          </a:solidFill>
        </a:ln>
      </dgm:spPr>
    </dgm:pt>
    <dgm:pt modelId="{58BC8D03-B160-41B8-935C-73378628164C}" type="pres">
      <dgm:prSet presAssocID="{76526680-E715-407D-B8CF-B5B0C8E31CDC}" presName="Parent2" presStyleLbl="revTx" presStyleIdx="1" presStyleCnt="3" custScaleX="131487" custScaleY="130567" custLinFactNeighborX="7640" custLinFactNeighborY="-9558">
        <dgm:presLayoutVars>
          <dgm:chMax val="1"/>
          <dgm:chPref val="1"/>
          <dgm:bulletEnabled val="1"/>
        </dgm:presLayoutVars>
      </dgm:prSet>
      <dgm:spPr/>
    </dgm:pt>
    <dgm:pt modelId="{64A69ED6-42EC-424C-B8EB-A6D00BF9A4AE}" type="pres">
      <dgm:prSet presAssocID="{A5BCFAE2-3999-4F19-A313-688FE04E795F}" presName="Accent3" presStyleCnt="0"/>
      <dgm:spPr/>
    </dgm:pt>
    <dgm:pt modelId="{E2CEF82E-5E1C-45D8-9847-408EDAA61B8C}" type="pres">
      <dgm:prSet presAssocID="{A5BCFAE2-3999-4F19-A313-688FE04E795F}" presName="Accent" presStyleLbl="node1" presStyleIdx="2" presStyleCnt="3"/>
      <dgm:spPr>
        <a:solidFill>
          <a:srgbClr val="0000FF"/>
        </a:solidFill>
        <a:ln>
          <a:solidFill>
            <a:srgbClr val="0066CC"/>
          </a:solidFill>
        </a:ln>
      </dgm:spPr>
    </dgm:pt>
    <dgm:pt modelId="{0CC06745-8D3C-4FAB-8DCB-A246D32D863A}" type="pres">
      <dgm:prSet presAssocID="{A5BCFAE2-3999-4F19-A313-688FE04E795F}" presName="Parent3" presStyleLbl="revTx" presStyleIdx="2" presStyleCnt="3" custScaleX="119819" custScaleY="154529" custLinFactNeighborX="-1790" custLinFactNeighborY="9319">
        <dgm:presLayoutVars>
          <dgm:chMax val="1"/>
          <dgm:chPref val="1"/>
          <dgm:bulletEnabled val="1"/>
        </dgm:presLayoutVars>
      </dgm:prSet>
      <dgm:spPr/>
    </dgm:pt>
  </dgm:ptLst>
  <dgm:cxnLst>
    <dgm:cxn modelId="{E0CAD62C-2406-4247-887B-5792444D4366}" srcId="{3520997E-6EF3-409F-9EA2-CA2A0F4EDDD9}" destId="{A5BCFAE2-3999-4F19-A313-688FE04E795F}" srcOrd="2" destOrd="0" parTransId="{BB0F57AB-CD3F-4AA2-9D9B-41B9C4031B43}" sibTransId="{0D479365-2F61-4758-A1A9-C35C35B9F3B6}"/>
    <dgm:cxn modelId="{B548C232-F9BB-4CCD-B728-F5AC125ACD9D}" srcId="{3520997E-6EF3-409F-9EA2-CA2A0F4EDDD9}" destId="{9FAC1BAE-32D9-41A1-BAA6-892465078B64}" srcOrd="0" destOrd="0" parTransId="{94CAB513-47BD-41B0-9A07-A1CA096530CB}" sibTransId="{7E309E9F-57B7-4EB5-99F8-A962175A3FA0}"/>
    <dgm:cxn modelId="{BAF32F36-C2E0-470F-BEF4-19CD590D65B5}" srcId="{3520997E-6EF3-409F-9EA2-CA2A0F4EDDD9}" destId="{76526680-E715-407D-B8CF-B5B0C8E31CDC}" srcOrd="1" destOrd="0" parTransId="{2A8D4B7D-E3F3-4254-9194-8DC37B640EC6}" sibTransId="{C7706A35-56D1-432A-9E61-9369B0BC965B}"/>
    <dgm:cxn modelId="{2151E8B2-DA27-42F9-A541-49603FB5A108}" type="presOf" srcId="{3520997E-6EF3-409F-9EA2-CA2A0F4EDDD9}" destId="{58B0FEC4-920B-407D-9AF9-DBE87DE91E30}" srcOrd="0" destOrd="0" presId="urn:microsoft.com/office/officeart/2009/layout/CircleArrowProcess"/>
    <dgm:cxn modelId="{E765EBB6-FA41-4228-8896-1D8DBF763608}" type="presOf" srcId="{76526680-E715-407D-B8CF-B5B0C8E31CDC}" destId="{58BC8D03-B160-41B8-935C-73378628164C}" srcOrd="0" destOrd="0" presId="urn:microsoft.com/office/officeart/2009/layout/CircleArrowProcess"/>
    <dgm:cxn modelId="{AB697BD7-8DB6-4D91-9326-1789992551C5}" type="presOf" srcId="{9FAC1BAE-32D9-41A1-BAA6-892465078B64}" destId="{9DB298F7-0428-4215-B8C4-149DD234106A}" srcOrd="0" destOrd="0" presId="urn:microsoft.com/office/officeart/2009/layout/CircleArrowProcess"/>
    <dgm:cxn modelId="{33FE57F3-C604-4B8C-AA2D-432AE84466A4}" type="presOf" srcId="{A5BCFAE2-3999-4F19-A313-688FE04E795F}" destId="{0CC06745-8D3C-4FAB-8DCB-A246D32D863A}" srcOrd="0" destOrd="0" presId="urn:microsoft.com/office/officeart/2009/layout/CircleArrowProcess"/>
    <dgm:cxn modelId="{C5C8F4AA-AACB-4257-B047-EEB7FD7E9EC9}" type="presParOf" srcId="{58B0FEC4-920B-407D-9AF9-DBE87DE91E30}" destId="{9AA427C9-9208-419F-846F-D13FA224A6A2}" srcOrd="0" destOrd="0" presId="urn:microsoft.com/office/officeart/2009/layout/CircleArrowProcess"/>
    <dgm:cxn modelId="{75D740DB-2F5F-465D-8CF6-08496BC3F66A}" type="presParOf" srcId="{9AA427C9-9208-419F-846F-D13FA224A6A2}" destId="{F3AAB659-DAB2-40EF-B587-63A5F5D789C1}" srcOrd="0" destOrd="0" presId="urn:microsoft.com/office/officeart/2009/layout/CircleArrowProcess"/>
    <dgm:cxn modelId="{3B8E2A7C-5EE1-4E7D-899F-6F86C0F837C0}" type="presParOf" srcId="{58B0FEC4-920B-407D-9AF9-DBE87DE91E30}" destId="{9DB298F7-0428-4215-B8C4-149DD234106A}" srcOrd="1" destOrd="0" presId="urn:microsoft.com/office/officeart/2009/layout/CircleArrowProcess"/>
    <dgm:cxn modelId="{BD08EDD4-DF7A-49BD-A33F-551958FDFB8C}" type="presParOf" srcId="{58B0FEC4-920B-407D-9AF9-DBE87DE91E30}" destId="{C6DF4EE7-7689-43AD-A607-B203AAA6A7DC}" srcOrd="2" destOrd="0" presId="urn:microsoft.com/office/officeart/2009/layout/CircleArrowProcess"/>
    <dgm:cxn modelId="{E713E477-FE6B-4F49-A0E7-D6917E616E78}" type="presParOf" srcId="{C6DF4EE7-7689-43AD-A607-B203AAA6A7DC}" destId="{42AD794B-16A5-46FE-8FCE-87D0733D6B55}" srcOrd="0" destOrd="0" presId="urn:microsoft.com/office/officeart/2009/layout/CircleArrowProcess"/>
    <dgm:cxn modelId="{0D5DF956-710B-47AA-B148-04BF6C6C923A}" type="presParOf" srcId="{58B0FEC4-920B-407D-9AF9-DBE87DE91E30}" destId="{58BC8D03-B160-41B8-935C-73378628164C}" srcOrd="3" destOrd="0" presId="urn:microsoft.com/office/officeart/2009/layout/CircleArrowProcess"/>
    <dgm:cxn modelId="{7814994A-8399-4527-A872-C1528C6ED37A}" type="presParOf" srcId="{58B0FEC4-920B-407D-9AF9-DBE87DE91E30}" destId="{64A69ED6-42EC-424C-B8EB-A6D00BF9A4AE}" srcOrd="4" destOrd="0" presId="urn:microsoft.com/office/officeart/2009/layout/CircleArrowProcess"/>
    <dgm:cxn modelId="{79BC4743-0321-4A72-BFEC-673445E15791}" type="presParOf" srcId="{64A69ED6-42EC-424C-B8EB-A6D00BF9A4AE}" destId="{E2CEF82E-5E1C-45D8-9847-408EDAA61B8C}" srcOrd="0" destOrd="0" presId="urn:microsoft.com/office/officeart/2009/layout/CircleArrowProcess"/>
    <dgm:cxn modelId="{5156A1C2-13A5-4F4A-874A-603EA6217A83}" type="presParOf" srcId="{58B0FEC4-920B-407D-9AF9-DBE87DE91E30}" destId="{0CC06745-8D3C-4FAB-8DCB-A246D32D863A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AAB659-DAB2-40EF-B587-63A5F5D789C1}">
      <dsp:nvSpPr>
        <dsp:cNvPr id="0" name=""/>
        <dsp:cNvSpPr/>
      </dsp:nvSpPr>
      <dsp:spPr>
        <a:xfrm>
          <a:off x="1991325" y="0"/>
          <a:ext cx="2609912" cy="261031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0000FF"/>
        </a:solidFill>
        <a:ln w="25400" cap="flat" cmpd="sng" algn="ctr">
          <a:solidFill>
            <a:srgbClr val="0066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B298F7-0428-4215-B8C4-149DD234106A}">
      <dsp:nvSpPr>
        <dsp:cNvPr id="0" name=""/>
        <dsp:cNvSpPr/>
      </dsp:nvSpPr>
      <dsp:spPr>
        <a:xfrm>
          <a:off x="2530690" y="796034"/>
          <a:ext cx="1561891" cy="1017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rgbClr val="FFFFFF"/>
              </a:solidFill>
            </a:rPr>
            <a:t>Reducing the scope of imprisonment</a:t>
          </a:r>
        </a:p>
      </dsp:txBody>
      <dsp:txXfrm>
        <a:off x="2530690" y="796034"/>
        <a:ext cx="1561891" cy="1017699"/>
      </dsp:txXfrm>
    </dsp:sp>
    <dsp:sp modelId="{42AD794B-16A5-46FE-8FCE-87D0733D6B55}">
      <dsp:nvSpPr>
        <dsp:cNvPr id="0" name=""/>
        <dsp:cNvSpPr/>
      </dsp:nvSpPr>
      <dsp:spPr>
        <a:xfrm>
          <a:off x="1284726" y="1499816"/>
          <a:ext cx="2609912" cy="261031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0000FF"/>
        </a:solidFill>
        <a:ln w="25400" cap="flat" cmpd="sng" algn="ctr">
          <a:solidFill>
            <a:srgbClr val="0066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BC8D03-B160-41B8-935C-73378628164C}">
      <dsp:nvSpPr>
        <dsp:cNvPr id="0" name=""/>
        <dsp:cNvSpPr/>
      </dsp:nvSpPr>
      <dsp:spPr>
        <a:xfrm>
          <a:off x="1747020" y="2270801"/>
          <a:ext cx="1906927" cy="9465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>
              <a:solidFill>
                <a:srgbClr val="FFFFFF"/>
              </a:solidFill>
            </a:rPr>
            <a:t>Improving prison conditions and prison management</a:t>
          </a:r>
        </a:p>
      </dsp:txBody>
      <dsp:txXfrm>
        <a:off x="1747020" y="2270801"/>
        <a:ext cx="1906927" cy="946565"/>
      </dsp:txXfrm>
    </dsp:sp>
    <dsp:sp modelId="{E2CEF82E-5E1C-45D8-9847-408EDAA61B8C}">
      <dsp:nvSpPr>
        <dsp:cNvPr id="0" name=""/>
        <dsp:cNvSpPr/>
      </dsp:nvSpPr>
      <dsp:spPr>
        <a:xfrm>
          <a:off x="2195377" y="3179112"/>
          <a:ext cx="2242319" cy="224321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0000FF"/>
        </a:solidFill>
        <a:ln w="25400" cap="flat" cmpd="sng" algn="ctr">
          <a:solidFill>
            <a:srgbClr val="0066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C06745-8D3C-4FAB-8DCB-A246D32D863A}">
      <dsp:nvSpPr>
        <dsp:cNvPr id="0" name=""/>
        <dsp:cNvSpPr/>
      </dsp:nvSpPr>
      <dsp:spPr>
        <a:xfrm>
          <a:off x="2420252" y="3831456"/>
          <a:ext cx="1737709" cy="11202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rgbClr val="FFFFFF"/>
              </a:solidFill>
            </a:rPr>
            <a:t>Supporting the social reintegration of offenders</a:t>
          </a:r>
        </a:p>
      </dsp:txBody>
      <dsp:txXfrm>
        <a:off x="2420252" y="3831456"/>
        <a:ext cx="1737709" cy="11202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0460" cy="497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643" tIns="47822" rIns="95643" bIns="47822" numCol="1" anchor="t" anchorCtr="0" compatLnSpc="1">
            <a:prstTxWarp prst="textNoShape">
              <a:avLst/>
            </a:prstTxWarp>
          </a:bodyPr>
          <a:lstStyle>
            <a:lvl1pPr defTabSz="956552" eaLnBrk="1" hangingPunct="1">
              <a:defRPr sz="13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915" y="0"/>
            <a:ext cx="2950460" cy="497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643" tIns="47822" rIns="95643" bIns="47822" numCol="1" anchor="t" anchorCtr="0" compatLnSpc="1">
            <a:prstTxWarp prst="textNoShape">
              <a:avLst/>
            </a:prstTxWarp>
          </a:bodyPr>
          <a:lstStyle>
            <a:lvl1pPr algn="r" defTabSz="956552" eaLnBrk="1" hangingPunct="1">
              <a:defRPr sz="13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911"/>
            <a:ext cx="2950460" cy="49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643" tIns="47822" rIns="95643" bIns="47822" numCol="1" anchor="b" anchorCtr="0" compatLnSpc="1">
            <a:prstTxWarp prst="textNoShape">
              <a:avLst/>
            </a:prstTxWarp>
          </a:bodyPr>
          <a:lstStyle>
            <a:lvl1pPr defTabSz="956552" eaLnBrk="1" hangingPunct="1">
              <a:defRPr sz="13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915" y="9444911"/>
            <a:ext cx="2950460" cy="49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643" tIns="47822" rIns="95643" bIns="47822" numCol="1" anchor="b" anchorCtr="0" compatLnSpc="1">
            <a:prstTxWarp prst="textNoShape">
              <a:avLst/>
            </a:prstTxWarp>
          </a:bodyPr>
          <a:lstStyle>
            <a:lvl1pPr algn="r" defTabSz="956552" eaLnBrk="1" hangingPunct="1">
              <a:defRPr sz="130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21370599-4882-A141-92E0-D0ED48F76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7953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386" cy="4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0" tIns="46145" rIns="92290" bIns="46145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 Unicode MS" pitchFamily="34" charset="-128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052" y="0"/>
            <a:ext cx="2929386" cy="4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0" tIns="46145" rIns="92290" bIns="46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Unicode MS" pitchFamily="34" charset="-128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71550" y="769938"/>
            <a:ext cx="4918075" cy="3689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667" y="4689865"/>
            <a:ext cx="5010918" cy="4535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0" tIns="46145" rIns="92290" bIns="46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56039"/>
            <a:ext cx="2929386" cy="4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0" tIns="46145" rIns="92290" bIns="46145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 Unicode MS" pitchFamily="34" charset="-128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052" y="9456039"/>
            <a:ext cx="2929386" cy="4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0" tIns="46145" rIns="92290" bIns="4614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C6314358-3C36-184F-8E79-2354B9B4E6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9943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749859" indent="-288407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marL="1153630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marL="1615082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marL="2076534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2537986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2999438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3460890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3922342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fld id="{A8254155-DAF8-A047-B37A-ED6DC24ACD2B}" type="slidenum">
              <a:rPr lang="en-GB" smtClean="0">
                <a:solidFill>
                  <a:srgbClr val="FFFFFF"/>
                </a:solidFill>
                <a:latin typeface="Arial Unicode MS" charset="0"/>
              </a:rPr>
              <a:pPr>
                <a:defRPr/>
              </a:pPr>
              <a:t>1</a:t>
            </a:fld>
            <a:endParaRPr lang="en-GB">
              <a:solidFill>
                <a:srgbClr val="FFFFFF"/>
              </a:solidFill>
              <a:latin typeface="Arial Unicode MS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GB" dirty="0">
              <a:latin typeface="Times New Roman" charset="0"/>
              <a:ea typeface="PMingLiU" charset="0"/>
              <a:cs typeface="PMingLiU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749859" indent="-288407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marL="1153630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marL="1615082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marL="2076534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2537986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2999438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3460890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3922342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fld id="{F27430C1-AAE1-734D-A5FA-EAAF718C3047}" type="slidenum">
              <a:rPr lang="en-GB" smtClean="0">
                <a:solidFill>
                  <a:srgbClr val="FFFFFF"/>
                </a:solidFill>
                <a:latin typeface="Arial Unicode MS" charset="0"/>
              </a:rPr>
              <a:pPr>
                <a:defRPr/>
              </a:pPr>
              <a:t>13</a:t>
            </a:fld>
            <a:endParaRPr lang="en-GB">
              <a:solidFill>
                <a:srgbClr val="FFFFFF"/>
              </a:solidFill>
              <a:latin typeface="Arial Unicode MS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173044" indent="-173044">
              <a:buFont typeface="Arial" panose="020B0604020202020204" pitchFamily="34" charset="0"/>
              <a:buChar char="•"/>
              <a:defRPr/>
            </a:pPr>
            <a:endParaRPr lang="en-US" b="0" dirty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dirty="0"/>
              <a:t>Initiative</a:t>
            </a:r>
            <a:r>
              <a:rPr lang="en-GB" baseline="0" dirty="0"/>
              <a:t> in prisons not to be considered as a replacement for addressing root causes of people engaging in violent extremism in the first place.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4625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4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299062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5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472627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buFontTx/>
              <a:buNone/>
              <a:defRPr/>
            </a:pPr>
            <a:endParaRPr lang="en-US" sz="1200" b="0" i="0" u="none" strike="noStrike" kern="1200" baseline="0" dirty="0">
              <a:solidFill>
                <a:schemeClr val="tx1"/>
              </a:solidFill>
              <a:latin typeface="Times New Roman" pitchFamily="18" charset="0"/>
              <a:ea typeface="ＭＳ Ｐゴシック" charset="0"/>
              <a:cs typeface="Arial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6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810050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8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200946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9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706697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186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12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482944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28"/>
          <p:cNvSpPr>
            <a:spLocks noChangeArrowheads="1"/>
          </p:cNvSpPr>
          <p:nvPr userDrawn="1"/>
        </p:nvSpPr>
        <p:spPr bwMode="auto">
          <a:xfrm>
            <a:off x="0" y="0"/>
            <a:ext cx="9144000" cy="31099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9pPr>
          </a:lstStyle>
          <a:p>
            <a:pPr eaLnBrk="1" hangingPunct="1">
              <a:defRPr/>
            </a:pPr>
            <a:endParaRPr lang="en-US" altLang="en-US">
              <a:ea typeface="+mn-ea"/>
              <a:cs typeface="+mn-cs"/>
            </a:endParaRPr>
          </a:p>
        </p:txBody>
      </p:sp>
      <p:pic>
        <p:nvPicPr>
          <p:cNvPr id="4" name="Picture 1113" descr="UNODC_logo_E_unblue_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268413"/>
            <a:ext cx="7489825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Rectangle 1031"/>
          <p:cNvSpPr>
            <a:spLocks noGrp="1" noChangeArrowheads="1"/>
          </p:cNvSpPr>
          <p:nvPr>
            <p:ph type="ctrTitle" sz="quarter"/>
          </p:nvPr>
        </p:nvSpPr>
        <p:spPr>
          <a:xfrm>
            <a:off x="2525713" y="3429000"/>
            <a:ext cx="5791200" cy="549275"/>
          </a:xfrm>
        </p:spPr>
        <p:txBody>
          <a:bodyPr anchor="t">
            <a:spAutoFit/>
          </a:bodyPr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Rectangle 1032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6324600" y="61722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513436"/>
      </p:ext>
    </p:extLst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7386716"/>
      </p:ext>
    </p:extLst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4210599"/>
      </p:ext>
    </p:extLst>
  </p:cSld>
  <p:clrMapOvr>
    <a:masterClrMapping/>
  </p:clrMapOvr>
  <p:transition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40362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D0154-480E-0C43-88C7-92FBEA71FA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2583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7A2C8-1A30-4B44-8B7E-06E46A1370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733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42A28-BAC4-DD4B-9A42-23B831B71E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138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1E045-B762-F44C-BDB2-5225ECF55B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3877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7E31F-BAD9-7A4E-B20F-15078B7343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5037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90733-9A3A-6B4C-BF66-EEC1FCEFB4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154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1CD29-B344-EE4A-8EF1-2A4D025A098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587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5529839"/>
      </p:ext>
    </p:extLst>
  </p:cSld>
  <p:clrMapOvr>
    <a:masterClrMapping/>
  </p:clrMapOvr>
  <p:transition>
    <p:cu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7CFBF-14E4-1B4C-BF36-95351C1211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885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2050E-94FF-344E-9E85-ABA9995647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6944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2F117-9A08-1F4D-BC7F-382595921D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2357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463B1-1EFF-D943-A123-A9DB4C37F9B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165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5271575"/>
      </p:ext>
    </p:extLst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1549454"/>
      </p:ext>
    </p:extLst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3143381"/>
      </p:ext>
    </p:extLst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5132392"/>
      </p:ext>
    </p:extLst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838135"/>
      </p:ext>
    </p:extLst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8533455"/>
      </p:ext>
    </p:extLst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1848449"/>
      </p:ext>
    </p:extLst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A6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ChangeArrowheads="1"/>
          </p:cNvSpPr>
          <p:nvPr userDrawn="1"/>
        </p:nvSpPr>
        <p:spPr bwMode="auto">
          <a:xfrm>
            <a:off x="0" y="-171450"/>
            <a:ext cx="9144000" cy="8985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9pPr>
          </a:lstStyle>
          <a:p>
            <a:pPr eaLnBrk="1" hangingPunct="1">
              <a:defRPr/>
            </a:pPr>
            <a:endParaRPr lang="en-US" altLang="en-US">
              <a:ea typeface="+mn-ea"/>
              <a:cs typeface="+mn-cs"/>
            </a:endParaRPr>
          </a:p>
        </p:txBody>
      </p:sp>
      <p:sp>
        <p:nvSpPr>
          <p:cNvPr id="1027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1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29" name="Picture 74" descr="UNODC_logo_E_unblue_3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463"/>
            <a:ext cx="324167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  <p:sldLayoutId id="2147484124" r:id="rId12"/>
  </p:sldLayoutIdLst>
  <p:transition>
    <p:cut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FFFFFF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FFFFFF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FFFFFF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FA6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fld id="{427AAE78-D9B1-5147-AD14-CBEEEFFE0E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  <p:sldLayoutId id="2147484111" r:id="rId10"/>
    <p:sldLayoutId id="21474841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3319463"/>
            <a:ext cx="9144000" cy="2862322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sz="20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20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Reducing the Scope of Imprisonment and Excessive Use of Pre-Trial Detention through Effective Legal Aid and the Application of Non-Custodial Measures</a:t>
            </a:r>
            <a:br>
              <a:rPr lang="en-GB" sz="28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8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0" dirty="0">
                <a:latin typeface="Calibri" panose="020F0502020204030204" pitchFamily="34" charset="0"/>
                <a:cs typeface="Calibri" panose="020F0502020204030204" pitchFamily="34" charset="0"/>
              </a:rPr>
              <a:t>Anika Holterhof</a:t>
            </a:r>
            <a:br>
              <a:rPr lang="en-GB" sz="2400" b="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400" b="0" dirty="0">
                <a:latin typeface="Calibri" panose="020F0502020204030204" pitchFamily="34" charset="0"/>
                <a:cs typeface="Calibri" panose="020F0502020204030204" pitchFamily="34" charset="0"/>
              </a:rPr>
              <a:t>Justice Section, Division for Operations</a:t>
            </a:r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8B5633-E478-0B47-B305-5E12F99F2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480" y="961011"/>
            <a:ext cx="4248472" cy="1027829"/>
          </a:xfrm>
        </p:spPr>
        <p:txBody>
          <a:bodyPr/>
          <a:lstStyle/>
          <a:p>
            <a:r>
              <a:rPr lang="en-GB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Raising awareness of right to access legal representation &amp; legal aid</a:t>
            </a:r>
            <a:br>
              <a:rPr lang="en-GB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B26E4B-1D10-9747-8F90-B7528846E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916832"/>
            <a:ext cx="7772400" cy="411480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Early: protects vulnerable persons</a:t>
            </a:r>
          </a:p>
          <a:p>
            <a:pPr algn="just"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Also among prison staff</a:t>
            </a:r>
          </a:p>
          <a:p>
            <a:pPr algn="just"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Can contribute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to crime prevention </a:t>
            </a:r>
          </a:p>
          <a:p>
            <a:pPr marL="0" indent="0" algn="just">
              <a:buNone/>
              <a:defRPr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reduce rate of recidivism 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965CFF08-014F-A24B-A054-3E4E93C9C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528" y="747554"/>
            <a:ext cx="4248472" cy="5931970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68E518-57AB-44B4-893F-8A20E56A3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2" y="3486150"/>
            <a:ext cx="23812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23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9" name="Rectangle 3"/>
          <p:cNvSpPr>
            <a:spLocks noChangeArrowheads="1"/>
          </p:cNvSpPr>
          <p:nvPr/>
        </p:nvSpPr>
        <p:spPr bwMode="auto">
          <a:xfrm>
            <a:off x="4427984" y="96838"/>
            <a:ext cx="4690616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 eaLnBrk="0" hangingPunct="0">
              <a:lnSpc>
                <a:spcPct val="80000"/>
              </a:lnSpc>
              <a:spcBef>
                <a:spcPct val="20000"/>
              </a:spcBef>
            </a:pPr>
            <a:r>
              <a:rPr lang="de-AT" sz="3000" b="1" dirty="0">
                <a:solidFill>
                  <a:srgbClr val="54A5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Training </a:t>
            </a:r>
            <a:r>
              <a:rPr lang="de-AT" sz="3000" b="1" dirty="0" err="1">
                <a:solidFill>
                  <a:srgbClr val="54A5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de-AT" sz="3000" b="1" dirty="0">
                <a:solidFill>
                  <a:srgbClr val="54A5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AT" sz="3000" b="1" dirty="0" err="1">
                <a:solidFill>
                  <a:srgbClr val="54A5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Prison</a:t>
            </a:r>
            <a:r>
              <a:rPr lang="de-AT" sz="3000" b="1" dirty="0">
                <a:solidFill>
                  <a:srgbClr val="54A5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AT" sz="3000" b="1" dirty="0" err="1">
                <a:solidFill>
                  <a:srgbClr val="54A5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Staff</a:t>
            </a:r>
            <a:endParaRPr lang="en-GB" sz="3000" b="1" dirty="0">
              <a:solidFill>
                <a:srgbClr val="54A5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960" name="Rectangle 3"/>
          <p:cNvSpPr>
            <a:spLocks noChangeArrowheads="1"/>
          </p:cNvSpPr>
          <p:nvPr/>
        </p:nvSpPr>
        <p:spPr bwMode="auto">
          <a:xfrm>
            <a:off x="179388" y="3371850"/>
            <a:ext cx="87852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tabLst>
                <a:tab pos="6638925" algn="l"/>
              </a:tabLst>
            </a:pPr>
            <a:endParaRPr lang="en-GB" sz="500">
              <a:solidFill>
                <a:srgbClr val="FFFFFF"/>
              </a:solidFill>
              <a:latin typeface="Arial Narrow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tabLst>
                <a:tab pos="6638925" algn="l"/>
              </a:tabLst>
            </a:pPr>
            <a:endParaRPr lang="en-GB" sz="1200">
              <a:solidFill>
                <a:srgbClr val="FFFFFF"/>
              </a:solidFill>
              <a:latin typeface="Arial Narrow" pitchFamily="34" charset="0"/>
              <a:sym typeface="Wingdings" pitchFamily="2" charset="2"/>
            </a:endParaRP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  <a:tabLst>
                <a:tab pos="6638925" algn="l"/>
              </a:tabLst>
            </a:pPr>
            <a:r>
              <a:rPr lang="en-GB" sz="1800" i="1">
                <a:solidFill>
                  <a:srgbClr val="FFFFFF"/>
                </a:solidFill>
                <a:latin typeface="Arial Narrow" pitchFamily="34" charset="0"/>
                <a:sym typeface="Wingdings" pitchFamily="2" charset="2"/>
              </a:rPr>
              <a:t>	 </a:t>
            </a:r>
            <a:r>
              <a:rPr lang="en-GB" sz="1800">
                <a:solidFill>
                  <a:srgbClr val="FFFFFF"/>
                </a:solidFill>
                <a:latin typeface="Arial Narrow" pitchFamily="34" charset="0"/>
                <a:sym typeface="Wingdings" pitchFamily="2" charset="2"/>
              </a:rPr>
              <a:t>     </a:t>
            </a:r>
          </a:p>
          <a:p>
            <a:pPr marL="342900" indent="-342900" eaLnBrk="0" hangingPunct="0">
              <a:spcBef>
                <a:spcPct val="20000"/>
              </a:spcBef>
              <a:tabLst>
                <a:tab pos="6638925" algn="l"/>
              </a:tabLst>
            </a:pPr>
            <a:endParaRPr lang="en-GB" sz="1800" i="1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39962" name="Rectangle 14"/>
          <p:cNvSpPr>
            <a:spLocks noChangeArrowheads="1"/>
          </p:cNvSpPr>
          <p:nvPr/>
        </p:nvSpPr>
        <p:spPr bwMode="auto">
          <a:xfrm>
            <a:off x="0" y="1657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79512" y="1062714"/>
            <a:ext cx="5256584" cy="3897619"/>
            <a:chOff x="179512" y="1062714"/>
            <a:chExt cx="5256584" cy="3897619"/>
          </a:xfrm>
        </p:grpSpPr>
        <p:sp>
          <p:nvSpPr>
            <p:cNvPr id="3" name="Rectangle 2"/>
            <p:cNvSpPr/>
            <p:nvPr/>
          </p:nvSpPr>
          <p:spPr>
            <a:xfrm>
              <a:off x="179512" y="1882567"/>
              <a:ext cx="5256584" cy="3077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2000" dirty="0">
                  <a:latin typeface="Calibri" panose="020F0502020204030204" pitchFamily="34" charset="0"/>
                  <a:ea typeface="DengXian" panose="02010600030101010101" pitchFamily="2" charset="-122"/>
                  <a:cs typeface="Calibri" panose="020F0502020204030204" pitchFamily="34" charset="0"/>
                </a:rPr>
                <a:t>Scenario-based training course with short videos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sz="7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2000" dirty="0">
                  <a:latin typeface="Calibri" panose="020F0502020204030204" pitchFamily="34" charset="0"/>
                  <a:ea typeface="DengXian" panose="02010600030101010101" pitchFamily="2" charset="-122"/>
                  <a:cs typeface="Calibri" panose="020F0502020204030204" pitchFamily="34" charset="0"/>
                </a:rPr>
                <a:t>First filming mission in process in Switzerland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sz="7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2000" dirty="0">
                  <a:latin typeface="Calibri" panose="020F0502020204030204" pitchFamily="34" charset="0"/>
                  <a:ea typeface="DengXian" panose="02010600030101010101" pitchFamily="2" charset="-122"/>
                  <a:cs typeface="Calibri" panose="020F0502020204030204" pitchFamily="34" charset="0"/>
                </a:rPr>
                <a:t>Second filming mission confirmed for Q2/2018 (Algeria)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sz="7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2000" dirty="0">
                  <a:latin typeface="Calibri" panose="020F0502020204030204" pitchFamily="34" charset="0"/>
                  <a:ea typeface="DengXian" panose="02010600030101010101" pitchFamily="2" charset="-122"/>
                  <a:cs typeface="Calibri" panose="020F0502020204030204" pitchFamily="34" charset="0"/>
                </a:rPr>
                <a:t>Envisaged date of finalization: Q1/2019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sz="2000" i="1" dirty="0">
                <a:latin typeface="Arial Narrow" panose="020B0606020202030204" pitchFamily="34" charset="0"/>
                <a:ea typeface="DengXian" panose="02010600030101010101" pitchFamily="2" charset="-122"/>
              </a:endParaRPr>
            </a:p>
            <a:p>
              <a:endParaRPr lang="en-GB" sz="1100" i="1" dirty="0">
                <a:latin typeface="Times New Roman" panose="02020603050405020304" pitchFamily="18" charset="0"/>
                <a:ea typeface="DengXian" panose="02010600030101010101" pitchFamily="2" charset="-122"/>
              </a:endParaRPr>
            </a:p>
            <a:p>
              <a:pPr marL="342900" indent="-342900">
                <a:buAutoNum type="arabicPeriod"/>
              </a:pPr>
              <a:endParaRPr lang="en-GB" sz="1100" i="1" dirty="0">
                <a:latin typeface="Times New Roman" panose="02020603050405020304" pitchFamily="18" charset="0"/>
                <a:ea typeface="DengXian" panose="02010600030101010101" pitchFamily="2" charset="-122"/>
              </a:endParaRPr>
            </a:p>
            <a:p>
              <a:pPr marL="342900" indent="-342900">
                <a:buAutoNum type="arabicPeriod"/>
              </a:pPr>
              <a:endParaRPr lang="en-GB" sz="1100" dirty="0"/>
            </a:p>
          </p:txBody>
        </p:sp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467544" y="1062714"/>
              <a:ext cx="4752528" cy="566086"/>
            </a:xfrm>
            <a:prstGeom prst="roundRect">
              <a:avLst>
                <a:gd name="adj" fmla="val 16667"/>
              </a:avLst>
            </a:prstGeom>
            <a:solidFill>
              <a:srgbClr val="CCFFFF">
                <a:alpha val="89803"/>
              </a:srgbClr>
            </a:solidFill>
            <a:ln w="22225">
              <a:solidFill>
                <a:srgbClr val="000080"/>
              </a:solidFill>
              <a:round/>
              <a:headEnd/>
              <a:tailEnd/>
            </a:ln>
          </p:spPr>
          <p:txBody>
            <a:bodyPr lIns="84125" tIns="42062" rIns="84125" bIns="42062" anchor="ctr"/>
            <a:lstStyle/>
            <a:p>
              <a:pPr algn="ctr"/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SimSun" pitchFamily="2" charset="-122"/>
                  <a:cs typeface="Calibri" panose="020F0502020204030204" pitchFamily="34" charset="0"/>
                </a:rPr>
                <a:t>Online training course on the </a:t>
              </a:r>
            </a:p>
            <a:p>
              <a:pPr algn="ctr"/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SimSun" pitchFamily="2" charset="-122"/>
                  <a:cs typeface="Calibri" panose="020F0502020204030204" pitchFamily="34" charset="0"/>
                </a:rPr>
                <a:t>Nelson Mandela Rules </a:t>
              </a:r>
              <a:endParaRPr lang="en-US" sz="20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222733"/>
            <a:ext cx="3240360" cy="243027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414" y="756315"/>
            <a:ext cx="3427479" cy="6093296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640304626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300" y="836712"/>
            <a:ext cx="8424936" cy="576064"/>
          </a:xfrm>
        </p:spPr>
        <p:txBody>
          <a:bodyPr/>
          <a:lstStyle/>
          <a:p>
            <a:pPr algn="ctr"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Recommendations</a:t>
            </a:r>
            <a:endParaRPr lang="en-GB" sz="44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83568" y="1394448"/>
            <a:ext cx="7772400" cy="4895527"/>
          </a:xfrm>
        </p:spPr>
        <p:txBody>
          <a:bodyPr/>
          <a:lstStyle/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Enhance framework, knowledge (CJ actors and general public) and application of non-custodial measures, including positive effects for society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Strengthen access to counsel during PTD, particularly access to legal aid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Client-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centred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approach 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Partnerships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Legal awareness and empowerment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Experience exchange</a:t>
            </a:r>
          </a:p>
          <a:p>
            <a:pPr marL="57150" indent="0" algn="just">
              <a:buNone/>
              <a:defRPr/>
            </a:pPr>
            <a:r>
              <a:rPr lang="en-US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…Using the UNPG, the Nelson Mandela Rules, the Tokyo Rules and the Bangkok Rules as the guiding framework</a:t>
            </a:r>
          </a:p>
        </p:txBody>
      </p:sp>
    </p:spTree>
    <p:extLst>
      <p:ext uri="{BB962C8B-B14F-4D97-AF65-F5344CB8AC3E}">
        <p14:creationId xmlns:p14="http://schemas.microsoft.com/office/powerpoint/2010/main" val="227143990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19906" y="910478"/>
            <a:ext cx="8215312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Thank you!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060848"/>
            <a:ext cx="8753475" cy="4103415"/>
          </a:xfrm>
        </p:spPr>
        <p:txBody>
          <a:bodyPr/>
          <a:lstStyle/>
          <a:p>
            <a:pPr marL="0" indent="0">
              <a:buNone/>
              <a:defRPr/>
            </a:pPr>
            <a:endParaRPr lang="en-GB" dirty="0">
              <a:latin typeface="Calibri"/>
              <a:cs typeface="Calibri"/>
            </a:endParaRPr>
          </a:p>
          <a:p>
            <a:pPr>
              <a:defRPr/>
            </a:pPr>
            <a:endParaRPr lang="en-GB" dirty="0">
              <a:latin typeface="Calibri"/>
              <a:cs typeface="Calibri"/>
            </a:endParaRPr>
          </a:p>
          <a:p>
            <a:pPr>
              <a:defRPr/>
            </a:pPr>
            <a:endParaRPr lang="en-GB" dirty="0">
              <a:latin typeface="Calibri"/>
              <a:cs typeface="Calibri"/>
            </a:endParaRPr>
          </a:p>
          <a:p>
            <a:pPr marL="0" indent="0">
              <a:buFontTx/>
              <a:buNone/>
              <a:defRPr/>
            </a:pPr>
            <a:endParaRPr lang="en-GB" dirty="0">
              <a:latin typeface="Calibri"/>
              <a:cs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799" y="2419357"/>
            <a:ext cx="4115348" cy="44386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0E6348-25CC-4EB4-B002-B657B15BB8B1}"/>
              </a:ext>
            </a:extLst>
          </p:cNvPr>
          <p:cNvSpPr txBox="1"/>
          <p:nvPr/>
        </p:nvSpPr>
        <p:spPr>
          <a:xfrm>
            <a:off x="371372" y="5571520"/>
            <a:ext cx="3169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www.unodc.org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2F0C858-CB5B-CD43-8246-E7415DAB1654}"/>
              </a:ext>
            </a:extLst>
          </p:cNvPr>
          <p:cNvSpPr/>
          <p:nvPr/>
        </p:nvSpPr>
        <p:spPr>
          <a:xfrm>
            <a:off x="368660" y="2344324"/>
            <a:ext cx="387017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endParaRPr lang="en-US" sz="5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Tx/>
              <a:buNone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United Nations Office on Drugs and Crime (UNODC)</a:t>
            </a:r>
          </a:p>
          <a:p>
            <a:pPr marL="0" indent="0">
              <a:buFontTx/>
              <a:buNone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Justice Section, Division for Operations</a:t>
            </a:r>
          </a:p>
          <a:p>
            <a:pPr marL="0" indent="0">
              <a:buFontTx/>
              <a:buNone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P.O. Box 500, 1400 Vienna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Austria</a:t>
            </a:r>
          </a:p>
          <a:p>
            <a:pPr marL="0" indent="0">
              <a:buFontTx/>
              <a:buNone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Tx/>
              <a:buNone/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anika.holterhof@un.org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670813"/>
      </p:ext>
    </p:extLst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ChangeArrowheads="1"/>
          </p:cNvSpPr>
          <p:nvPr/>
        </p:nvSpPr>
        <p:spPr bwMode="auto">
          <a:xfrm>
            <a:off x="6732588" y="144463"/>
            <a:ext cx="2303462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 eaLnBrk="0" hangingPunct="0">
              <a:lnSpc>
                <a:spcPct val="80000"/>
              </a:lnSpc>
              <a:spcBef>
                <a:spcPct val="20000"/>
              </a:spcBef>
            </a:pPr>
            <a:endParaRPr lang="en-GB" sz="3000" b="1">
              <a:solidFill>
                <a:srgbClr val="54A5DC"/>
              </a:solidFill>
              <a:latin typeface="Arial Narrow" pitchFamily="34" charset="0"/>
            </a:endParaRPr>
          </a:p>
        </p:txBody>
      </p:sp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3491880" y="97571"/>
            <a:ext cx="5860777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de-AT" sz="2800" b="1" dirty="0">
                <a:solidFill>
                  <a:srgbClr val="54A5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Global Prison Challenges Programme</a:t>
            </a:r>
            <a:endParaRPr lang="en-GB" sz="2800" b="1" dirty="0">
              <a:solidFill>
                <a:srgbClr val="54A5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804" name="Rectangle 30"/>
          <p:cNvSpPr>
            <a:spLocks noChangeArrowheads="1"/>
          </p:cNvSpPr>
          <p:nvPr/>
        </p:nvSpPr>
        <p:spPr bwMode="auto">
          <a:xfrm>
            <a:off x="5903591" y="3623293"/>
            <a:ext cx="7705725" cy="451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dirty="0">
              <a:solidFill>
                <a:srgbClr val="FFFFFF"/>
              </a:solidFill>
              <a:latin typeface="Arial Narrow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971600" y="1160369"/>
            <a:ext cx="7945388" cy="5436982"/>
            <a:chOff x="971600" y="1160369"/>
            <a:chExt cx="7945388" cy="5436982"/>
          </a:xfrm>
        </p:grpSpPr>
        <p:grpSp>
          <p:nvGrpSpPr>
            <p:cNvPr id="10" name="Group 9"/>
            <p:cNvGrpSpPr/>
            <p:nvPr/>
          </p:nvGrpSpPr>
          <p:grpSpPr>
            <a:xfrm>
              <a:off x="6649114" y="1160369"/>
              <a:ext cx="2267874" cy="2519522"/>
              <a:chOff x="6048542" y="1160369"/>
              <a:chExt cx="2267874" cy="2519522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6594886" y="1496277"/>
                <a:ext cx="1721530" cy="1861472"/>
                <a:chOff x="6211854" y="1532660"/>
                <a:chExt cx="1721530" cy="1861472"/>
              </a:xfrm>
            </p:grpSpPr>
            <p:grpSp>
              <p:nvGrpSpPr>
                <p:cNvPr id="37" name="Group 36"/>
                <p:cNvGrpSpPr/>
                <p:nvPr/>
              </p:nvGrpSpPr>
              <p:grpSpPr>
                <a:xfrm>
                  <a:off x="6211854" y="1532660"/>
                  <a:ext cx="1721529" cy="1861472"/>
                  <a:chOff x="6438561" y="3178894"/>
                  <a:chExt cx="2051050" cy="2129839"/>
                </a:xfrm>
              </p:grpSpPr>
              <p:sp>
                <p:nvSpPr>
                  <p:cNvPr id="40" name="AutoShape 6"/>
                  <p:cNvSpPr>
                    <a:spLocks noChangeArrowheads="1"/>
                  </p:cNvSpPr>
                  <p:nvPr/>
                </p:nvSpPr>
                <p:spPr bwMode="auto">
                  <a:xfrm>
                    <a:off x="6438561" y="3178894"/>
                    <a:ext cx="2051050" cy="64770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CCFFFF">
                      <a:alpha val="89803"/>
                    </a:srgbClr>
                  </a:solidFill>
                  <a:ln w="22225">
                    <a:solidFill>
                      <a:srgbClr val="000080"/>
                    </a:solidFill>
                    <a:round/>
                    <a:headEnd/>
                    <a:tailEnd/>
                  </a:ln>
                </p:spPr>
                <p:txBody>
                  <a:bodyPr lIns="84125" tIns="42062" rIns="84125" bIns="42062" anchor="ctr"/>
                  <a:lstStyle/>
                  <a:p>
                    <a:pPr algn="ctr"/>
                    <a:r>
                      <a:rPr lang="en-GB" altLang="zh-CN" sz="1300" b="1" dirty="0">
                        <a:solidFill>
                          <a:srgbClr val="0070C0"/>
                        </a:solidFill>
                        <a:latin typeface="Arial Narrow" pitchFamily="34" charset="0"/>
                        <a:ea typeface="SimSun" pitchFamily="2" charset="-122"/>
                      </a:rPr>
                      <a:t>Crime prevention</a:t>
                    </a:r>
                    <a:endParaRPr lang="en-US" sz="13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42" name="AutoShape 6"/>
                  <p:cNvSpPr>
                    <a:spLocks noChangeArrowheads="1"/>
                  </p:cNvSpPr>
                  <p:nvPr/>
                </p:nvSpPr>
                <p:spPr bwMode="auto">
                  <a:xfrm>
                    <a:off x="6438561" y="4661034"/>
                    <a:ext cx="2051050" cy="64769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CCFFFF">
                      <a:alpha val="89803"/>
                    </a:srgbClr>
                  </a:solidFill>
                  <a:ln w="22225">
                    <a:solidFill>
                      <a:srgbClr val="000080"/>
                    </a:solidFill>
                    <a:round/>
                    <a:headEnd/>
                    <a:tailEnd/>
                  </a:ln>
                </p:spPr>
                <p:txBody>
                  <a:bodyPr lIns="84125" tIns="42062" rIns="84125" bIns="42062" anchor="ctr"/>
                  <a:lstStyle/>
                  <a:p>
                    <a:pPr algn="ctr"/>
                    <a:r>
                      <a:rPr lang="en-GB" altLang="zh-CN" sz="1300" b="1" dirty="0">
                        <a:solidFill>
                          <a:srgbClr val="0070C0"/>
                        </a:solidFill>
                        <a:latin typeface="Arial Narrow" pitchFamily="34" charset="0"/>
                        <a:ea typeface="SimSun" pitchFamily="2" charset="-122"/>
                      </a:rPr>
                      <a:t>Alternative Measures and Sanctions</a:t>
                    </a:r>
                    <a:endParaRPr lang="en-US" sz="13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49" name="AutoShape 6"/>
                <p:cNvSpPr>
                  <a:spLocks noChangeArrowheads="1"/>
                </p:cNvSpPr>
                <p:nvPr/>
              </p:nvSpPr>
              <p:spPr bwMode="auto">
                <a:xfrm>
                  <a:off x="6211855" y="2179977"/>
                  <a:ext cx="1721529" cy="566087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>
                    <a:alpha val="89803"/>
                  </a:srgbClr>
                </a:solidFill>
                <a:ln w="22225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 lIns="84125" tIns="42062" rIns="84125" bIns="42062" anchor="ctr"/>
                <a:lstStyle/>
                <a:p>
                  <a:pPr algn="ctr"/>
                  <a:r>
                    <a:rPr lang="en-GB" altLang="zh-CN" sz="1300" b="1" dirty="0">
                      <a:solidFill>
                        <a:srgbClr val="0070C0"/>
                      </a:solidFill>
                      <a:latin typeface="Arial Narrow" pitchFamily="34" charset="0"/>
                      <a:ea typeface="SimSun" pitchFamily="2" charset="-122"/>
                    </a:rPr>
                    <a:t>Access to legal aid</a:t>
                  </a:r>
                  <a:endParaRPr lang="en-US" sz="13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8" name="Right Brace 7"/>
              <p:cNvSpPr/>
              <p:nvPr/>
            </p:nvSpPr>
            <p:spPr bwMode="auto">
              <a:xfrm>
                <a:off x="6048542" y="1160369"/>
                <a:ext cx="337721" cy="2519522"/>
              </a:xfrm>
              <a:prstGeom prst="rightBrace">
                <a:avLst/>
              </a:prstGeom>
              <a:noFill/>
              <a:ln w="9525" cap="flat" cmpd="sng" algn="ctr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73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 Unicode MS" pitchFamily="34" charset="-128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6635051" y="4216098"/>
              <a:ext cx="2233679" cy="2381253"/>
              <a:chOff x="6034479" y="4216098"/>
              <a:chExt cx="2233679" cy="2381253"/>
            </a:xfrm>
          </p:grpSpPr>
          <p:grpSp>
            <p:nvGrpSpPr>
              <p:cNvPr id="45" name="Group 44"/>
              <p:cNvGrpSpPr/>
              <p:nvPr/>
            </p:nvGrpSpPr>
            <p:grpSpPr>
              <a:xfrm>
                <a:off x="6546629" y="4795254"/>
                <a:ext cx="1721529" cy="1226034"/>
                <a:chOff x="6372225" y="2794557"/>
                <a:chExt cx="2051050" cy="1402792"/>
              </a:xfrm>
            </p:grpSpPr>
            <p:sp>
              <p:nvSpPr>
                <p:cNvPr id="46" name="AutoShape 6"/>
                <p:cNvSpPr>
                  <a:spLocks noChangeArrowheads="1"/>
                </p:cNvSpPr>
                <p:nvPr/>
              </p:nvSpPr>
              <p:spPr bwMode="auto">
                <a:xfrm>
                  <a:off x="6372225" y="2794557"/>
                  <a:ext cx="2051050" cy="6477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>
                    <a:alpha val="89803"/>
                  </a:srgbClr>
                </a:solidFill>
                <a:ln w="22225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 lIns="84125" tIns="42062" rIns="84125" bIns="42062" anchor="ctr"/>
                <a:lstStyle/>
                <a:p>
                  <a:pPr algn="ctr"/>
                  <a:r>
                    <a:rPr lang="en-GB" altLang="zh-CN" sz="1300" b="1" dirty="0">
                      <a:solidFill>
                        <a:srgbClr val="0070C0"/>
                      </a:solidFill>
                      <a:latin typeface="Arial Narrow" pitchFamily="34" charset="0"/>
                      <a:ea typeface="SimSun" pitchFamily="2" charset="-122"/>
                    </a:rPr>
                    <a:t>Prison-based rehabilitation</a:t>
                  </a:r>
                  <a:endParaRPr lang="en-US" sz="13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47" name="AutoShape 6"/>
                <p:cNvSpPr>
                  <a:spLocks noChangeArrowheads="1"/>
                </p:cNvSpPr>
                <p:nvPr/>
              </p:nvSpPr>
              <p:spPr bwMode="auto">
                <a:xfrm>
                  <a:off x="6372225" y="3549649"/>
                  <a:ext cx="2051050" cy="6477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>
                    <a:alpha val="89803"/>
                  </a:srgbClr>
                </a:solidFill>
                <a:ln w="22225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 lIns="84125" tIns="42062" rIns="84125" bIns="42062" anchor="ctr"/>
                <a:lstStyle/>
                <a:p>
                  <a:pPr algn="ctr"/>
                  <a:r>
                    <a:rPr lang="en-GB" altLang="zh-CN" sz="1300" b="1" dirty="0">
                      <a:solidFill>
                        <a:srgbClr val="0070C0"/>
                      </a:solidFill>
                      <a:latin typeface="Arial Narrow" pitchFamily="34" charset="0"/>
                      <a:ea typeface="SimSun" pitchFamily="2" charset="-122"/>
                    </a:rPr>
                    <a:t>Post-release care and support</a:t>
                  </a:r>
                  <a:endParaRPr lang="en-US" sz="13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51" name="Right Brace 50"/>
              <p:cNvSpPr/>
              <p:nvPr/>
            </p:nvSpPr>
            <p:spPr bwMode="auto">
              <a:xfrm>
                <a:off x="6034479" y="4216098"/>
                <a:ext cx="337721" cy="2381253"/>
              </a:xfrm>
              <a:prstGeom prst="rightBrace">
                <a:avLst/>
              </a:prstGeom>
              <a:noFill/>
              <a:ln w="9525" cap="flat" cmpd="sng" algn="ctr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73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 Unicode MS" pitchFamily="34" charset="-128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971600" y="2750670"/>
              <a:ext cx="2328762" cy="2339501"/>
              <a:chOff x="371028" y="2738795"/>
              <a:chExt cx="2328762" cy="2339501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371028" y="2983179"/>
                <a:ext cx="1728192" cy="1850357"/>
                <a:chOff x="611560" y="2934921"/>
                <a:chExt cx="1728192" cy="1850357"/>
              </a:xfrm>
            </p:grpSpPr>
            <p:grpSp>
              <p:nvGrpSpPr>
                <p:cNvPr id="26" name="Group 25"/>
                <p:cNvGrpSpPr/>
                <p:nvPr/>
              </p:nvGrpSpPr>
              <p:grpSpPr>
                <a:xfrm>
                  <a:off x="611560" y="2934921"/>
                  <a:ext cx="1728192" cy="1850357"/>
                  <a:chOff x="6372225" y="1606750"/>
                  <a:chExt cx="2058988" cy="2117126"/>
                </a:xfrm>
              </p:grpSpPr>
              <p:sp>
                <p:nvSpPr>
                  <p:cNvPr id="28" name="AutoShape 6"/>
                  <p:cNvSpPr>
                    <a:spLocks noChangeArrowheads="1"/>
                  </p:cNvSpPr>
                  <p:nvPr/>
                </p:nvSpPr>
                <p:spPr bwMode="auto">
                  <a:xfrm>
                    <a:off x="6372225" y="1606750"/>
                    <a:ext cx="2051051" cy="64770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CCFFFF">
                      <a:alpha val="89803"/>
                    </a:srgbClr>
                  </a:solidFill>
                  <a:ln w="22225">
                    <a:solidFill>
                      <a:srgbClr val="000080"/>
                    </a:solidFill>
                    <a:round/>
                    <a:headEnd/>
                    <a:tailEnd/>
                  </a:ln>
                </p:spPr>
                <p:txBody>
                  <a:bodyPr lIns="84125" tIns="42062" rIns="84125" bIns="42062" anchor="ctr"/>
                  <a:lstStyle/>
                  <a:p>
                    <a:pPr algn="ctr"/>
                    <a:r>
                      <a:rPr lang="en-GB" altLang="zh-CN" sz="1300" b="1" dirty="0">
                        <a:solidFill>
                          <a:srgbClr val="0070C0"/>
                        </a:solidFill>
                        <a:latin typeface="Arial Narrow" pitchFamily="34" charset="0"/>
                        <a:ea typeface="SimSun" pitchFamily="2" charset="-122"/>
                      </a:rPr>
                      <a:t>Legislative Assistance</a:t>
                    </a:r>
                    <a:endParaRPr lang="en-US" sz="13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36" name="AutoShape 6"/>
                  <p:cNvSpPr>
                    <a:spLocks noChangeArrowheads="1"/>
                  </p:cNvSpPr>
                  <p:nvPr/>
                </p:nvSpPr>
                <p:spPr bwMode="auto">
                  <a:xfrm>
                    <a:off x="6380163" y="3076174"/>
                    <a:ext cx="2051050" cy="64770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CCFFFF">
                      <a:alpha val="89803"/>
                    </a:srgbClr>
                  </a:solidFill>
                  <a:ln w="22225">
                    <a:solidFill>
                      <a:srgbClr val="000080"/>
                    </a:solidFill>
                    <a:round/>
                    <a:headEnd/>
                    <a:tailEnd/>
                  </a:ln>
                </p:spPr>
                <p:txBody>
                  <a:bodyPr lIns="84125" tIns="42062" rIns="84125" bIns="42062" anchor="ctr"/>
                  <a:lstStyle/>
                  <a:p>
                    <a:pPr algn="ctr"/>
                    <a:r>
                      <a:rPr lang="en-GB" altLang="zh-CN" sz="1300" b="1" dirty="0">
                        <a:solidFill>
                          <a:srgbClr val="0070C0"/>
                        </a:solidFill>
                        <a:latin typeface="Arial Narrow" pitchFamily="34" charset="0"/>
                        <a:ea typeface="SimSun" pitchFamily="2" charset="-122"/>
                      </a:rPr>
                      <a:t>Health Care in Prisons</a:t>
                    </a:r>
                    <a:endParaRPr lang="en-US" sz="13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44" name="AutoShape 6"/>
                <p:cNvSpPr>
                  <a:spLocks noChangeArrowheads="1"/>
                </p:cNvSpPr>
                <p:nvPr/>
              </p:nvSpPr>
              <p:spPr bwMode="auto">
                <a:xfrm>
                  <a:off x="611560" y="3581094"/>
                  <a:ext cx="1721529" cy="566087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>
                    <a:alpha val="89803"/>
                  </a:srgbClr>
                </a:solidFill>
                <a:ln w="22225">
                  <a:solidFill>
                    <a:srgbClr val="000080"/>
                  </a:solidFill>
                  <a:round/>
                  <a:headEnd/>
                  <a:tailEnd/>
                </a:ln>
              </p:spPr>
              <p:txBody>
                <a:bodyPr lIns="84125" tIns="42062" rIns="84125" bIns="42062" anchor="ctr"/>
                <a:lstStyle/>
                <a:p>
                  <a:pPr algn="ctr"/>
                  <a:r>
                    <a:rPr lang="en-GB" altLang="zh-CN" sz="1300" b="1" dirty="0">
                      <a:solidFill>
                        <a:srgbClr val="0070C0"/>
                      </a:solidFill>
                      <a:latin typeface="Arial Narrow" pitchFamily="34" charset="0"/>
                      <a:ea typeface="SimSun" pitchFamily="2" charset="-122"/>
                    </a:rPr>
                    <a:t>Prison Management</a:t>
                  </a:r>
                  <a:endParaRPr lang="en-US" sz="13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52" name="Right Brace 51"/>
              <p:cNvSpPr/>
              <p:nvPr/>
            </p:nvSpPr>
            <p:spPr bwMode="auto">
              <a:xfrm rot="10800000">
                <a:off x="2362069" y="2738795"/>
                <a:ext cx="337721" cy="2339501"/>
              </a:xfrm>
              <a:prstGeom prst="rightBrace">
                <a:avLst/>
              </a:prstGeom>
              <a:noFill/>
              <a:ln w="9525" cap="flat" cmpd="sng" algn="ctr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73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 Unicode MS" pitchFamily="34" charset="-128"/>
                </a:endParaRPr>
              </a:p>
            </p:txBody>
          </p:sp>
        </p:grpSp>
      </p:grpSp>
      <p:sp>
        <p:nvSpPr>
          <p:cNvPr id="22" name="AutoShape 14" descr="Image result for USA fla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50" name="Group 49"/>
          <p:cNvGrpSpPr/>
          <p:nvPr/>
        </p:nvGrpSpPr>
        <p:grpSpPr>
          <a:xfrm>
            <a:off x="107504" y="908720"/>
            <a:ext cx="7729364" cy="5566347"/>
            <a:chOff x="107504" y="908720"/>
            <a:chExt cx="7729364" cy="5566347"/>
          </a:xfrm>
        </p:grpSpPr>
        <p:graphicFrame>
          <p:nvGraphicFramePr>
            <p:cNvPr id="33" name="Diagram 32"/>
            <p:cNvGraphicFramePr/>
            <p:nvPr>
              <p:extLst/>
            </p:nvPr>
          </p:nvGraphicFramePr>
          <p:xfrm>
            <a:off x="1932608" y="1052736"/>
            <a:ext cx="5904260" cy="542233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25" name="Rectangle 24"/>
            <p:cNvSpPr/>
            <p:nvPr/>
          </p:nvSpPr>
          <p:spPr>
            <a:xfrm>
              <a:off x="107504" y="908720"/>
              <a:ext cx="2465290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500" dirty="0">
                  <a:latin typeface="Calibri" panose="020F0502020204030204" pitchFamily="34" charset="0"/>
                  <a:cs typeface="Calibri" panose="020F0502020204030204" pitchFamily="34" charset="0"/>
                </a:rPr>
                <a:t>Overall budget: </a:t>
              </a:r>
              <a:r>
                <a:rPr lang="en-GB" sz="1500" b="1" dirty="0">
                  <a:latin typeface="Calibri" panose="020F0502020204030204" pitchFamily="34" charset="0"/>
                  <a:cs typeface="Calibri" panose="020F0502020204030204" pitchFamily="34" charset="0"/>
                </a:rPr>
                <a:t>8,3 Mio. USD</a:t>
              </a:r>
            </a:p>
            <a:p>
              <a:endParaRPr lang="en-GB" sz="15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7712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8C064AA-222C-3C41-AEB7-F7BCC1C09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908720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de-DE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SUSTAINABLE DEVELOPMENT GOAL 16 TARGET 3</a:t>
            </a:r>
          </a:p>
          <a:p>
            <a:pPr marL="0" indent="0">
              <a:buNone/>
            </a:pPr>
            <a:r>
              <a:rPr lang="de-DE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de-DE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Ensuring</a:t>
            </a:r>
            <a:r>
              <a:rPr lang="de-DE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equal</a:t>
            </a:r>
            <a:r>
              <a:rPr lang="de-DE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access</a:t>
            </a:r>
            <a:r>
              <a:rPr lang="de-DE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de-DE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justice</a:t>
            </a:r>
            <a:r>
              <a:rPr lang="de-DE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de-DE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all</a:t>
            </a:r>
          </a:p>
          <a:p>
            <a:pPr marL="0" indent="0">
              <a:buNone/>
            </a:pP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Global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indicator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Number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unsentenced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detainees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proportion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overall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prison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population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while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not </a:t>
            </a:r>
            <a:r>
              <a:rPr lang="de-DE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perfect</a:t>
            </a:r>
            <a:r>
              <a:rPr lang="de-DE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buNone/>
            </a:pPr>
            <a:endParaRPr lang="de-DE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		Highlights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key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importance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			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reducing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PTD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improve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			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criminal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justice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system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lang="de-DE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de-DE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whole</a:t>
            </a:r>
            <a:endParaRPr lang="de-DE" sz="32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Grafik 6" descr="Pfeil: Leichte Kurve">
            <a:extLst>
              <a:ext uri="{FF2B5EF4-FFF2-40B4-BE49-F238E27FC236}">
                <a16:creationId xmlns:a16="http://schemas.microsoft.com/office/drawing/2014/main" id="{B2D521C3-5365-6B40-A73B-D8145B312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03648" y="5137820"/>
            <a:ext cx="914400" cy="914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D2E870E-91D1-4CBE-B192-915FA7B40F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393216"/>
            <a:ext cx="1572904" cy="157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14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424936" cy="576064"/>
          </a:xfrm>
        </p:spPr>
        <p:txBody>
          <a:bodyPr/>
          <a:lstStyle/>
          <a:p>
            <a:pPr algn="ctr"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Guiding Normative Framework</a:t>
            </a:r>
            <a:endParaRPr lang="en-GB" sz="44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83568" y="1556792"/>
            <a:ext cx="7772400" cy="4535487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United Nations Standards and Norms in Crime Prevention and Criminal Justice</a:t>
            </a:r>
            <a:endParaRPr lang="en-GB" sz="24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Tokyo Rules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– The United Nations Standard Minimum Rules for Non-custodial Measures (1990)</a:t>
            </a:r>
          </a:p>
          <a:p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Bangkok Rules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- The United Nations Rules for the Treatment of Women Prisoners and Non-custodial Measures for Women Offenders (2010)</a:t>
            </a:r>
          </a:p>
          <a:p>
            <a:pPr algn="just"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United Nations Principles and Guidelines on Access to Legal Aid in Criminal Justice Systems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(2012)</a:t>
            </a:r>
          </a:p>
          <a:p>
            <a:pPr algn="just"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 Nelson Mandela Rules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– Revised United Nations Standard Minimum Rules for the Treatment of Prisoners (2015)</a:t>
            </a:r>
          </a:p>
        </p:txBody>
      </p:sp>
    </p:spTree>
    <p:extLst>
      <p:ext uri="{BB962C8B-B14F-4D97-AF65-F5344CB8AC3E}">
        <p14:creationId xmlns:p14="http://schemas.microsoft.com/office/powerpoint/2010/main" val="1907666152"/>
      </p:ext>
    </p:extLst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424936" cy="720080"/>
          </a:xfrm>
        </p:spPr>
        <p:txBody>
          <a:bodyPr/>
          <a:lstStyle/>
          <a:p>
            <a:pPr algn="ctr"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Challenge: Pre-Trial Detention</a:t>
            </a:r>
            <a:endParaRPr lang="en-GB" sz="44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83568" y="1797157"/>
            <a:ext cx="7772400" cy="4535487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Overuse is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one of major factors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contributing to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global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prison overcrowding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– also one of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the most complex challenges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just">
              <a:buNone/>
              <a:defRPr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Several criminal justice institutions involved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High need for but shortage of availability of legal assistance at this particular stage of the process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Corruption frequently encountered at this entry point to the prison system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Should be last resort (pres. of innocence) but can often be applied faster than other measures</a:t>
            </a:r>
          </a:p>
        </p:txBody>
      </p:sp>
    </p:spTree>
    <p:extLst>
      <p:ext uri="{BB962C8B-B14F-4D97-AF65-F5344CB8AC3E}">
        <p14:creationId xmlns:p14="http://schemas.microsoft.com/office/powerpoint/2010/main" val="735900984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064896" cy="720080"/>
          </a:xfrm>
        </p:spPr>
        <p:txBody>
          <a:bodyPr/>
          <a:lstStyle/>
          <a:p>
            <a:pPr algn="ctr">
              <a:defRPr/>
            </a:pPr>
            <a:r>
              <a:rPr lang="en-GB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But how to reduce PTD rates?</a:t>
            </a:r>
            <a:endParaRPr lang="en-GB" sz="40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573832" y="1412776"/>
            <a:ext cx="8102624" cy="3432043"/>
          </a:xfrm>
        </p:spPr>
        <p:txBody>
          <a:bodyPr/>
          <a:lstStyle/>
          <a:p>
            <a:pPr marL="0" indent="0">
              <a:buNone/>
              <a:defRPr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NCM should be used wherever </a:t>
            </a:r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appropriate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and as </a:t>
            </a:r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as possible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Preventing </a:t>
            </a:r>
            <a:r>
              <a:rPr lang="en-US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arbitrary arrests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reducing the pre-charge detention period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Reducing pre-trial detention </a:t>
            </a:r>
            <a:r>
              <a:rPr lang="en-US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post-charge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(bail/unconditional bail, order to appear in court or refrain from conduct, remain at specific address)</a:t>
            </a:r>
          </a:p>
          <a:p>
            <a:pPr>
              <a:defRPr/>
            </a:pPr>
            <a:r>
              <a:rPr lang="en-US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Diversion from the CJ system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(Alt. dispute resolution, police/prosecution discretion, community service orders) </a:t>
            </a:r>
          </a:p>
          <a:p>
            <a:pPr>
              <a:defRPr/>
            </a:pPr>
            <a:r>
              <a:rPr lang="en-US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Reducing duration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(statutory limits, regular judicial review, judicial inspection to monitor legislation implementation, introduce mobile courts)</a:t>
            </a:r>
          </a:p>
          <a:p>
            <a:pPr marL="0" indent="0" algn="just">
              <a:buNone/>
              <a:defRPr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3102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23B532-D4A9-DB47-A936-1EB0AFB3F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47192"/>
          </a:xfrm>
        </p:spPr>
        <p:txBody>
          <a:bodyPr/>
          <a:lstStyle/>
          <a:p>
            <a:pPr algn="ctr">
              <a:defRPr/>
            </a:pPr>
            <a:r>
              <a:rPr lang="de-DE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de-DE" sz="24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custodial</a:t>
            </a:r>
            <a:r>
              <a:rPr lang="de-DE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Measures</a:t>
            </a:r>
            <a:r>
              <a:rPr lang="de-DE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– Tokyo Rules, Bangkok Rules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4B1943-B508-AB41-9C79-545A15913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484784"/>
            <a:ext cx="8424936" cy="4968552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Enhance judges’ and prosecutors’ – </a:t>
            </a:r>
            <a:r>
              <a:rPr lang="en-GB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and also the </a:t>
            </a:r>
            <a:r>
              <a:rPr lang="en-GB" b="1" dirty="0" err="1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defense</a:t>
            </a:r>
            <a:r>
              <a:rPr lang="en-GB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lawyers’!</a:t>
            </a:r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– knowledge of non-custodial measures applicable at the </a:t>
            </a:r>
            <a:r>
              <a:rPr lang="en-GB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pre-trial stage </a:t>
            </a: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Grounded in national law</a:t>
            </a: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Choice must be appropriate to the offence and offender, wide range of NCM allow flexibility and consistency</a:t>
            </a: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Adequate guidance: limit risk of inconsistency, arbitrariness and even corruption</a:t>
            </a:r>
            <a:endParaRPr lang="en-GB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Enhance confidence among </a:t>
            </a:r>
            <a:r>
              <a:rPr lang="en-GB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CJ actors </a:t>
            </a:r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&amp; general public</a:t>
            </a: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93947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424936" cy="576064"/>
          </a:xfrm>
        </p:spPr>
        <p:txBody>
          <a:bodyPr/>
          <a:lstStyle/>
          <a:p>
            <a:pPr algn="ctr">
              <a:defRPr/>
            </a:pPr>
            <a:r>
              <a:rPr lang="en-GB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UN Principles and Guidelines on Access to LA in CJS</a:t>
            </a:r>
            <a:br>
              <a:rPr lang="en-GB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Guideline 4 – LA at PT Stage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85800" y="2132856"/>
            <a:ext cx="7772400" cy="4535487"/>
          </a:xfrm>
        </p:spPr>
        <p:txBody>
          <a:bodyPr/>
          <a:lstStyle/>
          <a:p>
            <a:pPr algn="just"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Ensure right is not arbitrarily restricted</a:t>
            </a:r>
          </a:p>
          <a:p>
            <a:pPr algn="just"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Facilitate access for providers to deliver assistance</a:t>
            </a:r>
          </a:p>
          <a:p>
            <a:pPr algn="just"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Ensure legal representation at all pre-trial proceedings and hearings</a:t>
            </a:r>
          </a:p>
          <a:p>
            <a:pPr algn="just"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Monitor and enforce custody time limits, conditions</a:t>
            </a:r>
          </a:p>
          <a:p>
            <a:pPr algn="just"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Provide everyone upon admission with information on rights in law, rules of place of detention, initial stages of pre-trial process (illiterate, foreign language, children)</a:t>
            </a:r>
          </a:p>
          <a:p>
            <a:pPr algn="just"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Roster of lawyers</a:t>
            </a:r>
          </a:p>
          <a:p>
            <a:pPr algn="just"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Time, facilities, tech &amp; financial support to prepare defence and consult lawyer in full confidentiality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437760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773832"/>
            <a:ext cx="7772400" cy="1143000"/>
          </a:xfrm>
        </p:spPr>
        <p:txBody>
          <a:bodyPr/>
          <a:lstStyle/>
          <a:p>
            <a:pPr algn="ctr">
              <a:defRPr/>
            </a:pPr>
            <a:r>
              <a:rPr lang="en-GB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 Nelson Mandela Rules (2015)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502282" y="1916832"/>
            <a:ext cx="8136259" cy="468101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Revised </a:t>
            </a:r>
            <a:r>
              <a:rPr lang="en-GB" i="1" dirty="0">
                <a:latin typeface="Calibri" panose="020F0502020204030204" pitchFamily="34" charset="0"/>
                <a:cs typeface="Calibri" panose="020F0502020204030204" pitchFamily="34" charset="0"/>
              </a:rPr>
              <a:t>United Nations Standard Minimum Rules for the Treatment of Prisoners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(GA Res. 70/175)</a:t>
            </a:r>
          </a:p>
          <a:p>
            <a:pPr marL="0" indent="0">
              <a:buNone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Now include </a:t>
            </a:r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four key provisions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addressing prisoners’ access to effective legal representation and legal aid:</a:t>
            </a:r>
          </a:p>
          <a:p>
            <a:pPr lvl="1">
              <a:defRPr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Rule 41(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5): If breach of discipline is prosecuted as a crime</a:t>
            </a:r>
          </a:p>
          <a:p>
            <a:pPr lvl="1">
              <a:defRPr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Rule 61: Adequate opportunity, time and facilities to visited by/communicate/consult with a legal adviser or legal aid provider; access to effective legal aid</a:t>
            </a:r>
          </a:p>
          <a:p>
            <a:pPr marL="457200" lvl="1" indent="0">
              <a:buNone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Applicable specifically to untried prisoners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lvl="1">
              <a:defRPr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Rules 119(2) and 120 (with reference to Rule 61)</a:t>
            </a:r>
          </a:p>
          <a:p>
            <a:pPr lvl="1">
              <a:defRPr/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919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77A5D5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BDCFE7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 Unicode MS" pitchFamily="34" charset="-128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786</Words>
  <Application>Microsoft Office PowerPoint</Application>
  <PresentationFormat>On-screen Show (4:3)</PresentationFormat>
  <Paragraphs>110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 Unicode MS</vt:lpstr>
      <vt:lpstr>DengXian</vt:lpstr>
      <vt:lpstr>ＭＳ Ｐゴシック</vt:lpstr>
      <vt:lpstr>PMingLiU</vt:lpstr>
      <vt:lpstr>SimSun</vt:lpstr>
      <vt:lpstr>Arial</vt:lpstr>
      <vt:lpstr>Arial Narrow</vt:lpstr>
      <vt:lpstr>Calibri</vt:lpstr>
      <vt:lpstr>Times New Roman</vt:lpstr>
      <vt:lpstr>Wingdings</vt:lpstr>
      <vt:lpstr>Default Design</vt:lpstr>
      <vt:lpstr>Custom Design</vt:lpstr>
      <vt:lpstr>  Reducing the Scope of Imprisonment and Excessive Use of Pre-Trial Detention through Effective Legal Aid and the Application of Non-Custodial Measures  Anika Holterhof Justice Section, Division for Operations</vt:lpstr>
      <vt:lpstr>PowerPoint Presentation</vt:lpstr>
      <vt:lpstr>PowerPoint Presentation</vt:lpstr>
      <vt:lpstr>Guiding Normative Framework</vt:lpstr>
      <vt:lpstr>Challenge: Pre-Trial Detention</vt:lpstr>
      <vt:lpstr>But how to reduce PTD rates?</vt:lpstr>
      <vt:lpstr>Non-custodial Measures – Tokyo Rules, Bangkok Rules</vt:lpstr>
      <vt:lpstr>UN Principles and Guidelines on Access to LA in CJS Guideline 4 – LA at PT Stage</vt:lpstr>
      <vt:lpstr>The Nelson Mandela Rules (2015)</vt:lpstr>
      <vt:lpstr>Raising awareness of right to access legal representation &amp; legal aid </vt:lpstr>
      <vt:lpstr>PowerPoint Presentation</vt:lpstr>
      <vt:lpstr>Recommendations</vt:lpstr>
      <vt:lpstr>Thank you!</vt:lpstr>
    </vt:vector>
  </TitlesOfParts>
  <Company>UNOV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Testuser</dc:creator>
  <cp:lastModifiedBy>Anika Holterhof</cp:lastModifiedBy>
  <cp:revision>562</cp:revision>
  <cp:lastPrinted>2018-04-11T10:39:06Z</cp:lastPrinted>
  <dcterms:created xsi:type="dcterms:W3CDTF">2003-04-01T06:49:12Z</dcterms:created>
  <dcterms:modified xsi:type="dcterms:W3CDTF">2018-11-09T17:53:36Z</dcterms:modified>
</cp:coreProperties>
</file>