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0" r:id="rId4"/>
    <p:sldId id="262" r:id="rId5"/>
    <p:sldId id="263" r:id="rId6"/>
    <p:sldId id="273" r:id="rId7"/>
    <p:sldId id="274" r:id="rId8"/>
    <p:sldId id="281" r:id="rId9"/>
    <p:sldId id="275" r:id="rId10"/>
    <p:sldId id="282" r:id="rId11"/>
    <p:sldId id="283" r:id="rId12"/>
    <p:sldId id="284" r:id="rId13"/>
    <p:sldId id="285" r:id="rId14"/>
    <p:sldId id="260" r:id="rId15"/>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7" autoAdjust="0"/>
    <p:restoredTop sz="94329" autoAdjust="0"/>
  </p:normalViewPr>
  <p:slideViewPr>
    <p:cSldViewPr snapToGrid="0">
      <p:cViewPr varScale="1">
        <p:scale>
          <a:sx n="85" d="100"/>
          <a:sy n="85" d="100"/>
        </p:scale>
        <p:origin x="1344" y="160"/>
      </p:cViewPr>
      <p:guideLst/>
    </p:cSldViewPr>
  </p:slideViewPr>
  <p:outlineViewPr>
    <p:cViewPr>
      <p:scale>
        <a:sx n="33" d="100"/>
        <a:sy n="33" d="100"/>
      </p:scale>
      <p:origin x="0" y="-381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Pasta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Planilha_do_Microsoft_Excel.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040957810168986E-2"/>
          <c:y val="0.16192147856517936"/>
          <c:w val="0.35625654941246715"/>
          <c:h val="0.75474518810148727"/>
        </c:manualLayout>
      </c:layout>
      <c:pieChart>
        <c:varyColors val="1"/>
        <c:ser>
          <c:idx val="1"/>
          <c:order val="0"/>
          <c:dPt>
            <c:idx val="0"/>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1-F56A-4BB9-B2C3-418EC8D2815B}"/>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F56A-4BB9-B2C3-418EC8D2815B}"/>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F56A-4BB9-B2C3-418EC8D2815B}"/>
              </c:ext>
            </c:extLst>
          </c:dPt>
          <c:dLbls>
            <c:dLbl>
              <c:idx val="0"/>
              <c:delete val="1"/>
              <c:extLst>
                <c:ext xmlns:c15="http://schemas.microsoft.com/office/drawing/2012/chart" uri="{CE6537A1-D6FC-4f65-9D91-7224C49458BB}"/>
                <c:ext xmlns:c16="http://schemas.microsoft.com/office/drawing/2014/chart" uri="{C3380CC4-5D6E-409C-BE32-E72D297353CC}">
                  <c16:uniqueId val="{00000001-F56A-4BB9-B2C3-418EC8D2815B}"/>
                </c:ext>
              </c:extLst>
            </c:dLbl>
            <c:dLbl>
              <c:idx val="1"/>
              <c:layout>
                <c:manualLayout>
                  <c:x val="-1.8155788691218776E-2"/>
                  <c:y val="-2.1946996208807232E-2"/>
                </c:manualLayout>
              </c:layout>
              <c:tx>
                <c:rich>
                  <a:bodyPr/>
                  <a:lstStyle/>
                  <a:p>
                    <a:r>
                      <a:rPr lang="en-US" dirty="0"/>
                      <a:t>4,90%</a:t>
                    </a:r>
                  </a:p>
                </c:rich>
              </c:tx>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56A-4BB9-B2C3-418EC8D2815B}"/>
                </c:ext>
              </c:extLst>
            </c:dLbl>
            <c:dLbl>
              <c:idx val="2"/>
              <c:layout>
                <c:manualLayout>
                  <c:x val="-9.1608320614496412E-3"/>
                  <c:y val="-2.5260644502770508E-2"/>
                </c:manualLayout>
              </c:layout>
              <c:tx>
                <c:rich>
                  <a:bodyPr/>
                  <a:lstStyle/>
                  <a:p>
                    <a:r>
                      <a:rPr lang="en-US" dirty="0"/>
                      <a:t>10,70%</a:t>
                    </a:r>
                  </a:p>
                </c:rich>
              </c:tx>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56A-4BB9-B2C3-418EC8D2815B}"/>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pt-BR"/>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Planilha1!$I$5:$I$7</c:f>
              <c:strCache>
                <c:ptCount val="3"/>
                <c:pt idx="0">
                  <c:v>Cases were converted into preventive arrest: 142.988 (55,32%)</c:v>
                </c:pt>
                <c:pt idx="1">
                  <c:v>Violence claim during the action of arrest:12.665 (4,90%)</c:v>
                </c:pt>
                <c:pt idx="2">
                  <c:v>Identified cases that had social assistance: 27.669  (10,70%)</c:v>
                </c:pt>
              </c:strCache>
            </c:strRef>
          </c:cat>
          <c:val>
            <c:numRef>
              <c:f>Planilha1!$K$5:$K$7</c:f>
              <c:numCache>
                <c:formatCode>#,##0</c:formatCode>
                <c:ptCount val="3"/>
                <c:pt idx="0">
                  <c:v>218151</c:v>
                </c:pt>
                <c:pt idx="1">
                  <c:v>12665</c:v>
                </c:pt>
                <c:pt idx="2">
                  <c:v>27669</c:v>
                </c:pt>
              </c:numCache>
            </c:numRef>
          </c:val>
          <c:extLst>
            <c:ext xmlns:c16="http://schemas.microsoft.com/office/drawing/2014/chart" uri="{C3380CC4-5D6E-409C-BE32-E72D297353CC}">
              <c16:uniqueId val="{00000006-F56A-4BB9-B2C3-418EC8D2815B}"/>
            </c:ext>
          </c:extLst>
        </c:ser>
        <c:ser>
          <c:idx val="0"/>
          <c:order val="1"/>
          <c:explosion val="2"/>
          <c:dPt>
            <c:idx val="0"/>
            <c:bubble3D val="0"/>
            <c:spPr>
              <a:solidFill>
                <a:schemeClr val="accent1"/>
              </a:solidFill>
              <a:ln w="19050">
                <a:solidFill>
                  <a:schemeClr val="lt1"/>
                </a:solidFill>
              </a:ln>
              <a:effectLst/>
            </c:spPr>
            <c:extLst>
              <c:ext xmlns:c16="http://schemas.microsoft.com/office/drawing/2014/chart" uri="{C3380CC4-5D6E-409C-BE32-E72D297353CC}">
                <c16:uniqueId val="{00000008-F56A-4BB9-B2C3-418EC8D2815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F56A-4BB9-B2C3-418EC8D2815B}"/>
              </c:ext>
            </c:extLst>
          </c:dPt>
          <c:dLbls>
            <c:dLbl>
              <c:idx val="0"/>
              <c:tx>
                <c:rich>
                  <a:bodyPr/>
                  <a:lstStyle/>
                  <a:p>
                    <a:r>
                      <a:rPr lang="en-US"/>
                      <a:t>45,68%</a:t>
                    </a:r>
                  </a:p>
                </c:rich>
              </c:tx>
              <c:dLblPos val="ct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8-F56A-4BB9-B2C3-418EC8D2815B}"/>
                </c:ext>
              </c:extLst>
            </c:dLbl>
            <c:dLbl>
              <c:idx val="1"/>
              <c:tx>
                <c:rich>
                  <a:bodyPr/>
                  <a:lstStyle/>
                  <a:p>
                    <a:r>
                      <a:rPr lang="en-US"/>
                      <a:t>55,32%</a:t>
                    </a:r>
                  </a:p>
                </c:rich>
              </c:tx>
              <c:dLblPos val="ct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A-F56A-4BB9-B2C3-418EC8D2815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pt-BR"/>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Planilha1!$I$5:$I$7</c:f>
              <c:strCache>
                <c:ptCount val="3"/>
                <c:pt idx="0">
                  <c:v>Cases were converted into preventive arrest: 142.988 (55,32%)</c:v>
                </c:pt>
                <c:pt idx="1">
                  <c:v>Violence claim during the action of arrest:12.665 (4,90%)</c:v>
                </c:pt>
                <c:pt idx="2">
                  <c:v>Identified cases that had social assistance: 27.669  (10,70%)</c:v>
                </c:pt>
              </c:strCache>
            </c:strRef>
          </c:cat>
          <c:val>
            <c:numRef>
              <c:f>Planilha1!$C$4:$C$5</c:f>
              <c:numCache>
                <c:formatCode>#,##0</c:formatCode>
                <c:ptCount val="2"/>
                <c:pt idx="0">
                  <c:v>115497</c:v>
                </c:pt>
                <c:pt idx="1">
                  <c:v>142988</c:v>
                </c:pt>
              </c:numCache>
            </c:numRef>
          </c:val>
          <c:extLst>
            <c:ext xmlns:c16="http://schemas.microsoft.com/office/drawing/2014/chart" uri="{C3380CC4-5D6E-409C-BE32-E72D297353CC}">
              <c16:uniqueId val="{0000000B-F56A-4BB9-B2C3-418EC8D2815B}"/>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egendEntry>
        <c:idx val="0"/>
        <c:delete val="1"/>
      </c:legendEntry>
      <c:layout>
        <c:manualLayout>
          <c:xMode val="edge"/>
          <c:yMode val="edge"/>
          <c:x val="0.45066499981341196"/>
          <c:y val="0.27660795270535926"/>
          <c:w val="0.51421008833019533"/>
          <c:h val="0.33391367745698453"/>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0" i="0" u="none" strike="noStrike" kern="1200" spc="0" baseline="0">
                <a:solidFill>
                  <a:schemeClr val="tx1">
                    <a:lumMod val="65000"/>
                    <a:lumOff val="35000"/>
                  </a:schemeClr>
                </a:solidFill>
                <a:latin typeface="+mn-lt"/>
                <a:ea typeface="+mn-ea"/>
                <a:cs typeface="+mn-cs"/>
              </a:defRPr>
            </a:pPr>
            <a:r>
              <a:rPr lang="pt-BR" sz="3600" dirty="0" err="1">
                <a:solidFill>
                  <a:schemeClr val="tx1"/>
                </a:solidFill>
              </a:rPr>
              <a:t>Preventive</a:t>
            </a:r>
            <a:r>
              <a:rPr lang="pt-BR" sz="3600" dirty="0">
                <a:solidFill>
                  <a:schemeClr val="tx1"/>
                </a:solidFill>
              </a:rPr>
              <a:t> </a:t>
            </a:r>
            <a:r>
              <a:rPr lang="pt-BR" sz="3600" dirty="0" err="1">
                <a:solidFill>
                  <a:schemeClr val="tx1"/>
                </a:solidFill>
              </a:rPr>
              <a:t>Arrest</a:t>
            </a:r>
            <a:r>
              <a:rPr lang="pt-BR" sz="3600" dirty="0">
                <a:solidFill>
                  <a:schemeClr val="tx1"/>
                </a:solidFill>
              </a:rPr>
              <a:t> X </a:t>
            </a:r>
            <a:r>
              <a:rPr lang="pt-BR" sz="3600" dirty="0" err="1">
                <a:solidFill>
                  <a:schemeClr val="tx1"/>
                </a:solidFill>
              </a:rPr>
              <a:t>Freedom</a:t>
            </a:r>
            <a:endParaRPr lang="pt-BR" sz="3600" dirty="0">
              <a:solidFill>
                <a:schemeClr val="tx1"/>
              </a:solidFill>
            </a:endParaRPr>
          </a:p>
        </c:rich>
      </c:tx>
      <c:layout>
        <c:manualLayout>
          <c:xMode val="edge"/>
          <c:yMode val="edge"/>
          <c:x val="2.5202772979466763E-2"/>
          <c:y val="5.6512095155456632E-2"/>
        </c:manualLayout>
      </c:layout>
      <c:overlay val="0"/>
      <c:spPr>
        <a:noFill/>
        <a:ln>
          <a:noFill/>
        </a:ln>
        <a:effectLst/>
      </c:spPr>
      <c:txPr>
        <a:bodyPr rot="0" spcFirstLastPara="1" vertOverflow="ellipsis" vert="horz" wrap="square" anchor="ctr" anchorCtr="1"/>
        <a:lstStyle/>
        <a:p>
          <a:pPr>
            <a:defRPr sz="3600" b="0" i="0" u="none" strike="noStrike" kern="1200" spc="0" baseline="0">
              <a:solidFill>
                <a:schemeClr val="tx1">
                  <a:lumMod val="65000"/>
                  <a:lumOff val="35000"/>
                </a:schemeClr>
              </a:solidFill>
              <a:latin typeface="+mn-lt"/>
              <a:ea typeface="+mn-ea"/>
              <a:cs typeface="+mn-cs"/>
            </a:defRPr>
          </a:pPr>
          <a:endParaRPr lang="pt-BR"/>
        </a:p>
      </c:txPr>
    </c:title>
    <c:autoTitleDeleted val="0"/>
    <c:plotArea>
      <c:layout>
        <c:manualLayout>
          <c:layoutTarget val="inner"/>
          <c:xMode val="edge"/>
          <c:yMode val="edge"/>
          <c:x val="8.3040957810168986E-2"/>
          <c:y val="0.16192147856517936"/>
          <c:w val="0.35625654941246715"/>
          <c:h val="0.75474518810148727"/>
        </c:manualLayout>
      </c:layout>
      <c:pieChart>
        <c:varyColors val="1"/>
        <c:ser>
          <c:idx val="0"/>
          <c:order val="0"/>
          <c:explosion val="2"/>
          <c:dPt>
            <c:idx val="0"/>
            <c:bubble3D val="0"/>
            <c:spPr>
              <a:solidFill>
                <a:schemeClr val="accent5"/>
              </a:solidFill>
              <a:ln w="19050">
                <a:solidFill>
                  <a:schemeClr val="lt1"/>
                </a:solidFill>
              </a:ln>
              <a:effectLst/>
            </c:spPr>
            <c:extLst>
              <c:ext xmlns:c16="http://schemas.microsoft.com/office/drawing/2014/chart" uri="{C3380CC4-5D6E-409C-BE32-E72D297353CC}">
                <c16:uniqueId val="{00000001-C660-4C75-B090-6F4312FDA4FF}"/>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C660-4C75-B090-6F4312FDA4FF}"/>
              </c:ext>
            </c:extLst>
          </c:dPt>
          <c:dLbls>
            <c:dLbl>
              <c:idx val="0"/>
              <c:tx>
                <c:rich>
                  <a:bodyPr/>
                  <a:lstStyle/>
                  <a:p>
                    <a:r>
                      <a:rPr lang="en-US"/>
                      <a:t>45,68%</a:t>
                    </a:r>
                  </a:p>
                </c:rich>
              </c:tx>
              <c:dLblPos val="ct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C660-4C75-B090-6F4312FDA4FF}"/>
                </c:ext>
              </c:extLst>
            </c:dLbl>
            <c:dLbl>
              <c:idx val="1"/>
              <c:tx>
                <c:rich>
                  <a:bodyPr/>
                  <a:lstStyle/>
                  <a:p>
                    <a:r>
                      <a:rPr lang="en-US"/>
                      <a:t>55,32%</a:t>
                    </a:r>
                  </a:p>
                </c:rich>
              </c:tx>
              <c:dLblPos val="ct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660-4C75-B090-6F4312FDA4F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pt-BR"/>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Planilha1!$B$4:$B$5</c:f>
              <c:strCache>
                <c:ptCount val="2"/>
                <c:pt idx="0">
                  <c:v>Cases were granted freedom : 115.497 (44,68%)</c:v>
                </c:pt>
                <c:pt idx="1">
                  <c:v>Cases were converted into preventive arrest: 142.988 (55,32%)</c:v>
                </c:pt>
              </c:strCache>
            </c:strRef>
          </c:cat>
          <c:val>
            <c:numRef>
              <c:f>Planilha1!$C$4:$C$5</c:f>
              <c:numCache>
                <c:formatCode>#,##0</c:formatCode>
                <c:ptCount val="2"/>
                <c:pt idx="0">
                  <c:v>115497</c:v>
                </c:pt>
                <c:pt idx="1">
                  <c:v>142988</c:v>
                </c:pt>
              </c:numCache>
            </c:numRef>
          </c:val>
          <c:extLst>
            <c:ext xmlns:c16="http://schemas.microsoft.com/office/drawing/2014/chart" uri="{C3380CC4-5D6E-409C-BE32-E72D297353CC}">
              <c16:uniqueId val="{00000004-C660-4C75-B090-6F4312FDA4FF}"/>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0.42776213287472936"/>
          <c:y val="0.32562903804651178"/>
          <c:w val="0.57223786712527069"/>
          <c:h val="0.23701648640256306"/>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0.4941</cdr:x>
      <cdr:y>0.74791</cdr:y>
    </cdr:from>
    <cdr:to>
      <cdr:x>0.90028</cdr:x>
      <cdr:y>0.84151</cdr:y>
    </cdr:to>
    <cdr:sp macro="" textlink="">
      <cdr:nvSpPr>
        <cdr:cNvPr id="2" name="CaixaDeTexto 1">
          <a:extLst xmlns:a="http://schemas.openxmlformats.org/drawingml/2006/main">
            <a:ext uri="{FF2B5EF4-FFF2-40B4-BE49-F238E27FC236}">
              <a16:creationId xmlns:a16="http://schemas.microsoft.com/office/drawing/2014/main" id="{937689B0-F713-4AF7-975F-3EB811388609}"/>
            </a:ext>
          </a:extLst>
        </cdr:cNvPr>
        <cdr:cNvSpPr txBox="1"/>
      </cdr:nvSpPr>
      <cdr:spPr>
        <a:xfrm xmlns:a="http://schemas.openxmlformats.org/drawingml/2006/main">
          <a:off x="2871534" y="2051676"/>
          <a:ext cx="2360543" cy="25676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pt-BR" sz="1100"/>
        </a:p>
      </cdr:txBody>
    </cdr:sp>
  </cdr:relSizeAnchor>
  <cdr:relSizeAnchor xmlns:cdr="http://schemas.openxmlformats.org/drawingml/2006/chartDrawing">
    <cdr:from>
      <cdr:x>0.5</cdr:x>
      <cdr:y>0.66707</cdr:y>
    </cdr:from>
    <cdr:to>
      <cdr:x>0.95748</cdr:x>
      <cdr:y>0.80333</cdr:y>
    </cdr:to>
    <cdr:sp macro="" textlink="">
      <cdr:nvSpPr>
        <cdr:cNvPr id="3" name="CaixaDeTexto 2">
          <a:extLst xmlns:a="http://schemas.openxmlformats.org/drawingml/2006/main">
            <a:ext uri="{FF2B5EF4-FFF2-40B4-BE49-F238E27FC236}">
              <a16:creationId xmlns:a16="http://schemas.microsoft.com/office/drawing/2014/main" id="{F2CE8638-61EE-4889-A001-94EA6CEBFE2F}"/>
            </a:ext>
          </a:extLst>
        </cdr:cNvPr>
        <cdr:cNvSpPr txBox="1"/>
      </cdr:nvSpPr>
      <cdr:spPr>
        <a:xfrm xmlns:a="http://schemas.openxmlformats.org/drawingml/2006/main">
          <a:off x="5359400" y="3464525"/>
          <a:ext cx="4903636" cy="7076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pt-BR" sz="2000" b="0" dirty="0"/>
            <a:t>Total</a:t>
          </a:r>
          <a:r>
            <a:rPr lang="pt-BR" sz="2000" b="0" baseline="0" dirty="0"/>
            <a:t> </a:t>
          </a:r>
          <a:r>
            <a:rPr lang="pt-BR" sz="2000" b="0" dirty="0"/>
            <a:t>custody hearings in Brazil: 258.485 (from </a:t>
          </a:r>
          <a:r>
            <a:rPr lang="en-US" sz="2000" b="0" dirty="0"/>
            <a:t>February 2015 to June 2017)</a:t>
          </a:r>
          <a:r>
            <a:rPr lang="pt-BR" sz="2000" b="0" dirty="0"/>
            <a:t>  </a:t>
          </a:r>
        </a:p>
      </cdr:txBody>
    </cdr:sp>
  </cdr:relSizeAnchor>
  <cdr:relSizeAnchor xmlns:cdr="http://schemas.openxmlformats.org/drawingml/2006/chartDrawing">
    <cdr:from>
      <cdr:x>0.4941</cdr:x>
      <cdr:y>0.74791</cdr:y>
    </cdr:from>
    <cdr:to>
      <cdr:x>0.90028</cdr:x>
      <cdr:y>0.84151</cdr:y>
    </cdr:to>
    <cdr:sp macro="" textlink="">
      <cdr:nvSpPr>
        <cdr:cNvPr id="5" name="CaixaDeTexto 1">
          <a:extLst xmlns:a="http://schemas.openxmlformats.org/drawingml/2006/main">
            <a:ext uri="{FF2B5EF4-FFF2-40B4-BE49-F238E27FC236}">
              <a16:creationId xmlns:a16="http://schemas.microsoft.com/office/drawing/2014/main" id="{937689B0-F713-4AF7-975F-3EB811388609}"/>
            </a:ext>
          </a:extLst>
        </cdr:cNvPr>
        <cdr:cNvSpPr txBox="1"/>
      </cdr:nvSpPr>
      <cdr:spPr>
        <a:xfrm xmlns:a="http://schemas.openxmlformats.org/drawingml/2006/main">
          <a:off x="2871534" y="2051676"/>
          <a:ext cx="2360543" cy="25676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pt-BR" sz="1100"/>
        </a:p>
      </cdr:txBody>
    </cdr:sp>
  </cdr:relSizeAnchor>
  <cdr:relSizeAnchor xmlns:cdr="http://schemas.openxmlformats.org/drawingml/2006/chartDrawing">
    <cdr:from>
      <cdr:x>0.58057</cdr:x>
      <cdr:y>0.92452</cdr:y>
    </cdr:from>
    <cdr:to>
      <cdr:x>1</cdr:x>
      <cdr:y>1</cdr:y>
    </cdr:to>
    <cdr:sp macro="" textlink="">
      <cdr:nvSpPr>
        <cdr:cNvPr id="7" name="CaixaDeTexto 1">
          <a:extLst xmlns:a="http://schemas.openxmlformats.org/drawingml/2006/main">
            <a:ext uri="{FF2B5EF4-FFF2-40B4-BE49-F238E27FC236}">
              <a16:creationId xmlns:a16="http://schemas.microsoft.com/office/drawing/2014/main" id="{BF4845D8-0E84-4AC6-BE13-31A5ABF4AE14}"/>
            </a:ext>
          </a:extLst>
        </cdr:cNvPr>
        <cdr:cNvSpPr txBox="1"/>
      </cdr:nvSpPr>
      <cdr:spPr>
        <a:xfrm xmlns:a="http://schemas.openxmlformats.org/drawingml/2006/main">
          <a:off x="6223001" y="4801637"/>
          <a:ext cx="4495799" cy="3920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pt-BR" sz="1400" b="0" dirty="0"/>
            <a:t>Data</a:t>
          </a:r>
          <a:r>
            <a:rPr lang="pt-BR" sz="1400" b="0" baseline="0" dirty="0"/>
            <a:t> from the </a:t>
          </a:r>
          <a:r>
            <a:rPr lang="en-US" sz="1400" dirty="0">
              <a:effectLst/>
              <a:latin typeface="+mn-lt"/>
              <a:ea typeface="+mn-ea"/>
              <a:cs typeface="+mn-cs"/>
            </a:rPr>
            <a:t>National Council of Justice of Brazil</a:t>
          </a:r>
          <a:r>
            <a:rPr lang="pt-BR" sz="1400" b="1" dirty="0"/>
            <a:t>  </a:t>
          </a:r>
        </a:p>
      </cdr:txBody>
    </cdr:sp>
  </cdr:relSizeAnchor>
</c:userShapes>
</file>

<file path=ppt/drawings/drawing2.xml><?xml version="1.0" encoding="utf-8"?>
<c:userShapes xmlns:c="http://schemas.openxmlformats.org/drawingml/2006/chart">
  <cdr:relSizeAnchor xmlns:cdr="http://schemas.openxmlformats.org/drawingml/2006/chartDrawing">
    <cdr:from>
      <cdr:x>0.4941</cdr:x>
      <cdr:y>0.74791</cdr:y>
    </cdr:from>
    <cdr:to>
      <cdr:x>0.90028</cdr:x>
      <cdr:y>0.84151</cdr:y>
    </cdr:to>
    <cdr:sp macro="" textlink="">
      <cdr:nvSpPr>
        <cdr:cNvPr id="2" name="CaixaDeTexto 1">
          <a:extLst xmlns:a="http://schemas.openxmlformats.org/drawingml/2006/main">
            <a:ext uri="{FF2B5EF4-FFF2-40B4-BE49-F238E27FC236}">
              <a16:creationId xmlns:a16="http://schemas.microsoft.com/office/drawing/2014/main" id="{937689B0-F713-4AF7-975F-3EB811388609}"/>
            </a:ext>
          </a:extLst>
        </cdr:cNvPr>
        <cdr:cNvSpPr txBox="1"/>
      </cdr:nvSpPr>
      <cdr:spPr>
        <a:xfrm xmlns:a="http://schemas.openxmlformats.org/drawingml/2006/main">
          <a:off x="2871534" y="2051676"/>
          <a:ext cx="2360543" cy="25676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pt-BR" sz="1100"/>
        </a:p>
      </cdr:txBody>
    </cdr:sp>
  </cdr:relSizeAnchor>
  <cdr:relSizeAnchor xmlns:cdr="http://schemas.openxmlformats.org/drawingml/2006/chartDrawing">
    <cdr:from>
      <cdr:x>0.48795</cdr:x>
      <cdr:y>0.65636</cdr:y>
    </cdr:from>
    <cdr:to>
      <cdr:x>1</cdr:x>
      <cdr:y>0.80087</cdr:y>
    </cdr:to>
    <cdr:sp macro="" textlink="">
      <cdr:nvSpPr>
        <cdr:cNvPr id="3" name="CaixaDeTexto 2">
          <a:extLst xmlns:a="http://schemas.openxmlformats.org/drawingml/2006/main">
            <a:ext uri="{FF2B5EF4-FFF2-40B4-BE49-F238E27FC236}">
              <a16:creationId xmlns:a16="http://schemas.microsoft.com/office/drawing/2014/main" id="{F2CE8638-61EE-4889-A001-94EA6CEBFE2F}"/>
            </a:ext>
          </a:extLst>
        </cdr:cNvPr>
        <cdr:cNvSpPr txBox="1"/>
      </cdr:nvSpPr>
      <cdr:spPr>
        <a:xfrm xmlns:a="http://schemas.openxmlformats.org/drawingml/2006/main">
          <a:off x="4478364" y="3392578"/>
          <a:ext cx="4699634" cy="7469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pt-BR" sz="2000" b="0" dirty="0"/>
            <a:t>Total</a:t>
          </a:r>
          <a:r>
            <a:rPr lang="pt-BR" sz="2000" b="0" baseline="0" dirty="0"/>
            <a:t> </a:t>
          </a:r>
          <a:r>
            <a:rPr lang="pt-BR" sz="2000" b="0" dirty="0"/>
            <a:t>custody hearings in Brazil: 258.485 (from </a:t>
          </a:r>
          <a:r>
            <a:rPr lang="en-US" sz="2000" b="0" dirty="0"/>
            <a:t>February 2015 to June 2017)</a:t>
          </a:r>
          <a:r>
            <a:rPr lang="pt-BR" sz="2000" b="0" dirty="0"/>
            <a:t>  </a:t>
          </a:r>
        </a:p>
      </cdr:txBody>
    </cdr:sp>
  </cdr:relSizeAnchor>
  <cdr:relSizeAnchor xmlns:cdr="http://schemas.openxmlformats.org/drawingml/2006/chartDrawing">
    <cdr:from>
      <cdr:x>0.5647</cdr:x>
      <cdr:y>0.92452</cdr:y>
    </cdr:from>
    <cdr:to>
      <cdr:x>1</cdr:x>
      <cdr:y>1</cdr:y>
    </cdr:to>
    <cdr:sp macro="" textlink="">
      <cdr:nvSpPr>
        <cdr:cNvPr id="4" name="CaixaDeTexto 1">
          <a:extLst xmlns:a="http://schemas.openxmlformats.org/drawingml/2006/main">
            <a:ext uri="{FF2B5EF4-FFF2-40B4-BE49-F238E27FC236}">
              <a16:creationId xmlns:a16="http://schemas.microsoft.com/office/drawing/2014/main" id="{BF4845D8-0E84-4AC6-BE13-31A5ABF4AE14}"/>
            </a:ext>
          </a:extLst>
        </cdr:cNvPr>
        <cdr:cNvSpPr txBox="1"/>
      </cdr:nvSpPr>
      <cdr:spPr>
        <a:xfrm xmlns:a="http://schemas.openxmlformats.org/drawingml/2006/main">
          <a:off x="5182773" y="4778664"/>
          <a:ext cx="3995225" cy="39014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pt-BR" sz="1400" b="0" dirty="0"/>
            <a:t>Data</a:t>
          </a:r>
          <a:r>
            <a:rPr lang="pt-BR" sz="1400" b="0" baseline="0" dirty="0"/>
            <a:t> from the </a:t>
          </a:r>
          <a:r>
            <a:rPr lang="en-US" sz="1400" dirty="0">
              <a:effectLst/>
            </a:rPr>
            <a:t>National Council of Justice of Brazil</a:t>
          </a:r>
          <a:r>
            <a:rPr lang="pt-BR" sz="1400" b="1" dirty="0"/>
            <a:t>  </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26B90767-FBDB-4BD4-9A9E-85DBCA492ED0}" type="datetimeFigureOut">
              <a:rPr lang="pt-BR" smtClean="0"/>
              <a:t>12/11/2018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871094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26B90767-FBDB-4BD4-9A9E-85DBCA492ED0}" type="datetimeFigureOut">
              <a:rPr lang="pt-BR" smtClean="0"/>
              <a:t>12/11/2018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412214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26B90767-FBDB-4BD4-9A9E-85DBCA492ED0}" type="datetimeFigureOut">
              <a:rPr lang="pt-BR" smtClean="0"/>
              <a:t>12/11/2018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2150354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838200" y="1584993"/>
            <a:ext cx="10515600" cy="1325563"/>
          </a:xfrm>
        </p:spPr>
        <p:txBody>
          <a:bodyPr/>
          <a:lstStyle/>
          <a:p>
            <a:r>
              <a:rPr lang="pt-BR" dirty="0"/>
              <a:t>Clique para editar o título mestre</a:t>
            </a:r>
          </a:p>
        </p:txBody>
      </p:sp>
      <p:sp>
        <p:nvSpPr>
          <p:cNvPr id="3" name="Espaço Reservado para Conteúdo 2"/>
          <p:cNvSpPr>
            <a:spLocks noGrp="1"/>
          </p:cNvSpPr>
          <p:nvPr>
            <p:ph idx="1"/>
          </p:nvPr>
        </p:nvSpPr>
        <p:spPr>
          <a:xfrm>
            <a:off x="838200" y="3080085"/>
            <a:ext cx="10515600" cy="309687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26B90767-FBDB-4BD4-9A9E-85DBCA492ED0}" type="datetimeFigureOut">
              <a:rPr lang="pt-BR" smtClean="0"/>
              <a:t>12/11/2018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2158823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26B90767-FBDB-4BD4-9A9E-85DBCA492ED0}" type="datetimeFigureOut">
              <a:rPr lang="pt-BR" smtClean="0"/>
              <a:t>12/11/2018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1295486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26B90767-FBDB-4BD4-9A9E-85DBCA492ED0}" type="datetimeFigureOut">
              <a:rPr lang="pt-BR" smtClean="0"/>
              <a:t>12/11/2018</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216131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26B90767-FBDB-4BD4-9A9E-85DBCA492ED0}" type="datetimeFigureOut">
              <a:rPr lang="pt-BR" smtClean="0"/>
              <a:t>12/11/2018</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3170180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26B90767-FBDB-4BD4-9A9E-85DBCA492ED0}" type="datetimeFigureOut">
              <a:rPr lang="pt-BR" smtClean="0"/>
              <a:t>12/11/2018</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1358039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26B90767-FBDB-4BD4-9A9E-85DBCA492ED0}" type="datetimeFigureOut">
              <a:rPr lang="pt-BR" smtClean="0"/>
              <a:t>12/11/2018</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413477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26B90767-FBDB-4BD4-9A9E-85DBCA492ED0}" type="datetimeFigureOut">
              <a:rPr lang="pt-BR" smtClean="0"/>
              <a:t>12/11/2018</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1953193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26B90767-FBDB-4BD4-9A9E-85DBCA492ED0}" type="datetimeFigureOut">
              <a:rPr lang="pt-BR" smtClean="0"/>
              <a:t>12/11/2018</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ED79245-D0D9-408B-BD24-C586125555F4}" type="slidenum">
              <a:rPr lang="pt-BR" smtClean="0"/>
              <a:t>‹nº›</a:t>
            </a:fld>
            <a:endParaRPr lang="pt-BR"/>
          </a:p>
        </p:txBody>
      </p:sp>
    </p:spTree>
    <p:extLst>
      <p:ext uri="{BB962C8B-B14F-4D97-AF65-F5344CB8AC3E}">
        <p14:creationId xmlns:p14="http://schemas.microsoft.com/office/powerpoint/2010/main" val="3711423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B90767-FBDB-4BD4-9A9E-85DBCA492ED0}" type="datetimeFigureOut">
              <a:rPr lang="pt-BR" smtClean="0"/>
              <a:t>12/11/2018</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D79245-D0D9-408B-BD24-C586125555F4}" type="slidenum">
              <a:rPr lang="pt-BR" smtClean="0"/>
              <a:t>‹nº›</a:t>
            </a:fld>
            <a:endParaRPr lang="pt-BR"/>
          </a:p>
        </p:txBody>
      </p:sp>
      <p:pic>
        <p:nvPicPr>
          <p:cNvPr id="7" name="Imagem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17" y="0"/>
            <a:ext cx="12193434" cy="6858000"/>
          </a:xfrm>
          <a:prstGeom prst="rect">
            <a:avLst/>
          </a:prstGeom>
        </p:spPr>
      </p:pic>
    </p:spTree>
    <p:extLst>
      <p:ext uri="{BB962C8B-B14F-4D97-AF65-F5344CB8AC3E}">
        <p14:creationId xmlns:p14="http://schemas.microsoft.com/office/powerpoint/2010/main" val="2274479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78" y="-16042"/>
            <a:ext cx="12221956" cy="6874042"/>
          </a:xfrm>
          <a:prstGeom prst="rect">
            <a:avLst/>
          </a:prstGeom>
        </p:spPr>
      </p:pic>
      <p:sp>
        <p:nvSpPr>
          <p:cNvPr id="2" name="Retângulo 1">
            <a:extLst>
              <a:ext uri="{FF2B5EF4-FFF2-40B4-BE49-F238E27FC236}">
                <a16:creationId xmlns:a16="http://schemas.microsoft.com/office/drawing/2014/main" id="{30571F8A-C364-8447-AADB-F4599A968BAF}"/>
              </a:ext>
            </a:extLst>
          </p:cNvPr>
          <p:cNvSpPr/>
          <p:nvPr/>
        </p:nvSpPr>
        <p:spPr>
          <a:xfrm>
            <a:off x="916782" y="3420979"/>
            <a:ext cx="10358436" cy="1998176"/>
          </a:xfrm>
          <a:prstGeom prst="rect">
            <a:avLst/>
          </a:prstGeom>
        </p:spPr>
        <p:txBody>
          <a:bodyPr wrap="square">
            <a:spAutoFit/>
          </a:bodyPr>
          <a:lstStyle/>
          <a:p>
            <a:pPr indent="450215" algn="ctr">
              <a:lnSpc>
                <a:spcPct val="150000"/>
              </a:lnSpc>
              <a:spcBef>
                <a:spcPts val="600"/>
              </a:spcBef>
              <a:spcAft>
                <a:spcPts val="600"/>
              </a:spcAft>
            </a:pPr>
            <a:r>
              <a:rPr lang="en-US" sz="4400" b="1" dirty="0">
                <a:solidFill>
                  <a:schemeClr val="bg1"/>
                </a:solidFill>
                <a:latin typeface="Arial" panose="020B0604020202020204" pitchFamily="34" charset="0"/>
                <a:ea typeface="Calibri" panose="020F0502020204030204" pitchFamily="34" charset="0"/>
                <a:cs typeface="Times New Roman" panose="02020603050405020304" pitchFamily="18" charset="0"/>
              </a:rPr>
              <a:t>Legal Aid Providers Role in Reducing Pretrial Detention</a:t>
            </a:r>
            <a:endParaRPr lang="pt-BR" sz="4400"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p:txBody>
      </p:sp>
      <p:sp>
        <p:nvSpPr>
          <p:cNvPr id="3" name="CaixaDeTexto 2">
            <a:extLst>
              <a:ext uri="{FF2B5EF4-FFF2-40B4-BE49-F238E27FC236}">
                <a16:creationId xmlns:a16="http://schemas.microsoft.com/office/drawing/2014/main" id="{66102368-CDB8-5D49-BD00-C52E313F34BF}"/>
              </a:ext>
            </a:extLst>
          </p:cNvPr>
          <p:cNvSpPr txBox="1"/>
          <p:nvPr/>
        </p:nvSpPr>
        <p:spPr>
          <a:xfrm>
            <a:off x="2623931" y="5938631"/>
            <a:ext cx="6109251" cy="738664"/>
          </a:xfrm>
          <a:prstGeom prst="rect">
            <a:avLst/>
          </a:prstGeom>
          <a:noFill/>
        </p:spPr>
        <p:txBody>
          <a:bodyPr wrap="square" rtlCol="0">
            <a:spAutoFit/>
          </a:bodyPr>
          <a:lstStyle/>
          <a:p>
            <a:pPr algn="ctr"/>
            <a:r>
              <a:rPr lang="en-US" b="1" dirty="0">
                <a:solidFill>
                  <a:schemeClr val="bg1"/>
                </a:solidFill>
              </a:rPr>
              <a:t>THIRD INTERNACIONAL CONFERENCE ON ACESS LEGAL AID IN CRIMINAL JUSTICE SYSTEM </a:t>
            </a:r>
            <a:r>
              <a:rPr lang="pt-BR" sz="2400" b="1" dirty="0">
                <a:solidFill>
                  <a:schemeClr val="bg1"/>
                </a:solidFill>
              </a:rPr>
              <a:t> </a:t>
            </a:r>
            <a:r>
              <a:rPr lang="pt-BR" b="1" dirty="0">
                <a:solidFill>
                  <a:schemeClr val="bg1"/>
                </a:solidFill>
              </a:rPr>
              <a:t>- 2018</a:t>
            </a:r>
          </a:p>
        </p:txBody>
      </p:sp>
    </p:spTree>
    <p:extLst>
      <p:ext uri="{BB962C8B-B14F-4D97-AF65-F5344CB8AC3E}">
        <p14:creationId xmlns:p14="http://schemas.microsoft.com/office/powerpoint/2010/main" val="496613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DD76E6-9E82-4284-9CAF-4846E43FB142}"/>
              </a:ext>
            </a:extLst>
          </p:cNvPr>
          <p:cNvSpPr>
            <a:spLocks noGrp="1"/>
          </p:cNvSpPr>
          <p:nvPr>
            <p:ph type="title"/>
          </p:nvPr>
        </p:nvSpPr>
        <p:spPr>
          <a:xfrm>
            <a:off x="3340100" y="314993"/>
            <a:ext cx="10515600" cy="1325563"/>
          </a:xfrm>
        </p:spPr>
        <p:txBody>
          <a:bodyPr/>
          <a:lstStyle/>
          <a:p>
            <a:r>
              <a:rPr lang="en-US" b="1" dirty="0"/>
              <a:t>Custody Hearing in Brazil</a:t>
            </a:r>
            <a:endParaRPr lang="pt-BR" dirty="0"/>
          </a:p>
        </p:txBody>
      </p:sp>
      <p:sp>
        <p:nvSpPr>
          <p:cNvPr id="3" name="Espaço Reservado para Conteúdo 2">
            <a:extLst>
              <a:ext uri="{FF2B5EF4-FFF2-40B4-BE49-F238E27FC236}">
                <a16:creationId xmlns:a16="http://schemas.microsoft.com/office/drawing/2014/main" id="{00F1518C-2239-44E2-8F86-28A632B2F70F}"/>
              </a:ext>
            </a:extLst>
          </p:cNvPr>
          <p:cNvSpPr>
            <a:spLocks noGrp="1"/>
          </p:cNvSpPr>
          <p:nvPr>
            <p:ph idx="1"/>
          </p:nvPr>
        </p:nvSpPr>
        <p:spPr>
          <a:xfrm>
            <a:off x="254000" y="1640556"/>
            <a:ext cx="11938000" cy="5041598"/>
          </a:xfrm>
        </p:spPr>
        <p:txBody>
          <a:bodyPr>
            <a:normAutofit/>
          </a:bodyPr>
          <a:lstStyle/>
          <a:p>
            <a:pPr algn="just">
              <a:lnSpc>
                <a:spcPct val="150000"/>
              </a:lnSpc>
            </a:pPr>
            <a:r>
              <a:rPr lang="en-US" b="1" dirty="0"/>
              <a:t>Conclusion: </a:t>
            </a:r>
            <a:r>
              <a:rPr lang="en-US" dirty="0"/>
              <a:t>the percentage of provisional prisoners before the implementation of custody hearing (around 40%) and the numbers published by the National Council of Justice – 55,32% of flagrant delicto submitted to the judicial control occurred in that act resulted in prevention arrest </a:t>
            </a:r>
            <a:r>
              <a:rPr lang="en-US" dirty="0">
                <a:sym typeface="Wingdings" panose="05000000000000000000" pitchFamily="2" charset="2"/>
              </a:rPr>
              <a:t></a:t>
            </a:r>
            <a:r>
              <a:rPr lang="en-US" dirty="0"/>
              <a:t> we can conclude that custody hearing has not contributed to decrease pretrial detention in Brazil</a:t>
            </a:r>
          </a:p>
          <a:p>
            <a:pPr algn="just">
              <a:lnSpc>
                <a:spcPct val="150000"/>
              </a:lnSpc>
            </a:pPr>
            <a:r>
              <a:rPr lang="en-US" b="1" dirty="0"/>
              <a:t>Challenge: </a:t>
            </a:r>
            <a:r>
              <a:rPr lang="en-US" dirty="0"/>
              <a:t>long way to go on fighting the punitive culture </a:t>
            </a:r>
            <a:r>
              <a:rPr lang="en-US" dirty="0">
                <a:sym typeface="Wingdings" panose="05000000000000000000" pitchFamily="2" charset="2"/>
              </a:rPr>
              <a:t></a:t>
            </a:r>
            <a:r>
              <a:rPr lang="en-US" dirty="0"/>
              <a:t> main reason for the super incarceration</a:t>
            </a:r>
            <a:endParaRPr lang="pt-BR" dirty="0"/>
          </a:p>
        </p:txBody>
      </p:sp>
    </p:spTree>
    <p:extLst>
      <p:ext uri="{BB962C8B-B14F-4D97-AF65-F5344CB8AC3E}">
        <p14:creationId xmlns:p14="http://schemas.microsoft.com/office/powerpoint/2010/main" val="4167682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E5A10A-C84E-4954-BD58-EA5D48A7B826}"/>
              </a:ext>
            </a:extLst>
          </p:cNvPr>
          <p:cNvSpPr>
            <a:spLocks noGrp="1"/>
          </p:cNvSpPr>
          <p:nvPr>
            <p:ph type="title"/>
          </p:nvPr>
        </p:nvSpPr>
        <p:spPr>
          <a:xfrm>
            <a:off x="3065585" y="365793"/>
            <a:ext cx="10515600" cy="1325563"/>
          </a:xfrm>
        </p:spPr>
        <p:txBody>
          <a:bodyPr/>
          <a:lstStyle/>
          <a:p>
            <a:r>
              <a:rPr lang="pt-BR" b="1" dirty="0" err="1"/>
              <a:t>Vulnerable</a:t>
            </a:r>
            <a:r>
              <a:rPr lang="pt-BR" b="1" dirty="0"/>
              <a:t> </a:t>
            </a:r>
            <a:r>
              <a:rPr lang="pt-BR" b="1" dirty="0" err="1"/>
              <a:t>Groups</a:t>
            </a:r>
            <a:r>
              <a:rPr lang="pt-BR" b="1" dirty="0"/>
              <a:t> in </a:t>
            </a:r>
            <a:r>
              <a:rPr lang="pt-BR" b="1" dirty="0" err="1"/>
              <a:t>Prison</a:t>
            </a:r>
            <a:r>
              <a:rPr lang="pt-BR" b="1" dirty="0"/>
              <a:t> </a:t>
            </a:r>
            <a:r>
              <a:rPr lang="pt-BR" b="1" dirty="0" err="1"/>
              <a:t>Situation</a:t>
            </a:r>
            <a:endParaRPr lang="pt-BR" b="1" dirty="0"/>
          </a:p>
        </p:txBody>
      </p:sp>
      <p:sp>
        <p:nvSpPr>
          <p:cNvPr id="3" name="Espaço Reservado para Conteúdo 2">
            <a:extLst>
              <a:ext uri="{FF2B5EF4-FFF2-40B4-BE49-F238E27FC236}">
                <a16:creationId xmlns:a16="http://schemas.microsoft.com/office/drawing/2014/main" id="{615A69D8-679E-460E-8A4C-2CC37CCDA561}"/>
              </a:ext>
            </a:extLst>
          </p:cNvPr>
          <p:cNvSpPr>
            <a:spLocks noGrp="1"/>
          </p:cNvSpPr>
          <p:nvPr>
            <p:ph idx="1"/>
          </p:nvPr>
        </p:nvSpPr>
        <p:spPr>
          <a:xfrm>
            <a:off x="298939" y="1691356"/>
            <a:ext cx="7734227" cy="4832992"/>
          </a:xfrm>
        </p:spPr>
        <p:txBody>
          <a:bodyPr>
            <a:normAutofit fontScale="92500" lnSpcReduction="10000"/>
          </a:bodyPr>
          <a:lstStyle/>
          <a:p>
            <a:pPr algn="just">
              <a:lnSpc>
                <a:spcPct val="150000"/>
              </a:lnSpc>
            </a:pPr>
            <a:r>
              <a:rPr lang="en-US" dirty="0"/>
              <a:t>The Federal Public Defender´s Office acted on the writ of collective habeas corpus, judged by the Supreme Court (2018) </a:t>
            </a:r>
          </a:p>
          <a:p>
            <a:pPr algn="just">
              <a:lnSpc>
                <a:spcPct val="150000"/>
              </a:lnSpc>
            </a:pPr>
            <a:r>
              <a:rPr lang="en-US" dirty="0"/>
              <a:t>It determined the conversion from preventive to house arrest for women who were either pregnant or breastfeeding and mothers with children up to 12 years of age or handicapped, regardless alternative measures</a:t>
            </a:r>
            <a:endParaRPr lang="pt-BR" dirty="0">
              <a:highlight>
                <a:srgbClr val="FFFF00"/>
              </a:highlight>
            </a:endParaRPr>
          </a:p>
          <a:p>
            <a:pPr algn="just">
              <a:lnSpc>
                <a:spcPct val="150000"/>
              </a:lnSpc>
            </a:pPr>
            <a:endParaRPr lang="pt-BR" dirty="0">
              <a:highlight>
                <a:srgbClr val="FFFF00"/>
              </a:highlight>
            </a:endParaRPr>
          </a:p>
        </p:txBody>
      </p:sp>
      <p:pic>
        <p:nvPicPr>
          <p:cNvPr id="3074" name="Picture 2" descr="Resultado de imagem para mulheres grÃ¡vidas na prisÃ£o">
            <a:extLst>
              <a:ext uri="{FF2B5EF4-FFF2-40B4-BE49-F238E27FC236}">
                <a16:creationId xmlns:a16="http://schemas.microsoft.com/office/drawing/2014/main" id="{FE4833E6-547E-4E91-8BB9-0AFAA8A8DF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3385" y="2110154"/>
            <a:ext cx="3522491" cy="2368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226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79AD92-6C83-4001-9B9F-2B81C603BB7B}"/>
              </a:ext>
            </a:extLst>
          </p:cNvPr>
          <p:cNvSpPr>
            <a:spLocks noGrp="1"/>
          </p:cNvSpPr>
          <p:nvPr>
            <p:ph type="title"/>
          </p:nvPr>
        </p:nvSpPr>
        <p:spPr>
          <a:xfrm>
            <a:off x="3042139" y="365793"/>
            <a:ext cx="10515600" cy="1325563"/>
          </a:xfrm>
        </p:spPr>
        <p:txBody>
          <a:bodyPr/>
          <a:lstStyle/>
          <a:p>
            <a:r>
              <a:rPr lang="pt-BR" b="1" dirty="0" err="1"/>
              <a:t>Vulnerable</a:t>
            </a:r>
            <a:r>
              <a:rPr lang="pt-BR" b="1" dirty="0"/>
              <a:t> </a:t>
            </a:r>
            <a:r>
              <a:rPr lang="pt-BR" b="1" dirty="0" err="1"/>
              <a:t>Groups</a:t>
            </a:r>
            <a:r>
              <a:rPr lang="pt-BR" b="1" dirty="0"/>
              <a:t> in </a:t>
            </a:r>
            <a:r>
              <a:rPr lang="pt-BR" b="1" dirty="0" err="1"/>
              <a:t>Prison</a:t>
            </a:r>
            <a:r>
              <a:rPr lang="pt-BR" b="1" dirty="0"/>
              <a:t> </a:t>
            </a:r>
            <a:r>
              <a:rPr lang="pt-BR" b="1" dirty="0" err="1"/>
              <a:t>Situation</a:t>
            </a:r>
            <a:endParaRPr lang="pt-BR" dirty="0"/>
          </a:p>
        </p:txBody>
      </p:sp>
      <p:sp>
        <p:nvSpPr>
          <p:cNvPr id="3" name="Espaço Reservado para Conteúdo 2">
            <a:extLst>
              <a:ext uri="{FF2B5EF4-FFF2-40B4-BE49-F238E27FC236}">
                <a16:creationId xmlns:a16="http://schemas.microsoft.com/office/drawing/2014/main" id="{B19F71EB-457E-44D8-B222-CB85CEAF8B54}"/>
              </a:ext>
            </a:extLst>
          </p:cNvPr>
          <p:cNvSpPr>
            <a:spLocks noGrp="1"/>
          </p:cNvSpPr>
          <p:nvPr>
            <p:ph idx="1"/>
          </p:nvPr>
        </p:nvSpPr>
        <p:spPr>
          <a:xfrm>
            <a:off x="486507" y="1884330"/>
            <a:ext cx="10931770" cy="4563361"/>
          </a:xfrm>
        </p:spPr>
        <p:txBody>
          <a:bodyPr>
            <a:normAutofit fontScale="92500" lnSpcReduction="10000"/>
          </a:bodyPr>
          <a:lstStyle/>
          <a:p>
            <a:pPr algn="just">
              <a:lnSpc>
                <a:spcPct val="150000"/>
              </a:lnSpc>
            </a:pPr>
            <a:r>
              <a:rPr lang="pt-BR" b="1" dirty="0"/>
              <a:t>Arguments:</a:t>
            </a:r>
          </a:p>
          <a:p>
            <a:pPr algn="just">
              <a:lnSpc>
                <a:spcPct val="150000"/>
              </a:lnSpc>
              <a:buFont typeface="Wingdings" panose="05000000000000000000" pitchFamily="2" charset="2"/>
              <a:buChar char="ü"/>
            </a:pPr>
            <a:r>
              <a:rPr lang="en-US" dirty="0"/>
              <a:t>defended the protection of the youth</a:t>
            </a:r>
          </a:p>
          <a:p>
            <a:pPr algn="just">
              <a:lnSpc>
                <a:spcPct val="150000"/>
              </a:lnSpc>
              <a:buFont typeface="Wingdings" panose="05000000000000000000" pitchFamily="2" charset="2"/>
              <a:buChar char="ü"/>
            </a:pPr>
            <a:r>
              <a:rPr lang="en-US" dirty="0"/>
              <a:t>the reduction of female incarceration in benefit of the children and of the society, especially in pretrial situations, either by revoking the jail term or converting it to house arrest</a:t>
            </a:r>
          </a:p>
          <a:p>
            <a:pPr algn="just">
              <a:lnSpc>
                <a:spcPct val="150000"/>
              </a:lnSpc>
            </a:pPr>
            <a:r>
              <a:rPr lang="en-US" b="1" dirty="0"/>
              <a:t>Data: </a:t>
            </a:r>
            <a:r>
              <a:rPr lang="en-US" dirty="0"/>
              <a:t>how mothers and children are submitted to inadequate conditions in Brazil</a:t>
            </a:r>
            <a:endParaRPr lang="pt-BR" dirty="0"/>
          </a:p>
        </p:txBody>
      </p:sp>
    </p:spTree>
    <p:extLst>
      <p:ext uri="{BB962C8B-B14F-4D97-AF65-F5344CB8AC3E}">
        <p14:creationId xmlns:p14="http://schemas.microsoft.com/office/powerpoint/2010/main" val="2078291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9B4C9E-C9DD-449F-876D-AEF0A0B7BB2E}"/>
              </a:ext>
            </a:extLst>
          </p:cNvPr>
          <p:cNvSpPr>
            <a:spLocks noGrp="1"/>
          </p:cNvSpPr>
          <p:nvPr>
            <p:ph type="title"/>
          </p:nvPr>
        </p:nvSpPr>
        <p:spPr>
          <a:xfrm>
            <a:off x="3141784" y="647148"/>
            <a:ext cx="8212016" cy="1325563"/>
          </a:xfrm>
        </p:spPr>
        <p:txBody>
          <a:bodyPr>
            <a:normAutofit fontScale="90000"/>
          </a:bodyPr>
          <a:lstStyle/>
          <a:p>
            <a:pPr algn="ctr"/>
            <a:r>
              <a:rPr lang="en-US" b="1" dirty="0"/>
              <a:t>Legal Aid Providers Role in Reducing Pretrial Detention</a:t>
            </a:r>
            <a:br>
              <a:rPr lang="en-US" dirty="0"/>
            </a:br>
            <a:endParaRPr lang="pt-BR" dirty="0"/>
          </a:p>
        </p:txBody>
      </p:sp>
      <p:sp>
        <p:nvSpPr>
          <p:cNvPr id="3" name="Espaço Reservado para Conteúdo 2">
            <a:extLst>
              <a:ext uri="{FF2B5EF4-FFF2-40B4-BE49-F238E27FC236}">
                <a16:creationId xmlns:a16="http://schemas.microsoft.com/office/drawing/2014/main" id="{CD99B0AD-D3A0-4FE0-8617-3E666F67E27A}"/>
              </a:ext>
            </a:extLst>
          </p:cNvPr>
          <p:cNvSpPr>
            <a:spLocks noGrp="1"/>
          </p:cNvSpPr>
          <p:nvPr>
            <p:ph idx="1"/>
          </p:nvPr>
        </p:nvSpPr>
        <p:spPr>
          <a:xfrm>
            <a:off x="838200" y="1972710"/>
            <a:ext cx="6688015" cy="4885289"/>
          </a:xfrm>
        </p:spPr>
        <p:txBody>
          <a:bodyPr>
            <a:normAutofit/>
          </a:bodyPr>
          <a:lstStyle/>
          <a:p>
            <a:pPr algn="just">
              <a:lnSpc>
                <a:spcPct val="150000"/>
              </a:lnSpc>
            </a:pPr>
            <a:r>
              <a:rPr lang="en-US" dirty="0"/>
              <a:t>Actions, either on defending the vulnerable or on custody hearings </a:t>
            </a:r>
            <a:r>
              <a:rPr lang="en-US" dirty="0">
                <a:sym typeface="Wingdings" panose="05000000000000000000" pitchFamily="2" charset="2"/>
              </a:rPr>
              <a:t> </a:t>
            </a:r>
            <a:r>
              <a:rPr lang="en-US" dirty="0"/>
              <a:t> try to humanize the criminal process</a:t>
            </a:r>
          </a:p>
          <a:p>
            <a:pPr algn="just">
              <a:lnSpc>
                <a:spcPct val="150000"/>
              </a:lnSpc>
            </a:pPr>
            <a:r>
              <a:rPr lang="en-US" dirty="0"/>
              <a:t>It´s important not to count on legislative changes, but on fighting the punitive culture</a:t>
            </a:r>
            <a:endParaRPr lang="pt-BR" dirty="0"/>
          </a:p>
        </p:txBody>
      </p:sp>
      <p:pic>
        <p:nvPicPr>
          <p:cNvPr id="4098" name="Picture 2" descr="Resultado de imagem para mulheres grÃ¡vidas na prisÃ£o">
            <a:extLst>
              <a:ext uri="{FF2B5EF4-FFF2-40B4-BE49-F238E27FC236}">
                <a16:creationId xmlns:a16="http://schemas.microsoft.com/office/drawing/2014/main" id="{C4E4C818-D73B-4786-976F-58A61E9D48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9722" y="1972711"/>
            <a:ext cx="3704008" cy="215381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esultado de imagem para audiencia de custodia">
            <a:extLst>
              <a:ext uri="{FF2B5EF4-FFF2-40B4-BE49-F238E27FC236}">
                <a16:creationId xmlns:a16="http://schemas.microsoft.com/office/drawing/2014/main" id="{89CEE8A9-FE2C-4DB8-AE74-AAF44FC7DA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9737" y="4126523"/>
            <a:ext cx="3693993" cy="237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443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852738" y="2142958"/>
            <a:ext cx="8034337" cy="2485566"/>
          </a:xfrm>
        </p:spPr>
        <p:txBody>
          <a:bodyPr>
            <a:normAutofit/>
          </a:bodyPr>
          <a:lstStyle/>
          <a:p>
            <a:pPr>
              <a:lnSpc>
                <a:spcPct val="150000"/>
              </a:lnSpc>
            </a:pPr>
            <a:br>
              <a:rPr lang="pt-BR" dirty="0"/>
            </a:br>
            <a:endParaRPr lang="pt-BR" dirty="0"/>
          </a:p>
        </p:txBody>
      </p:sp>
      <p:sp>
        <p:nvSpPr>
          <p:cNvPr id="3" name="Espaço Reservado para Conteúdo 2"/>
          <p:cNvSpPr>
            <a:spLocks noGrp="1"/>
          </p:cNvSpPr>
          <p:nvPr>
            <p:ph idx="1"/>
          </p:nvPr>
        </p:nvSpPr>
        <p:spPr>
          <a:xfrm>
            <a:off x="603738" y="2376700"/>
            <a:ext cx="10515600" cy="3096878"/>
          </a:xfrm>
        </p:spPr>
        <p:txBody>
          <a:bodyPr/>
          <a:lstStyle/>
          <a:p>
            <a:pPr marL="0" indent="0" algn="ctr">
              <a:buNone/>
            </a:pPr>
            <a:r>
              <a:rPr lang="pt-BR" sz="3200" dirty="0" err="1"/>
              <a:t>Thank</a:t>
            </a:r>
            <a:r>
              <a:rPr lang="pt-BR" sz="3200" dirty="0"/>
              <a:t> </a:t>
            </a:r>
            <a:r>
              <a:rPr lang="pt-BR" sz="3200" dirty="0" err="1"/>
              <a:t>you</a:t>
            </a:r>
            <a:r>
              <a:rPr lang="pt-BR" sz="3200" dirty="0"/>
              <a:t>!</a:t>
            </a:r>
          </a:p>
          <a:p>
            <a:pPr marL="0" indent="0" algn="ctr">
              <a:buNone/>
            </a:pPr>
            <a:endParaRPr lang="pt-BR" sz="3200" dirty="0"/>
          </a:p>
          <a:p>
            <a:pPr marL="0" indent="0" algn="ctr">
              <a:buNone/>
            </a:pPr>
            <a:r>
              <a:rPr lang="pt-BR" sz="3200" b="1" dirty="0"/>
              <a:t>Roberta Alvim</a:t>
            </a:r>
          </a:p>
          <a:p>
            <a:pPr marL="0" indent="0" algn="ctr">
              <a:buNone/>
            </a:pPr>
            <a:r>
              <a:rPr lang="pt-BR" sz="3200" b="1" dirty="0" err="1"/>
              <a:t>roberta.alvim@dpu.def.br</a:t>
            </a:r>
            <a:endParaRPr lang="pt-BR" sz="3200" b="1" dirty="0"/>
          </a:p>
          <a:p>
            <a:endParaRPr lang="pt-BR" dirty="0"/>
          </a:p>
        </p:txBody>
      </p:sp>
    </p:spTree>
    <p:extLst>
      <p:ext uri="{BB962C8B-B14F-4D97-AF65-F5344CB8AC3E}">
        <p14:creationId xmlns:p14="http://schemas.microsoft.com/office/powerpoint/2010/main" val="2764806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19463" y="214146"/>
            <a:ext cx="8034337" cy="2485566"/>
          </a:xfrm>
        </p:spPr>
        <p:txBody>
          <a:bodyPr>
            <a:normAutofit/>
          </a:bodyPr>
          <a:lstStyle/>
          <a:p>
            <a:pPr>
              <a:lnSpc>
                <a:spcPct val="150000"/>
              </a:lnSpc>
            </a:pPr>
            <a:r>
              <a:rPr lang="en-US" b="1" dirty="0"/>
              <a:t>Public Defender´s Office in Brazil </a:t>
            </a:r>
            <a:br>
              <a:rPr lang="pt-BR" b="1" dirty="0"/>
            </a:br>
            <a:endParaRPr lang="pt-BR" b="1" dirty="0"/>
          </a:p>
        </p:txBody>
      </p:sp>
      <p:sp>
        <p:nvSpPr>
          <p:cNvPr id="3" name="Espaço Reservado para Conteúdo 2"/>
          <p:cNvSpPr>
            <a:spLocks noGrp="1"/>
          </p:cNvSpPr>
          <p:nvPr>
            <p:ph idx="1"/>
          </p:nvPr>
        </p:nvSpPr>
        <p:spPr>
          <a:xfrm>
            <a:off x="952500" y="1456929"/>
            <a:ext cx="8005763" cy="4272887"/>
          </a:xfrm>
        </p:spPr>
        <p:txBody>
          <a:bodyPr>
            <a:noAutofit/>
          </a:bodyPr>
          <a:lstStyle/>
          <a:p>
            <a:pPr algn="just">
              <a:lnSpc>
                <a:spcPct val="150000"/>
              </a:lnSpc>
            </a:pPr>
            <a:r>
              <a:rPr lang="en-US" sz="2600" dirty="0"/>
              <a:t>Permanent institution, essential to the jurisdictional function of the State</a:t>
            </a:r>
            <a:endParaRPr lang="pt-BR" sz="2600" dirty="0"/>
          </a:p>
          <a:p>
            <a:pPr algn="just">
              <a:lnSpc>
                <a:spcPct val="150000"/>
              </a:lnSpc>
            </a:pPr>
            <a:r>
              <a:rPr lang="en-US" sz="2600" dirty="0"/>
              <a:t>Responsible primarily for:</a:t>
            </a:r>
          </a:p>
          <a:p>
            <a:pPr algn="just">
              <a:lnSpc>
                <a:spcPct val="150000"/>
              </a:lnSpc>
              <a:buFont typeface="Wingdings" pitchFamily="2" charset="2"/>
              <a:buChar char="Ø"/>
            </a:pPr>
            <a:r>
              <a:rPr lang="en-US" sz="2600" dirty="0"/>
              <a:t> The judicial guidance</a:t>
            </a:r>
          </a:p>
          <a:p>
            <a:pPr algn="just">
              <a:lnSpc>
                <a:spcPct val="150000"/>
              </a:lnSpc>
              <a:buFont typeface="Wingdings" pitchFamily="2" charset="2"/>
              <a:buChar char="Ø"/>
            </a:pPr>
            <a:r>
              <a:rPr lang="en-US" sz="2600" dirty="0"/>
              <a:t> The promotion of human rights</a:t>
            </a:r>
          </a:p>
          <a:p>
            <a:pPr algn="just">
              <a:lnSpc>
                <a:spcPct val="150000"/>
              </a:lnSpc>
              <a:buFont typeface="Wingdings" pitchFamily="2" charset="2"/>
              <a:buChar char="Ø"/>
            </a:pPr>
            <a:r>
              <a:rPr lang="en-US" sz="2600" dirty="0"/>
              <a:t> The full and free-of-charge defense, in all levels, both judicially and </a:t>
            </a:r>
            <a:r>
              <a:rPr lang="en-US" sz="2600" dirty="0" err="1"/>
              <a:t>extrajudicially</a:t>
            </a:r>
            <a:r>
              <a:rPr lang="en-US" sz="2600" dirty="0"/>
              <a:t>, of individual and collective rights of the needy</a:t>
            </a:r>
            <a:r>
              <a:rPr lang="pt-BR" sz="2600" dirty="0"/>
              <a:t> </a:t>
            </a:r>
          </a:p>
        </p:txBody>
      </p:sp>
      <p:pic>
        <p:nvPicPr>
          <p:cNvPr id="4" name="Imagem 3">
            <a:extLst>
              <a:ext uri="{FF2B5EF4-FFF2-40B4-BE49-F238E27FC236}">
                <a16:creationId xmlns:a16="http://schemas.microsoft.com/office/drawing/2014/main" id="{F1BE2D7E-E24A-FD4C-BAAF-94FBD191DA76}"/>
              </a:ext>
            </a:extLst>
          </p:cNvPr>
          <p:cNvPicPr>
            <a:picLocks noChangeAspect="1"/>
          </p:cNvPicPr>
          <p:nvPr/>
        </p:nvPicPr>
        <p:blipFill>
          <a:blip r:embed="rId2"/>
          <a:stretch>
            <a:fillRect/>
          </a:stretch>
        </p:blipFill>
        <p:spPr>
          <a:xfrm>
            <a:off x="8758239" y="2105027"/>
            <a:ext cx="2895598" cy="2895598"/>
          </a:xfrm>
          <a:prstGeom prst="rect">
            <a:avLst/>
          </a:prstGeom>
        </p:spPr>
      </p:pic>
    </p:spTree>
    <p:extLst>
      <p:ext uri="{BB962C8B-B14F-4D97-AF65-F5344CB8AC3E}">
        <p14:creationId xmlns:p14="http://schemas.microsoft.com/office/powerpoint/2010/main" val="386295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19463" y="214146"/>
            <a:ext cx="8286383" cy="2485566"/>
          </a:xfrm>
        </p:spPr>
        <p:txBody>
          <a:bodyPr>
            <a:normAutofit fontScale="90000"/>
          </a:bodyPr>
          <a:lstStyle/>
          <a:p>
            <a:pPr>
              <a:lnSpc>
                <a:spcPct val="150000"/>
              </a:lnSpc>
            </a:pPr>
            <a:r>
              <a:rPr lang="en-US" b="1" dirty="0"/>
              <a:t>Public Defender´s and Criminal Cases</a:t>
            </a:r>
            <a:br>
              <a:rPr lang="pt-BR" b="1" dirty="0"/>
            </a:br>
            <a:endParaRPr lang="pt-BR" b="1" dirty="0"/>
          </a:p>
        </p:txBody>
      </p:sp>
      <p:sp>
        <p:nvSpPr>
          <p:cNvPr id="3" name="Espaço Reservado para Conteúdo 2"/>
          <p:cNvSpPr>
            <a:spLocks noGrp="1"/>
          </p:cNvSpPr>
          <p:nvPr>
            <p:ph idx="1"/>
          </p:nvPr>
        </p:nvSpPr>
        <p:spPr>
          <a:xfrm>
            <a:off x="838200" y="1985037"/>
            <a:ext cx="7367954" cy="4272887"/>
          </a:xfrm>
        </p:spPr>
        <p:txBody>
          <a:bodyPr>
            <a:normAutofit/>
          </a:bodyPr>
          <a:lstStyle/>
          <a:p>
            <a:pPr algn="just">
              <a:lnSpc>
                <a:spcPct val="150000"/>
              </a:lnSpc>
            </a:pPr>
            <a:r>
              <a:rPr lang="pt-BR" dirty="0" err="1"/>
              <a:t>Public</a:t>
            </a:r>
            <a:r>
              <a:rPr lang="pt-BR" dirty="0"/>
              <a:t> Defender = fair </a:t>
            </a:r>
            <a:r>
              <a:rPr lang="pt-BR" dirty="0" err="1"/>
              <a:t>trial</a:t>
            </a:r>
            <a:endParaRPr lang="pt-BR" dirty="0"/>
          </a:p>
          <a:p>
            <a:pPr algn="just">
              <a:lnSpc>
                <a:spcPct val="150000"/>
              </a:lnSpc>
            </a:pPr>
            <a:r>
              <a:rPr lang="pt-BR" dirty="0"/>
              <a:t>In criminal </a:t>
            </a:r>
            <a:r>
              <a:rPr lang="pt-BR" dirty="0" err="1"/>
              <a:t>process</a:t>
            </a:r>
            <a:r>
              <a:rPr lang="pt-BR" dirty="0"/>
              <a:t> = </a:t>
            </a:r>
            <a:r>
              <a:rPr lang="en-US" dirty="0"/>
              <a:t>ensures a permanent supervision of the actions taken by criminal prosecution authorities, controlling punitive power, resisting and reacting to any offence or threat to fundamental rights</a:t>
            </a:r>
            <a:endParaRPr lang="pt-BR" dirty="0"/>
          </a:p>
        </p:txBody>
      </p:sp>
      <p:pic>
        <p:nvPicPr>
          <p:cNvPr id="4" name="Imagem 3">
            <a:extLst>
              <a:ext uri="{FF2B5EF4-FFF2-40B4-BE49-F238E27FC236}">
                <a16:creationId xmlns:a16="http://schemas.microsoft.com/office/drawing/2014/main" id="{E92DB5EC-8379-8847-A3FA-359002D486B1}"/>
              </a:ext>
            </a:extLst>
          </p:cNvPr>
          <p:cNvPicPr>
            <a:picLocks noChangeAspect="1"/>
          </p:cNvPicPr>
          <p:nvPr/>
        </p:nvPicPr>
        <p:blipFill>
          <a:blip r:embed="rId2"/>
          <a:stretch>
            <a:fillRect/>
          </a:stretch>
        </p:blipFill>
        <p:spPr>
          <a:xfrm>
            <a:off x="8386763" y="1764192"/>
            <a:ext cx="3554278" cy="2583353"/>
          </a:xfrm>
          <a:prstGeom prst="rect">
            <a:avLst/>
          </a:prstGeom>
        </p:spPr>
      </p:pic>
    </p:spTree>
    <p:extLst>
      <p:ext uri="{BB962C8B-B14F-4D97-AF65-F5344CB8AC3E}">
        <p14:creationId xmlns:p14="http://schemas.microsoft.com/office/powerpoint/2010/main" val="2438466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828223" y="282726"/>
            <a:ext cx="8034337" cy="2485566"/>
          </a:xfrm>
        </p:spPr>
        <p:txBody>
          <a:bodyPr>
            <a:normAutofit/>
          </a:bodyPr>
          <a:lstStyle/>
          <a:p>
            <a:pPr>
              <a:lnSpc>
                <a:spcPct val="150000"/>
              </a:lnSpc>
            </a:pPr>
            <a:r>
              <a:rPr lang="en-US" b="1" dirty="0"/>
              <a:t>Brazilian Law</a:t>
            </a:r>
            <a:br>
              <a:rPr lang="pt-BR" b="1" dirty="0"/>
            </a:br>
            <a:endParaRPr lang="pt-BR" b="1" dirty="0"/>
          </a:p>
        </p:txBody>
      </p:sp>
      <p:sp>
        <p:nvSpPr>
          <p:cNvPr id="3" name="Espaço Reservado para Conteúdo 2"/>
          <p:cNvSpPr>
            <a:spLocks noGrp="1"/>
          </p:cNvSpPr>
          <p:nvPr>
            <p:ph idx="1"/>
          </p:nvPr>
        </p:nvSpPr>
        <p:spPr>
          <a:xfrm>
            <a:off x="317640" y="1695612"/>
            <a:ext cx="11592420" cy="4910928"/>
          </a:xfrm>
        </p:spPr>
        <p:txBody>
          <a:bodyPr>
            <a:normAutofit lnSpcReduction="10000"/>
          </a:bodyPr>
          <a:lstStyle/>
          <a:p>
            <a:pPr algn="just">
              <a:lnSpc>
                <a:spcPct val="150000"/>
              </a:lnSpc>
              <a:buFont typeface="Wingdings" panose="05000000000000000000" pitchFamily="2" charset="2"/>
              <a:buChar char="ü"/>
            </a:pPr>
            <a:r>
              <a:rPr lang="en-US" dirty="0"/>
              <a:t>Arrest of any person must be immediately informed to the judge, to the Public Prosecution, and to the family or to the person indicated by the person arrested</a:t>
            </a:r>
          </a:p>
          <a:p>
            <a:pPr algn="just">
              <a:lnSpc>
                <a:spcPct val="150000"/>
              </a:lnSpc>
              <a:buFont typeface="Wingdings" panose="05000000000000000000" pitchFamily="2" charset="2"/>
              <a:buChar char="ü"/>
            </a:pPr>
            <a:r>
              <a:rPr lang="en-US" dirty="0"/>
              <a:t>Within 24h, the record of the arrest must be brought to a judge</a:t>
            </a:r>
          </a:p>
          <a:p>
            <a:pPr algn="just">
              <a:lnSpc>
                <a:spcPct val="150000"/>
              </a:lnSpc>
              <a:buFont typeface="Wingdings" panose="05000000000000000000" pitchFamily="2" charset="2"/>
              <a:buChar char="ü"/>
            </a:pPr>
            <a:r>
              <a:rPr lang="en-US" dirty="0"/>
              <a:t>If the accused does not appoint a lawyer, a full copy is to be made available to the public defender´s office</a:t>
            </a:r>
          </a:p>
          <a:p>
            <a:pPr algn="just">
              <a:lnSpc>
                <a:spcPct val="150000"/>
              </a:lnSpc>
              <a:buFont typeface="Wingdings" panose="05000000000000000000" pitchFamily="2" charset="2"/>
              <a:buChar char="ü"/>
            </a:pPr>
            <a:r>
              <a:rPr lang="en-US" dirty="0" err="1">
                <a:sym typeface="Wingdings" panose="05000000000000000000" pitchFamily="2" charset="2"/>
              </a:rPr>
              <a:t>Cartorial</a:t>
            </a:r>
            <a:r>
              <a:rPr lang="en-US" dirty="0">
                <a:sym typeface="Wingdings" panose="05000000000000000000" pitchFamily="2" charset="2"/>
              </a:rPr>
              <a:t> system, based on papers</a:t>
            </a:r>
            <a:endParaRPr lang="en-US" dirty="0"/>
          </a:p>
          <a:p>
            <a:pPr algn="just">
              <a:lnSpc>
                <a:spcPct val="150000"/>
              </a:lnSpc>
              <a:buFont typeface="Wingdings" panose="05000000000000000000" pitchFamily="2" charset="2"/>
              <a:buChar char="ü"/>
            </a:pPr>
            <a:endParaRPr lang="en-US" dirty="0"/>
          </a:p>
        </p:txBody>
      </p:sp>
    </p:spTree>
    <p:extLst>
      <p:ext uri="{BB962C8B-B14F-4D97-AF65-F5344CB8AC3E}">
        <p14:creationId xmlns:p14="http://schemas.microsoft.com/office/powerpoint/2010/main" val="1986246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371023" y="191286"/>
            <a:ext cx="8034337" cy="2485566"/>
          </a:xfrm>
        </p:spPr>
        <p:txBody>
          <a:bodyPr>
            <a:normAutofit/>
          </a:bodyPr>
          <a:lstStyle/>
          <a:p>
            <a:pPr>
              <a:lnSpc>
                <a:spcPct val="150000"/>
              </a:lnSpc>
            </a:pPr>
            <a:r>
              <a:rPr lang="en-US" b="1" dirty="0"/>
              <a:t>Custody Hearing</a:t>
            </a:r>
            <a:br>
              <a:rPr lang="pt-BR" b="1" dirty="0"/>
            </a:br>
            <a:endParaRPr lang="pt-BR" b="1" dirty="0"/>
          </a:p>
        </p:txBody>
      </p:sp>
      <p:sp>
        <p:nvSpPr>
          <p:cNvPr id="3" name="Espaço Reservado para Conteúdo 2"/>
          <p:cNvSpPr>
            <a:spLocks noGrp="1"/>
          </p:cNvSpPr>
          <p:nvPr>
            <p:ph idx="1"/>
          </p:nvPr>
        </p:nvSpPr>
        <p:spPr>
          <a:xfrm>
            <a:off x="342900" y="1664996"/>
            <a:ext cx="7338060" cy="5010123"/>
          </a:xfrm>
        </p:spPr>
        <p:txBody>
          <a:bodyPr>
            <a:normAutofit fontScale="92500"/>
          </a:bodyPr>
          <a:lstStyle/>
          <a:p>
            <a:pPr algn="just">
              <a:lnSpc>
                <a:spcPct val="150000"/>
              </a:lnSpc>
              <a:buFont typeface="Wingdings" panose="05000000000000000000" pitchFamily="2" charset="2"/>
              <a:buChar char="ü"/>
            </a:pPr>
            <a:r>
              <a:rPr lang="en-US" dirty="0"/>
              <a:t>In 2015, National Council of Justice regulated it as a measure to fight the culture of punishment in Brazil</a:t>
            </a:r>
          </a:p>
          <a:p>
            <a:pPr algn="just">
              <a:lnSpc>
                <a:spcPct val="150000"/>
              </a:lnSpc>
              <a:buFont typeface="Wingdings" panose="05000000000000000000" pitchFamily="2" charset="2"/>
              <a:buChar char="ü"/>
            </a:pPr>
            <a:r>
              <a:rPr lang="en-US" dirty="0"/>
              <a:t>After being provoked by civil society, several human rights organizations, and the Public Defender´s Office</a:t>
            </a:r>
          </a:p>
          <a:p>
            <a:pPr algn="just">
              <a:lnSpc>
                <a:spcPct val="150000"/>
              </a:lnSpc>
              <a:buFont typeface="Wingdings" panose="05000000000000000000" pitchFamily="2" charset="2"/>
              <a:buChar char="ü"/>
            </a:pPr>
            <a:r>
              <a:rPr lang="en-US" dirty="0"/>
              <a:t>Consists on bringing the incarcerated person before a judge</a:t>
            </a:r>
            <a:endParaRPr lang="pt-BR" dirty="0"/>
          </a:p>
        </p:txBody>
      </p:sp>
      <p:pic>
        <p:nvPicPr>
          <p:cNvPr id="1026" name="Picture 2" descr="Resultado de imagem para audiÃªncia de custÃ³dia">
            <a:extLst>
              <a:ext uri="{FF2B5EF4-FFF2-40B4-BE49-F238E27FC236}">
                <a16:creationId xmlns:a16="http://schemas.microsoft.com/office/drawing/2014/main" id="{14735771-0291-48A6-8CAD-63A915DA6D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686" y="1925003"/>
            <a:ext cx="4108714" cy="2829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2354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19463" y="214146"/>
            <a:ext cx="8286383" cy="1550046"/>
          </a:xfrm>
        </p:spPr>
        <p:txBody>
          <a:bodyPr>
            <a:normAutofit/>
          </a:bodyPr>
          <a:lstStyle/>
          <a:p>
            <a:pPr>
              <a:lnSpc>
                <a:spcPct val="150000"/>
              </a:lnSpc>
            </a:pPr>
            <a:r>
              <a:rPr lang="en-US" b="1" dirty="0"/>
              <a:t>Roles for the Custody Hearing</a:t>
            </a:r>
            <a:endParaRPr lang="pt-BR" b="1" dirty="0"/>
          </a:p>
        </p:txBody>
      </p:sp>
      <p:sp>
        <p:nvSpPr>
          <p:cNvPr id="3" name="Espaço Reservado para Conteúdo 2"/>
          <p:cNvSpPr>
            <a:spLocks noGrp="1"/>
          </p:cNvSpPr>
          <p:nvPr>
            <p:ph idx="1"/>
          </p:nvPr>
        </p:nvSpPr>
        <p:spPr>
          <a:xfrm>
            <a:off x="264313" y="1764192"/>
            <a:ext cx="7367954" cy="4888068"/>
          </a:xfrm>
        </p:spPr>
        <p:txBody>
          <a:bodyPr>
            <a:normAutofit/>
          </a:bodyPr>
          <a:lstStyle/>
          <a:p>
            <a:pPr marL="0" indent="0" algn="just">
              <a:lnSpc>
                <a:spcPct val="150000"/>
              </a:lnSpc>
              <a:buNone/>
            </a:pPr>
            <a:r>
              <a:rPr lang="en-US" dirty="0"/>
              <a:t>1. To adjust the Brazilian penal proceeding to international rights treaties, especially to the American Convention on Human Rights: “</a:t>
            </a:r>
            <a:r>
              <a:rPr lang="en-US" i="1" dirty="0"/>
              <a:t>any person detained shall be brought promptly before a judge or other officer authorized by law to exercise judicial power</a:t>
            </a:r>
            <a:r>
              <a:rPr lang="en-US" dirty="0"/>
              <a:t>”.</a:t>
            </a:r>
            <a:endParaRPr lang="pt-BR" dirty="0"/>
          </a:p>
          <a:p>
            <a:pPr algn="just">
              <a:lnSpc>
                <a:spcPct val="150000"/>
              </a:lnSpc>
              <a:buFont typeface="Wingdings" panose="05000000000000000000" pitchFamily="2" charset="2"/>
              <a:buChar char="ü"/>
            </a:pPr>
            <a:endParaRPr lang="pt-BR" dirty="0"/>
          </a:p>
        </p:txBody>
      </p:sp>
      <p:pic>
        <p:nvPicPr>
          <p:cNvPr id="2050" name="Picture 2" descr="Resultado de imagem para convenÃ§Ã£o americana de direitos humanos">
            <a:extLst>
              <a:ext uri="{FF2B5EF4-FFF2-40B4-BE49-F238E27FC236}">
                <a16:creationId xmlns:a16="http://schemas.microsoft.com/office/drawing/2014/main" id="{ABBCB4FB-0861-4057-9741-100BBF77E2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9620" y="2105107"/>
            <a:ext cx="2971799" cy="2971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444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19463" y="214146"/>
            <a:ext cx="8286383" cy="1550046"/>
          </a:xfrm>
        </p:spPr>
        <p:txBody>
          <a:bodyPr>
            <a:normAutofit/>
          </a:bodyPr>
          <a:lstStyle/>
          <a:p>
            <a:pPr>
              <a:lnSpc>
                <a:spcPct val="150000"/>
              </a:lnSpc>
            </a:pPr>
            <a:r>
              <a:rPr lang="en-US" b="1" dirty="0"/>
              <a:t>Roles for the Custody Hearing</a:t>
            </a:r>
            <a:endParaRPr lang="pt-BR" b="1" dirty="0"/>
          </a:p>
        </p:txBody>
      </p:sp>
      <p:sp>
        <p:nvSpPr>
          <p:cNvPr id="3" name="Espaço Reservado para Conteúdo 2"/>
          <p:cNvSpPr>
            <a:spLocks noGrp="1"/>
          </p:cNvSpPr>
          <p:nvPr>
            <p:ph idx="1"/>
          </p:nvPr>
        </p:nvSpPr>
        <p:spPr>
          <a:xfrm>
            <a:off x="838200" y="1985037"/>
            <a:ext cx="11026140" cy="4507203"/>
          </a:xfrm>
        </p:spPr>
        <p:txBody>
          <a:bodyPr>
            <a:normAutofit/>
          </a:bodyPr>
          <a:lstStyle/>
          <a:p>
            <a:pPr marL="0" indent="0" algn="just">
              <a:lnSpc>
                <a:spcPct val="150000"/>
              </a:lnSpc>
              <a:buNone/>
            </a:pPr>
            <a:r>
              <a:rPr lang="pt-BR" dirty="0"/>
              <a:t>2. </a:t>
            </a:r>
            <a:r>
              <a:rPr lang="en-US" dirty="0"/>
              <a:t>To the prevention of police torture, which ensures the effectiveness of the right of integrity of the persons deprived of freedom</a:t>
            </a:r>
          </a:p>
          <a:p>
            <a:pPr marL="0" indent="0" algn="just">
              <a:lnSpc>
                <a:spcPct val="150000"/>
              </a:lnSpc>
              <a:buNone/>
            </a:pPr>
            <a:r>
              <a:rPr lang="en-US" dirty="0"/>
              <a:t>3. To avoid illegal, arbitrary, or unnecessary arrests</a:t>
            </a:r>
            <a:endParaRPr lang="pt-BR" dirty="0"/>
          </a:p>
          <a:p>
            <a:pPr marL="0" indent="0" algn="ctr">
              <a:lnSpc>
                <a:spcPct val="150000"/>
              </a:lnSpc>
              <a:buNone/>
            </a:pPr>
            <a:r>
              <a:rPr lang="pt-BR" dirty="0"/>
              <a:t> </a:t>
            </a:r>
            <a:r>
              <a:rPr lang="en-US" i="1" dirty="0"/>
              <a:t>There is a retrospective activity to evaluate whether the arrest is legal or not; there is also a prospective activity to evaluate the necessity and adequacy in maintaining or substituting the arrest</a:t>
            </a:r>
            <a:endParaRPr lang="pt-BR" i="1" dirty="0"/>
          </a:p>
        </p:txBody>
      </p:sp>
    </p:spTree>
    <p:extLst>
      <p:ext uri="{BB962C8B-B14F-4D97-AF65-F5344CB8AC3E}">
        <p14:creationId xmlns:p14="http://schemas.microsoft.com/office/powerpoint/2010/main" val="1760881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04186" y="-25400"/>
            <a:ext cx="8286383" cy="1550046"/>
          </a:xfrm>
        </p:spPr>
        <p:txBody>
          <a:bodyPr>
            <a:normAutofit/>
          </a:bodyPr>
          <a:lstStyle/>
          <a:p>
            <a:pPr>
              <a:lnSpc>
                <a:spcPct val="150000"/>
              </a:lnSpc>
            </a:pPr>
            <a:r>
              <a:rPr lang="en-US" b="1" dirty="0"/>
              <a:t>Custody Hearing in Brazil</a:t>
            </a:r>
            <a:endParaRPr lang="pt-BR" b="1" dirty="0"/>
          </a:p>
        </p:txBody>
      </p:sp>
      <p:graphicFrame>
        <p:nvGraphicFramePr>
          <p:cNvPr id="9" name="Espaço Reservado para Conteúdo 8">
            <a:extLst>
              <a:ext uri="{FF2B5EF4-FFF2-40B4-BE49-F238E27FC236}">
                <a16:creationId xmlns:a16="http://schemas.microsoft.com/office/drawing/2014/main" id="{F7EB00CC-A01C-4422-9148-933497D9A45A}"/>
              </a:ext>
            </a:extLst>
          </p:cNvPr>
          <p:cNvGraphicFramePr>
            <a:graphicFrameLocks noGrp="1"/>
          </p:cNvGraphicFramePr>
          <p:nvPr>
            <p:ph idx="1"/>
            <p:extLst>
              <p:ext uri="{D42A27DB-BD31-4B8C-83A1-F6EECF244321}">
                <p14:modId xmlns:p14="http://schemas.microsoft.com/office/powerpoint/2010/main" val="4158856795"/>
              </p:ext>
            </p:extLst>
          </p:nvPr>
        </p:nvGraphicFramePr>
        <p:xfrm>
          <a:off x="165100" y="1263389"/>
          <a:ext cx="10718800" cy="51936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4190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093186" y="0"/>
            <a:ext cx="8286383" cy="1550046"/>
          </a:xfrm>
        </p:spPr>
        <p:txBody>
          <a:bodyPr>
            <a:normAutofit/>
          </a:bodyPr>
          <a:lstStyle/>
          <a:p>
            <a:pPr>
              <a:lnSpc>
                <a:spcPct val="150000"/>
              </a:lnSpc>
            </a:pPr>
            <a:r>
              <a:rPr lang="en-US" b="1" dirty="0"/>
              <a:t>Custody Hearing in Brazil</a:t>
            </a:r>
            <a:endParaRPr lang="pt-BR" b="1" dirty="0"/>
          </a:p>
        </p:txBody>
      </p:sp>
      <p:graphicFrame>
        <p:nvGraphicFramePr>
          <p:cNvPr id="4" name="Espaço Reservado para Conteúdo 3">
            <a:extLst>
              <a:ext uri="{FF2B5EF4-FFF2-40B4-BE49-F238E27FC236}">
                <a16:creationId xmlns:a16="http://schemas.microsoft.com/office/drawing/2014/main" id="{F7EB00CC-A01C-4422-9148-933497D9A45A}"/>
              </a:ext>
            </a:extLst>
          </p:cNvPr>
          <p:cNvGraphicFramePr>
            <a:graphicFrameLocks noGrp="1"/>
          </p:cNvGraphicFramePr>
          <p:nvPr>
            <p:ph idx="1"/>
            <p:extLst>
              <p:ext uri="{D42A27DB-BD31-4B8C-83A1-F6EECF244321}">
                <p14:modId xmlns:p14="http://schemas.microsoft.com/office/powerpoint/2010/main" val="4008768226"/>
              </p:ext>
            </p:extLst>
          </p:nvPr>
        </p:nvGraphicFramePr>
        <p:xfrm>
          <a:off x="838199" y="1550046"/>
          <a:ext cx="9177998" cy="51688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13935576"/>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794</TotalTime>
  <Words>683</Words>
  <Application>Microsoft Macintosh PowerPoint</Application>
  <PresentationFormat>Widescreen</PresentationFormat>
  <Paragraphs>58</Paragraphs>
  <Slides>14</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14</vt:i4>
      </vt:variant>
    </vt:vector>
  </HeadingPairs>
  <TitlesOfParts>
    <vt:vector size="20" baseType="lpstr">
      <vt:lpstr>Arial</vt:lpstr>
      <vt:lpstr>Calibri</vt:lpstr>
      <vt:lpstr>Calibri Light</vt:lpstr>
      <vt:lpstr>Times New Roman</vt:lpstr>
      <vt:lpstr>Wingdings</vt:lpstr>
      <vt:lpstr>Tema do Office</vt:lpstr>
      <vt:lpstr>Apresentação do PowerPoint</vt:lpstr>
      <vt:lpstr>Public Defender´s Office in Brazil  </vt:lpstr>
      <vt:lpstr>Public Defender´s and Criminal Cases </vt:lpstr>
      <vt:lpstr>Brazilian Law </vt:lpstr>
      <vt:lpstr>Custody Hearing </vt:lpstr>
      <vt:lpstr>Roles for the Custody Hearing</vt:lpstr>
      <vt:lpstr>Roles for the Custody Hearing</vt:lpstr>
      <vt:lpstr>Custody Hearing in Brazil</vt:lpstr>
      <vt:lpstr>Custody Hearing in Brazil</vt:lpstr>
      <vt:lpstr>Custody Hearing in Brazil</vt:lpstr>
      <vt:lpstr>Vulnerable Groups in Prison Situation</vt:lpstr>
      <vt:lpstr>Vulnerable Groups in Prison Situation</vt:lpstr>
      <vt:lpstr>Legal Aid Providers Role in Reducing Pretrial Detention </vt:lpstr>
      <vt:lpstr> </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Debora Ferreira Linhares</dc:creator>
  <cp:lastModifiedBy>Roberta Alvim</cp:lastModifiedBy>
  <cp:revision>38</cp:revision>
  <dcterms:created xsi:type="dcterms:W3CDTF">2016-06-09T17:13:04Z</dcterms:created>
  <dcterms:modified xsi:type="dcterms:W3CDTF">2018-11-12T12:34:43Z</dcterms:modified>
</cp:coreProperties>
</file>