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6"/>
  </p:notesMasterIdLst>
  <p:sldIdLst>
    <p:sldId id="303" r:id="rId2"/>
    <p:sldId id="282" r:id="rId3"/>
    <p:sldId id="289" r:id="rId4"/>
    <p:sldId id="298" r:id="rId5"/>
    <p:sldId id="291" r:id="rId6"/>
    <p:sldId id="257" r:id="rId7"/>
    <p:sldId id="258" r:id="rId8"/>
    <p:sldId id="299" r:id="rId9"/>
    <p:sldId id="300" r:id="rId10"/>
    <p:sldId id="261" r:id="rId11"/>
    <p:sldId id="262" r:id="rId12"/>
    <p:sldId id="293" r:id="rId13"/>
    <p:sldId id="283" r:id="rId14"/>
    <p:sldId id="30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8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68E6B-710F-46D9-B13F-E4BBBD41DBFF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0DCB8A-E382-45FF-8A05-21AA3A228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030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DCB8A-E382-45FF-8A05-21AA3A228D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827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DCB8A-E382-45FF-8A05-21AA3A228D3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260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DCB8A-E382-45FF-8A05-21AA3A228D3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2108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Picture and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DCB8A-E382-45FF-8A05-21AA3A228D3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538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Story finding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DCB8A-E382-45FF-8A05-21AA3A228D3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179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A26B588-4E06-44BA-91B8-55DF4B09B852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B617819-D812-412A-98CE-231D8DD9A3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B588-4E06-44BA-91B8-55DF4B09B852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17819-D812-412A-98CE-231D8DD9A3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B588-4E06-44BA-91B8-55DF4B09B852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17819-D812-412A-98CE-231D8DD9A3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B588-4E06-44BA-91B8-55DF4B09B852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17819-D812-412A-98CE-231D8DD9A30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B588-4E06-44BA-91B8-55DF4B09B852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17819-D812-412A-98CE-231D8DD9A30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B588-4E06-44BA-91B8-55DF4B09B852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17819-D812-412A-98CE-231D8DD9A30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B588-4E06-44BA-91B8-55DF4B09B852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17819-D812-412A-98CE-231D8DD9A30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B588-4E06-44BA-91B8-55DF4B09B852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17819-D812-412A-98CE-231D8DD9A30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B588-4E06-44BA-91B8-55DF4B09B852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17819-D812-412A-98CE-231D8DD9A3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AA26B588-4E06-44BA-91B8-55DF4B09B852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17819-D812-412A-98CE-231D8DD9A30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A26B588-4E06-44BA-91B8-55DF4B09B852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B617819-D812-412A-98CE-231D8DD9A3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A26B588-4E06-44BA-91B8-55DF4B09B852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B617819-D812-412A-98CE-231D8DD9A30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3100" dirty="0">
                <a:effectLst/>
              </a:rPr>
              <a:t/>
            </a:r>
            <a:br>
              <a:rPr lang="en-US" sz="3100" dirty="0">
                <a:effectLst/>
              </a:rPr>
            </a:br>
            <a:r>
              <a:rPr lang="en-US" sz="4400" dirty="0">
                <a:effectLst/>
              </a:rPr>
              <a:t>Eliminating cash bail to promote liberty: mechanisms, benefits, and challenges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3600" dirty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US" sz="3600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700" b="0" dirty="0">
                <a:latin typeface="Aharoni" panose="02010803020104030203" pitchFamily="2" charset="-79"/>
                <a:cs typeface="Aharoni" panose="02010803020104030203" pitchFamily="2" charset="-79"/>
              </a:rPr>
              <a:t>Third International Legal Aid </a:t>
            </a:r>
            <a:r>
              <a:rPr lang="en-US" sz="2700" b="0" dirty="0" smtClean="0">
                <a:latin typeface="Aharoni" panose="02010803020104030203" pitchFamily="2" charset="-79"/>
                <a:cs typeface="Aharoni" panose="02010803020104030203" pitchFamily="2" charset="-79"/>
              </a:rPr>
              <a:t>Conference: </a:t>
            </a:r>
            <a:br>
              <a:rPr lang="en-US" sz="2700" b="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700" b="0" dirty="0" smtClean="0">
                <a:effectLst/>
              </a:rPr>
              <a:t>Strategies </a:t>
            </a:r>
            <a:r>
              <a:rPr lang="en-US" sz="2700" b="0" dirty="0">
                <a:effectLst/>
              </a:rPr>
              <a:t>for Reducing Excessive Pretrial Detention</a:t>
            </a:r>
            <a:endParaRPr lang="en-US" sz="2700" b="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endParaRPr lang="en-US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Alexander 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Shalom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Senior 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Supervising 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Attorney</a:t>
            </a:r>
          </a:p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4648200"/>
            <a:ext cx="1901952" cy="167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12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5562600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Prosecutor can move for detention</a:t>
            </a:r>
          </a:p>
          <a:p>
            <a:pPr lvl="0"/>
            <a:r>
              <a:rPr lang="en-US" sz="2800" dirty="0" smtClean="0"/>
              <a:t>Hearing 3-5 days later</a:t>
            </a:r>
          </a:p>
          <a:p>
            <a:pPr lvl="0"/>
            <a:r>
              <a:rPr lang="en-US" sz="2800" dirty="0" smtClean="0"/>
              <a:t>Defendant entitled to robust due process</a:t>
            </a:r>
          </a:p>
          <a:p>
            <a:pPr lvl="1"/>
            <a:r>
              <a:rPr lang="en-US" sz="2400" dirty="0" smtClean="0"/>
              <a:t>Counsel</a:t>
            </a:r>
          </a:p>
          <a:p>
            <a:pPr lvl="1"/>
            <a:r>
              <a:rPr lang="en-US" sz="2400" dirty="0" smtClean="0"/>
              <a:t>Discovery</a:t>
            </a:r>
          </a:p>
          <a:p>
            <a:pPr lvl="1"/>
            <a:r>
              <a:rPr lang="en-US" sz="2400" dirty="0" smtClean="0"/>
              <a:t>Call witnesses</a:t>
            </a:r>
          </a:p>
          <a:p>
            <a:pPr lvl="1"/>
            <a:r>
              <a:rPr lang="en-US" sz="2400" dirty="0" smtClean="0"/>
              <a:t>Presumption of release (unless charged with crime carrying life in prison)</a:t>
            </a:r>
          </a:p>
          <a:p>
            <a:r>
              <a:rPr lang="en-US" sz="2800" dirty="0" smtClean="0"/>
              <a:t>Judge can detain only if clearly convinced that no conditions will protect public &amp; ensure 				appearance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Microsoft Tai Le" panose="020B0502040204020203" pitchFamily="34" charset="0"/>
                <a:cs typeface="Microsoft Tai Le" panose="020B0502040204020203" pitchFamily="34" charset="0"/>
              </a:rPr>
              <a:t>What if no conditions will work?</a:t>
            </a:r>
            <a:r>
              <a:rPr lang="en-US" dirty="0" smtClean="0">
                <a:latin typeface="Microsoft Tai Le" panose="020B0502040204020203" pitchFamily="34" charset="0"/>
                <a:cs typeface="Microsoft Tai Le" panose="020B0502040204020203" pitchFamily="34" charset="0"/>
              </a:rPr>
              <a:t>	</a:t>
            </a:r>
            <a:endParaRPr lang="en-US" dirty="0">
              <a:latin typeface="Microsoft Tai Le" panose="020B0502040204020203" pitchFamily="34" charset="0"/>
              <a:cs typeface="Microsoft Tai Le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88624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140,000 people arrested</a:t>
            </a:r>
          </a:p>
          <a:p>
            <a:endParaRPr lang="en-US" dirty="0" smtClean="0"/>
          </a:p>
          <a:p>
            <a:r>
              <a:rPr lang="en-US" dirty="0" smtClean="0"/>
              <a:t>44,000 charged on warrants</a:t>
            </a:r>
          </a:p>
          <a:p>
            <a:endParaRPr lang="en-US" dirty="0" smtClean="0"/>
          </a:p>
          <a:p>
            <a:r>
              <a:rPr lang="en-US" dirty="0" smtClean="0"/>
              <a:t>8,043 detained (5.6%)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Microsoft Tai Le" panose="020B0502040204020203" pitchFamily="34" charset="0"/>
                <a:cs typeface="Microsoft Tai Le" panose="020B0502040204020203" pitchFamily="34" charset="0"/>
              </a:rPr>
              <a:t>Liberty must be the norm</a:t>
            </a:r>
            <a:endParaRPr lang="en-US" dirty="0">
              <a:latin typeface="Microsoft Tai Le" panose="020B0502040204020203" pitchFamily="34" charset="0"/>
              <a:cs typeface="Microsoft Tai Le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080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Pretrial jail population down more than 40% between 1/1/2016 and 1/1/2018.</a:t>
            </a:r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smtClean="0"/>
              <a:t>Sometimes statistics obscure impact.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impact?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5097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533400"/>
            <a:ext cx="5463381" cy="546338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79027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3100" dirty="0">
                <a:effectLst/>
              </a:rPr>
              <a:t/>
            </a:r>
            <a:br>
              <a:rPr lang="en-US" sz="3100" dirty="0">
                <a:effectLst/>
              </a:rPr>
            </a:br>
            <a:r>
              <a:rPr lang="en-US" sz="4400" dirty="0">
                <a:effectLst/>
              </a:rPr>
              <a:t>Eliminating cash bail to promote liberty: mechanisms, benefits, and challenges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3600" dirty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US" sz="3600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700" b="0" dirty="0">
                <a:latin typeface="Aharoni" panose="02010803020104030203" pitchFamily="2" charset="-79"/>
                <a:cs typeface="Aharoni" panose="02010803020104030203" pitchFamily="2" charset="-79"/>
              </a:rPr>
              <a:t>Third International Legal Aid </a:t>
            </a:r>
            <a:r>
              <a:rPr lang="en-US" sz="2700" b="0" dirty="0" smtClean="0">
                <a:latin typeface="Aharoni" panose="02010803020104030203" pitchFamily="2" charset="-79"/>
                <a:cs typeface="Aharoni" panose="02010803020104030203" pitchFamily="2" charset="-79"/>
              </a:rPr>
              <a:t>Conference: </a:t>
            </a:r>
            <a:br>
              <a:rPr lang="en-US" sz="2700" b="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700" b="0" dirty="0" smtClean="0">
                <a:effectLst/>
              </a:rPr>
              <a:t>Strategies </a:t>
            </a:r>
            <a:r>
              <a:rPr lang="en-US" sz="2700" b="0" dirty="0">
                <a:effectLst/>
              </a:rPr>
              <a:t>for Reducing Excessive Pretrial Detention</a:t>
            </a:r>
            <a:endParaRPr lang="en-US" sz="2700" b="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endParaRPr lang="en-US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Alexander 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Shalom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Senior 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Supervising 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Attorney</a:t>
            </a:r>
          </a:p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4648200"/>
            <a:ext cx="1901952" cy="167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91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864291"/>
          </a:xfrm>
        </p:spPr>
        <p:txBody>
          <a:bodyPr>
            <a:normAutofit/>
          </a:bodyPr>
          <a:lstStyle/>
          <a:p>
            <a:r>
              <a:rPr lang="en-US" dirty="0" smtClean="0"/>
              <a:t>Presumption of innocence</a:t>
            </a:r>
          </a:p>
          <a:p>
            <a:r>
              <a:rPr lang="en-US" dirty="0" smtClean="0"/>
              <a:t>Everyone received money bail</a:t>
            </a:r>
          </a:p>
          <a:p>
            <a:pPr lvl="1"/>
            <a:r>
              <a:rPr lang="en-US" dirty="0" smtClean="0"/>
              <a:t>Could sometimes be paid directly to court (defendant gets money back at end of case if he appears)</a:t>
            </a:r>
          </a:p>
          <a:p>
            <a:pPr lvl="1"/>
            <a:r>
              <a:rPr lang="en-US" dirty="0" smtClean="0"/>
              <a:t>Typically paid to a private bail bond agent (defendant does not get money back, even if he appears)</a:t>
            </a:r>
            <a:endParaRPr lang="en-US" dirty="0" smtClean="0"/>
          </a:p>
          <a:p>
            <a:r>
              <a:rPr lang="en-US" dirty="0" smtClean="0"/>
              <a:t>Result: dual system failure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Lay of the land	: before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7756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Non-dangerous defendants, likely to show up</a:t>
            </a:r>
          </a:p>
          <a:p>
            <a:pPr lvl="1"/>
            <a:r>
              <a:rPr lang="en-US" dirty="0" smtClean="0"/>
              <a:t>Too poor to make bail</a:t>
            </a:r>
          </a:p>
          <a:p>
            <a:pPr lvl="1"/>
            <a:r>
              <a:rPr lang="en-US" dirty="0" smtClean="0"/>
              <a:t>Stuck in jail for months or years waiting for trial</a:t>
            </a:r>
          </a:p>
          <a:p>
            <a:pPr lvl="1"/>
            <a:r>
              <a:rPr lang="en-US" dirty="0" smtClean="0"/>
              <a:t>Worse results	</a:t>
            </a:r>
          </a:p>
          <a:p>
            <a:pPr lvl="2"/>
            <a:r>
              <a:rPr lang="en-US" dirty="0" smtClean="0"/>
              <a:t>More likely to plead guilty</a:t>
            </a:r>
          </a:p>
          <a:p>
            <a:pPr lvl="2"/>
            <a:r>
              <a:rPr lang="en-US" dirty="0" smtClean="0"/>
              <a:t>More likely to get convicted at trial</a:t>
            </a:r>
          </a:p>
          <a:p>
            <a:pPr lvl="2"/>
            <a:r>
              <a:rPr lang="en-US" dirty="0" smtClean="0"/>
              <a:t>Longer sentences if convicted</a:t>
            </a:r>
          </a:p>
          <a:p>
            <a:pPr lvl="1"/>
            <a:r>
              <a:rPr lang="en-US" dirty="0" smtClean="0"/>
              <a:t>Harmful impact</a:t>
            </a:r>
          </a:p>
          <a:p>
            <a:pPr lvl="2"/>
            <a:r>
              <a:rPr lang="en-US" dirty="0" smtClean="0"/>
              <a:t>Lose jobs</a:t>
            </a:r>
          </a:p>
          <a:p>
            <a:pPr lvl="2"/>
            <a:r>
              <a:rPr lang="en-US" dirty="0" smtClean="0"/>
              <a:t>Lose housing</a:t>
            </a:r>
          </a:p>
          <a:p>
            <a:pPr lvl="2"/>
            <a:r>
              <a:rPr lang="en-US" dirty="0" smtClean="0"/>
              <a:t>Disrupt family relationships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 system failure</a:t>
            </a:r>
            <a:r>
              <a:rPr lang="en-US" dirty="0" smtClean="0"/>
              <a:t>: the bottom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7040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Dangerous defendants </a:t>
            </a:r>
          </a:p>
          <a:p>
            <a:r>
              <a:rPr lang="en-US" dirty="0" smtClean="0"/>
              <a:t>Or those unlikely to show up</a:t>
            </a:r>
          </a:p>
          <a:p>
            <a:pPr lvl="1"/>
            <a:r>
              <a:rPr lang="en-US" dirty="0" smtClean="0"/>
              <a:t>If they have resources they get out</a:t>
            </a:r>
          </a:p>
          <a:p>
            <a:pPr lvl="1"/>
            <a:r>
              <a:rPr lang="en-US" dirty="0" smtClean="0"/>
              <a:t>Can harm witnesses</a:t>
            </a:r>
          </a:p>
          <a:p>
            <a:pPr lvl="1"/>
            <a:r>
              <a:rPr lang="en-US" dirty="0" smtClean="0"/>
              <a:t>Can evade the criminal justice process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 system failure</a:t>
            </a:r>
            <a:r>
              <a:rPr lang="en-US" dirty="0" smtClean="0"/>
              <a:t>: the top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524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Guiding principles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“In </a:t>
            </a:r>
            <a:r>
              <a:rPr lang="en-US" dirty="0"/>
              <a:t>our society, liberty is the norm, and detention prior to trial or without trial is the carefully limited exception</a:t>
            </a:r>
            <a:r>
              <a:rPr lang="en-US" dirty="0" smtClean="0"/>
              <a:t>.”</a:t>
            </a:r>
          </a:p>
          <a:p>
            <a:endParaRPr lang="en-US" dirty="0" smtClean="0"/>
          </a:p>
          <a:p>
            <a:r>
              <a:rPr lang="en-US" dirty="0" smtClean="0"/>
              <a:t>Denial of liberty should be tied to determinations of risk rather than poverty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82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473" y="1481138"/>
            <a:ext cx="3583053" cy="452596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Microsoft Tai Le" panose="020B0502040204020203" pitchFamily="34" charset="0"/>
                <a:cs typeface="Microsoft Tai Le" panose="020B0502040204020203" pitchFamily="34" charset="0"/>
              </a:rPr>
              <a:t>A new model in New Jersey:</a:t>
            </a:r>
            <a:endParaRPr lang="en-US" dirty="0">
              <a:latin typeface="Microsoft Tai Le" panose="020B0502040204020203" pitchFamily="34" charset="0"/>
              <a:cs typeface="Microsoft Tai Le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504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864291"/>
          </a:xfrm>
        </p:spPr>
        <p:txBody>
          <a:bodyPr>
            <a:normAutofit/>
          </a:bodyPr>
          <a:lstStyle/>
          <a:p>
            <a:r>
              <a:rPr lang="en-US" dirty="0" smtClean="0"/>
              <a:t>Police can charge defendants on a summons or a warrant</a:t>
            </a:r>
          </a:p>
          <a:p>
            <a:r>
              <a:rPr lang="en-US" dirty="0" smtClean="0"/>
              <a:t>Summons means the defendant gets a court date and is released</a:t>
            </a:r>
          </a:p>
          <a:p>
            <a:pPr lvl="1"/>
            <a:r>
              <a:rPr lang="en-US" dirty="0" smtClean="0"/>
              <a:t>About 70% of defendants released on a summons</a:t>
            </a:r>
          </a:p>
          <a:p>
            <a:r>
              <a:rPr lang="en-US" dirty="0" smtClean="0"/>
              <a:t>Warrant means the defendant goes to the county jail</a:t>
            </a:r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6593"/>
            <a:ext cx="8229600" cy="1039091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Microsoft Tai Le" panose="020B0502040204020203" pitchFamily="34" charset="0"/>
                <a:cs typeface="Microsoft Tai Le" panose="020B0502040204020203" pitchFamily="34" charset="0"/>
              </a:rPr>
              <a:t>First decision point:</a:t>
            </a:r>
            <a:endParaRPr lang="en-US" sz="3200" dirty="0">
              <a:latin typeface="Microsoft Tai Le" panose="020B0502040204020203" pitchFamily="34" charset="0"/>
              <a:cs typeface="Microsoft Tai Le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9270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864291"/>
          </a:xfrm>
        </p:spPr>
        <p:txBody>
          <a:bodyPr>
            <a:normAutofit/>
          </a:bodyPr>
          <a:lstStyle/>
          <a:p>
            <a:r>
              <a:rPr lang="en-US" dirty="0" smtClean="0"/>
              <a:t>Within 24-48 hours defendant appears before a judge</a:t>
            </a:r>
          </a:p>
          <a:p>
            <a:pPr lvl="1"/>
            <a:r>
              <a:rPr lang="en-US" dirty="0" smtClean="0"/>
              <a:t>Appears with counsel</a:t>
            </a:r>
          </a:p>
          <a:p>
            <a:r>
              <a:rPr lang="en-US" dirty="0" smtClean="0"/>
              <a:t>Receives a public safety assessment</a:t>
            </a:r>
          </a:p>
          <a:p>
            <a:pPr lvl="1"/>
            <a:r>
              <a:rPr lang="en-US" dirty="0" smtClean="0"/>
              <a:t>Provides scores based on</a:t>
            </a:r>
          </a:p>
          <a:p>
            <a:pPr lvl="2"/>
            <a:r>
              <a:rPr lang="en-US" dirty="0" smtClean="0"/>
              <a:t>Crime charged</a:t>
            </a:r>
          </a:p>
          <a:p>
            <a:pPr lvl="2"/>
            <a:r>
              <a:rPr lang="en-US" dirty="0" smtClean="0"/>
              <a:t>Any pending charges</a:t>
            </a:r>
          </a:p>
          <a:p>
            <a:pPr lvl="2"/>
            <a:r>
              <a:rPr lang="en-US" dirty="0" smtClean="0"/>
              <a:t>Prior convictions</a:t>
            </a:r>
          </a:p>
          <a:p>
            <a:pPr lvl="2"/>
            <a:r>
              <a:rPr lang="en-US" dirty="0" smtClean="0"/>
              <a:t>Past failures to appear</a:t>
            </a:r>
          </a:p>
          <a:p>
            <a:pPr lvl="2"/>
            <a:r>
              <a:rPr lang="en-US" dirty="0" smtClean="0"/>
              <a:t>Age </a:t>
            </a:r>
          </a:p>
          <a:p>
            <a:r>
              <a:rPr lang="en-US" dirty="0" smtClean="0"/>
              <a:t>Judge (usually) sets conditions of release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6593"/>
            <a:ext cx="8229600" cy="1039091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Microsoft Tai Le" panose="020B0502040204020203" pitchFamily="34" charset="0"/>
                <a:cs typeface="Microsoft Tai Le" panose="020B0502040204020203" pitchFamily="34" charset="0"/>
              </a:rPr>
              <a:t>If charged on a warrant</a:t>
            </a:r>
            <a:r>
              <a:rPr lang="en-US" sz="3200" dirty="0" smtClean="0">
                <a:latin typeface="Microsoft Tai Le" panose="020B0502040204020203" pitchFamily="34" charset="0"/>
                <a:cs typeface="Microsoft Tai Le" panose="020B0502040204020203" pitchFamily="34" charset="0"/>
              </a:rPr>
              <a:t>:</a:t>
            </a:r>
            <a:endParaRPr lang="en-US" sz="3200" dirty="0">
              <a:latin typeface="Microsoft Tai Le" panose="020B0502040204020203" pitchFamily="34" charset="0"/>
              <a:cs typeface="Microsoft Tai Le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1216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864291"/>
          </a:xfrm>
        </p:spPr>
        <p:txBody>
          <a:bodyPr>
            <a:normAutofit/>
          </a:bodyPr>
          <a:lstStyle/>
          <a:p>
            <a:r>
              <a:rPr lang="en-US" dirty="0" smtClean="0"/>
              <a:t>Cellphone reminders</a:t>
            </a:r>
          </a:p>
          <a:p>
            <a:r>
              <a:rPr lang="en-US" dirty="0" smtClean="0"/>
              <a:t>Requirement to check in</a:t>
            </a:r>
          </a:p>
          <a:p>
            <a:pPr lvl="1"/>
            <a:r>
              <a:rPr lang="en-US" dirty="0" smtClean="0"/>
              <a:t>By phone or in person</a:t>
            </a:r>
          </a:p>
          <a:p>
            <a:r>
              <a:rPr lang="en-US" dirty="0" smtClean="0"/>
              <a:t>No contact orders</a:t>
            </a:r>
          </a:p>
          <a:p>
            <a:r>
              <a:rPr lang="en-US" dirty="0" smtClean="0"/>
              <a:t>In rare instances, GPS monitoring and home detention</a:t>
            </a:r>
          </a:p>
          <a:p>
            <a:r>
              <a:rPr lang="en-US" dirty="0" smtClean="0"/>
              <a:t>Money is virtually gone from the system</a:t>
            </a:r>
          </a:p>
          <a:p>
            <a:pPr lvl="1"/>
            <a:r>
              <a:rPr lang="en-US" dirty="0" smtClean="0"/>
              <a:t>140,000 people arrested in 2017</a:t>
            </a:r>
          </a:p>
          <a:p>
            <a:pPr lvl="1"/>
            <a:r>
              <a:rPr lang="en-US" dirty="0" smtClean="0"/>
              <a:t>Money bail set 44 times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6593"/>
            <a:ext cx="8229600" cy="1039091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Microsoft Tai Le" panose="020B0502040204020203" pitchFamily="34" charset="0"/>
                <a:cs typeface="Microsoft Tai Le" panose="020B0502040204020203" pitchFamily="34" charset="0"/>
              </a:rPr>
              <a:t>Conditions of release</a:t>
            </a:r>
            <a:r>
              <a:rPr lang="en-US" sz="3200" dirty="0" smtClean="0">
                <a:latin typeface="Microsoft Tai Le" panose="020B0502040204020203" pitchFamily="34" charset="0"/>
                <a:cs typeface="Microsoft Tai Le" panose="020B0502040204020203" pitchFamily="34" charset="0"/>
              </a:rPr>
              <a:t>:</a:t>
            </a:r>
            <a:endParaRPr lang="en-US" sz="3200" dirty="0">
              <a:latin typeface="Microsoft Tai Le" panose="020B0502040204020203" pitchFamily="34" charset="0"/>
              <a:cs typeface="Microsoft Tai Le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3410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ustom 2">
      <a:majorFont>
        <a:latin typeface="Microsoft Tai Le"/>
        <a:ea typeface=""/>
        <a:cs typeface=""/>
      </a:majorFont>
      <a:minorFont>
        <a:latin typeface="Arial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854</TotalTime>
  <Words>407</Words>
  <Application>Microsoft Office PowerPoint</Application>
  <PresentationFormat>On-screen Show (4:3)</PresentationFormat>
  <Paragraphs>94</Paragraphs>
  <Slides>14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Aharoni</vt:lpstr>
      <vt:lpstr>Arial</vt:lpstr>
      <vt:lpstr>Calibri</vt:lpstr>
      <vt:lpstr>Microsoft Tai Le</vt:lpstr>
      <vt:lpstr>Verdana</vt:lpstr>
      <vt:lpstr>Wingdings 2</vt:lpstr>
      <vt:lpstr>Wingdings 3</vt:lpstr>
      <vt:lpstr>Concourse</vt:lpstr>
      <vt:lpstr>   Eliminating cash bail to promote liberty: mechanisms, benefits, and challenges  Third International Legal Aid Conference:  Strategies for Reducing Excessive Pretrial Detention</vt:lpstr>
      <vt:lpstr>Lay of the land : before</vt:lpstr>
      <vt:lpstr>Dual system failure: the bottom</vt:lpstr>
      <vt:lpstr>Dual system failure: the top</vt:lpstr>
      <vt:lpstr>Guiding principles</vt:lpstr>
      <vt:lpstr>A new model in New Jersey:</vt:lpstr>
      <vt:lpstr>First decision point:</vt:lpstr>
      <vt:lpstr>If charged on a warrant:</vt:lpstr>
      <vt:lpstr>Conditions of release:</vt:lpstr>
      <vt:lpstr>What if no conditions will work? </vt:lpstr>
      <vt:lpstr>Liberty must be the norm</vt:lpstr>
      <vt:lpstr>What impact?</vt:lpstr>
      <vt:lpstr>PowerPoint Presentation</vt:lpstr>
      <vt:lpstr>   Eliminating cash bail to promote liberty: mechanisms, benefits, and challenges  Third International Legal Aid Conference:  Strategies for Reducing Excessive Pretrial Detention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Discriminatory Discipline: The Case of the South Orange-Maplewood School District</dc:title>
  <dc:creator>Alexander Shalom</dc:creator>
  <cp:lastModifiedBy>Alexander Shalom</cp:lastModifiedBy>
  <cp:revision>58</cp:revision>
  <dcterms:created xsi:type="dcterms:W3CDTF">2015-07-17T15:44:21Z</dcterms:created>
  <dcterms:modified xsi:type="dcterms:W3CDTF">2018-11-11T02:13:40Z</dcterms:modified>
</cp:coreProperties>
</file>