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2"/>
  </p:notesMasterIdLst>
  <p:handoutMasterIdLst>
    <p:handoutMasterId r:id="rId13"/>
  </p:handoutMasterIdLst>
  <p:sldIdLst>
    <p:sldId id="280" r:id="rId3"/>
    <p:sldId id="442" r:id="rId4"/>
    <p:sldId id="456" r:id="rId5"/>
    <p:sldId id="453" r:id="rId6"/>
    <p:sldId id="457" r:id="rId7"/>
    <p:sldId id="440" r:id="rId8"/>
    <p:sldId id="458" r:id="rId9"/>
    <p:sldId id="447" r:id="rId10"/>
    <p:sldId id="431" r:id="rId11"/>
  </p:sldIdLst>
  <p:sldSz cx="9144000" cy="6858000" type="screen4x3"/>
  <p:notesSz cx="6810375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kern="1200">
        <a:solidFill>
          <a:srgbClr val="FFFFFF"/>
        </a:solidFill>
        <a:latin typeface="Arial Unicode M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198CF"/>
    <a:srgbClr val="FF3300"/>
    <a:srgbClr val="000000"/>
    <a:srgbClr val="FFFFFF"/>
    <a:srgbClr val="FFFF00"/>
    <a:srgbClr val="0FA6D7"/>
    <a:srgbClr val="77A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48"/>
    <p:restoredTop sz="93827" autoAdjust="0"/>
  </p:normalViewPr>
  <p:slideViewPr>
    <p:cSldViewPr>
      <p:cViewPr varScale="1">
        <p:scale>
          <a:sx n="107" d="100"/>
          <a:sy n="107" d="100"/>
        </p:scale>
        <p:origin x="1332" y="144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094" y="-84"/>
      </p:cViewPr>
      <p:guideLst>
        <p:guide orient="horz" pos="3132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460" cy="497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643" tIns="47822" rIns="95643" bIns="47822" numCol="1" anchor="t" anchorCtr="0" compatLnSpc="1">
            <a:prstTxWarp prst="textNoShape">
              <a:avLst/>
            </a:prstTxWarp>
          </a:bodyPr>
          <a:lstStyle>
            <a:lvl1pPr defTabSz="956552" eaLnBrk="1" hangingPunct="1">
              <a:defRPr sz="13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915" y="0"/>
            <a:ext cx="2950460" cy="497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643" tIns="47822" rIns="95643" bIns="47822" numCol="1" anchor="t" anchorCtr="0" compatLnSpc="1">
            <a:prstTxWarp prst="textNoShape">
              <a:avLst/>
            </a:prstTxWarp>
          </a:bodyPr>
          <a:lstStyle>
            <a:lvl1pPr algn="r" defTabSz="956552" eaLnBrk="1" hangingPunct="1">
              <a:defRPr sz="13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911"/>
            <a:ext cx="2950460" cy="49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643" tIns="47822" rIns="95643" bIns="47822" numCol="1" anchor="b" anchorCtr="0" compatLnSpc="1">
            <a:prstTxWarp prst="textNoShape">
              <a:avLst/>
            </a:prstTxWarp>
          </a:bodyPr>
          <a:lstStyle>
            <a:lvl1pPr defTabSz="956552" eaLnBrk="1" hangingPunct="1">
              <a:defRPr sz="13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915" y="9444911"/>
            <a:ext cx="2950460" cy="49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643" tIns="47822" rIns="95643" bIns="47822" numCol="1" anchor="b" anchorCtr="0" compatLnSpc="1">
            <a:prstTxWarp prst="textNoShape">
              <a:avLst/>
            </a:prstTxWarp>
          </a:bodyPr>
          <a:lstStyle>
            <a:lvl1pPr algn="r" defTabSz="956552" eaLnBrk="1" hangingPunct="1">
              <a:defRPr sz="130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21370599-4882-A141-92E0-D0ED48F76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7953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386" cy="4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 Unicode MS" pitchFamily="34" charset="-128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052" y="0"/>
            <a:ext cx="2929386" cy="4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Unicode MS" pitchFamily="34" charset="-128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71550" y="769938"/>
            <a:ext cx="4918075" cy="3689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667" y="4689865"/>
            <a:ext cx="5010918" cy="4535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6039"/>
            <a:ext cx="2929386" cy="4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 Unicode MS" pitchFamily="34" charset="-128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052" y="9456039"/>
            <a:ext cx="2929386" cy="4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0" tIns="46145" rIns="92290" bIns="4614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C6314358-3C36-184F-8E79-2354B9B4E6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9943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749859" indent="-288407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marL="1153630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marL="1615082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marL="2076534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2537986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2999438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3460890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3922342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fld id="{A8254155-DAF8-A047-B37A-ED6DC24ACD2B}" type="slidenum">
              <a:rPr lang="en-GB" smtClean="0">
                <a:solidFill>
                  <a:srgbClr val="FFFFFF"/>
                </a:solidFill>
                <a:latin typeface="Arial Unicode MS" charset="0"/>
              </a:rPr>
              <a:pPr>
                <a:defRPr/>
              </a:pPr>
              <a:t>1</a:t>
            </a:fld>
            <a:endParaRPr lang="en-GB">
              <a:solidFill>
                <a:srgbClr val="FFFFFF"/>
              </a:solidFill>
              <a:latin typeface="Arial Unicode MS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GB" dirty="0">
              <a:latin typeface="Times New Roman" charset="0"/>
              <a:ea typeface="PMingLiU" charset="0"/>
              <a:cs typeface="PMingLiU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2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299062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3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867373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5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823993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6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472627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7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467513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Times New Roman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1pPr>
            <a:lvl2pPr marL="749859" indent="-288407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2pPr>
            <a:lvl3pPr marL="1153630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3pPr>
            <a:lvl4pPr marL="1615082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4pPr>
            <a:lvl5pPr marL="2076534" indent="-230726"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5pPr>
            <a:lvl6pPr marL="2537986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6pPr>
            <a:lvl7pPr marL="2999438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7pPr>
            <a:lvl8pPr marL="3460890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8pPr>
            <a:lvl9pPr marL="3922342" indent="-230726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charset="0"/>
                <a:ea typeface="ＭＳ Ｐゴシック" charset="0"/>
              </a:defRPr>
            </a:lvl9pPr>
          </a:lstStyle>
          <a:p>
            <a:pPr>
              <a:defRPr/>
            </a:pPr>
            <a:fld id="{5CE3166C-6156-4C42-8C25-03C4948EDC5F}" type="slidenum">
              <a:rPr lang="en-GB" sz="1200"/>
              <a:pPr>
                <a:defRPr/>
              </a:pPr>
              <a:t>8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482944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Arial" charset="0"/>
              </a:defRPr>
            </a:lvl1pPr>
            <a:lvl2pPr marL="749859" indent="-288407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2pPr>
            <a:lvl3pPr marL="1153630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3pPr>
            <a:lvl4pPr marL="1615082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4pPr>
            <a:lvl5pPr marL="2076534" indent="-230726"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5pPr>
            <a:lvl6pPr marL="2537986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6pPr>
            <a:lvl7pPr marL="2999438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7pPr>
            <a:lvl8pPr marL="3460890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8pPr>
            <a:lvl9pPr marL="3922342" indent="-2307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fld id="{F27430C1-AAE1-734D-A5FA-EAAF718C3047}" type="slidenum">
              <a:rPr lang="en-GB" smtClean="0">
                <a:solidFill>
                  <a:srgbClr val="FFFFFF"/>
                </a:solidFill>
                <a:latin typeface="Arial Unicode MS" charset="0"/>
              </a:rPr>
              <a:pPr>
                <a:defRPr/>
              </a:pPr>
              <a:t>9</a:t>
            </a:fld>
            <a:endParaRPr lang="en-GB">
              <a:solidFill>
                <a:srgbClr val="FFFFFF"/>
              </a:solidFill>
              <a:latin typeface="Arial Unicode MS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1550" y="769938"/>
            <a:ext cx="4918075" cy="368935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173044" indent="-173044">
              <a:buFont typeface="Arial" panose="020B0604020202020204" pitchFamily="34" charset="0"/>
              <a:buChar char="•"/>
              <a:defRPr/>
            </a:pPr>
            <a:endParaRPr lang="en-US" b="0" dirty="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28"/>
          <p:cNvSpPr>
            <a:spLocks noChangeArrowheads="1"/>
          </p:cNvSpPr>
          <p:nvPr userDrawn="1"/>
        </p:nvSpPr>
        <p:spPr bwMode="auto">
          <a:xfrm>
            <a:off x="0" y="0"/>
            <a:ext cx="9144000" cy="31099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9pPr>
          </a:lstStyle>
          <a:p>
            <a:pPr eaLnBrk="1" hangingPunct="1">
              <a:defRPr/>
            </a:pPr>
            <a:endParaRPr lang="en-US" altLang="en-US">
              <a:ea typeface="+mn-ea"/>
              <a:cs typeface="+mn-cs"/>
            </a:endParaRPr>
          </a:p>
        </p:txBody>
      </p:sp>
      <p:pic>
        <p:nvPicPr>
          <p:cNvPr id="4" name="Picture 1113" descr="UNODC_logo_E_unblue_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268413"/>
            <a:ext cx="7489825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1031"/>
          <p:cNvSpPr>
            <a:spLocks noGrp="1" noChangeArrowheads="1"/>
          </p:cNvSpPr>
          <p:nvPr>
            <p:ph type="ctrTitle" sz="quarter"/>
          </p:nvPr>
        </p:nvSpPr>
        <p:spPr>
          <a:xfrm>
            <a:off x="2525713" y="3429000"/>
            <a:ext cx="5791200" cy="549275"/>
          </a:xfrm>
        </p:spPr>
        <p:txBody>
          <a:bodyPr anchor="t">
            <a:spAutoFit/>
          </a:bodyPr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Rectangle 1032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6324600" y="61722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13436"/>
      </p:ext>
    </p:extLst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7386716"/>
      </p:ext>
    </p:extLst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4210599"/>
      </p:ext>
    </p:extLst>
  </p:cSld>
  <p:clrMapOvr>
    <a:masterClrMapping/>
  </p:clrMapOvr>
  <p:transition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D0154-480E-0C43-88C7-92FBEA71FA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2583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7A2C8-1A30-4B44-8B7E-06E46A1370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733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42A28-BAC4-DD4B-9A42-23B831B71E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1388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1E045-B762-F44C-BDB2-5225ECF55B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387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7E31F-BAD9-7A4E-B20F-15078B7343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50377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90733-9A3A-6B4C-BF66-EEC1FCEFB4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154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1CD29-B344-EE4A-8EF1-2A4D025A098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587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7CFBF-14E4-1B4C-BF36-95351C1211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88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5529839"/>
      </p:ext>
    </p:extLst>
  </p:cSld>
  <p:clrMapOvr>
    <a:masterClrMapping/>
  </p:clrMapOvr>
  <p:transition>
    <p:cu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2050E-94FF-344E-9E85-ABA9995647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6944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2F117-9A08-1F4D-BC7F-382595921D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235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463B1-1EFF-D943-A123-A9DB4C37F9B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165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5271575"/>
      </p:ext>
    </p:extLst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1549454"/>
      </p:ext>
    </p:extLst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3143381"/>
      </p:ext>
    </p:extLst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5132392"/>
      </p:ext>
    </p:extLst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838135"/>
      </p:ext>
    </p:extLst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8533455"/>
      </p:ext>
    </p:extLst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1848449"/>
      </p:ext>
    </p:extLst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A6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ChangeArrowheads="1"/>
          </p:cNvSpPr>
          <p:nvPr userDrawn="1"/>
        </p:nvSpPr>
        <p:spPr bwMode="auto">
          <a:xfrm>
            <a:off x="0" y="-171450"/>
            <a:ext cx="9144000" cy="8985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 sz="3200">
                <a:solidFill>
                  <a:srgbClr val="FFFFFF"/>
                </a:solidFill>
                <a:latin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FF"/>
                </a:solidFill>
                <a:latin typeface="Arial Unicode MS" pitchFamily="34" charset="-128"/>
              </a:defRPr>
            </a:lvl9pPr>
          </a:lstStyle>
          <a:p>
            <a:pPr eaLnBrk="1" hangingPunct="1">
              <a:defRPr/>
            </a:pPr>
            <a:endParaRPr lang="en-US" altLang="en-US">
              <a:ea typeface="+mn-ea"/>
              <a:cs typeface="+mn-cs"/>
            </a:endParaRPr>
          </a:p>
        </p:txBody>
      </p:sp>
      <p:sp>
        <p:nvSpPr>
          <p:cNvPr id="1027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9" name="Picture 74" descr="UNODC_logo_E_unblue_3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463"/>
            <a:ext cx="324167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</p:sldLayoutIdLst>
  <p:transition>
    <p:cut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FFFFFF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FFFFFF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FFFFFF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FA6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427AAE78-D9B1-5147-AD14-CBEEEFFE0E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  <p:sldLayoutId id="2147484111" r:id="rId10"/>
    <p:sldLayoutId id="21474841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3319463"/>
            <a:ext cx="9144000" cy="3293209"/>
          </a:xfrm>
        </p:spPr>
        <p:txBody>
          <a:bodyPr/>
          <a:lstStyle/>
          <a:p>
            <a:pPr algn="r"/>
            <a:r>
              <a:rPr lang="en-GB" sz="20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20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14th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United Nations Congress on Crime Prevention and Criminal Justice</a:t>
            </a:r>
            <a:r>
              <a:rPr lang="de-D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:  </a:t>
            </a:r>
            <a:br>
              <a:rPr lang="de-D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Towards achieving the 2030 Agenda</a:t>
            </a:r>
            <a:b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28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Anika Holterhof</a:t>
            </a:r>
            <a:br>
              <a:rPr lang="en-GB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Justice Section, Division for Operations</a:t>
            </a:r>
            <a:endParaRPr lang="en-US" sz="1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5" descr="un_crimeconference">
            <a:extLst>
              <a:ext uri="{FF2B5EF4-FFF2-40B4-BE49-F238E27FC236}">
                <a16:creationId xmlns:a16="http://schemas.microsoft.com/office/drawing/2014/main" id="{71E7B514-2F2E-3D43-BB2B-A234A4C00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0800" y1="63393" x2="28800" y2="58036"/>
                        <a14:foregroundMark x1="70800" y1="55357" x2="76800" y2="62500"/>
                        <a14:foregroundMark x1="47200" y1="21875" x2="51600" y2="2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3136"/>
            <a:ext cx="1924879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424936" cy="576064"/>
          </a:xfrm>
        </p:spPr>
        <p:txBody>
          <a:bodyPr/>
          <a:lstStyle/>
          <a:p>
            <a:pPr algn="ctr"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 UN Crime Congress</a:t>
            </a:r>
            <a:endParaRPr lang="en-GB" sz="44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23528" y="1522607"/>
            <a:ext cx="6480720" cy="4535487"/>
          </a:xfrm>
        </p:spPr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Held</a:t>
            </a:r>
            <a:r>
              <a:rPr lang="en-GB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every 5 years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since 1955, under auspices of the General Assembly</a:t>
            </a: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Brings together </a:t>
            </a:r>
            <a:r>
              <a:rPr lang="en-GB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States, intergovernmental organizations and individual experts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representing various professions and disciplines</a:t>
            </a: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Major intergovernmental forum that has influenced national policies and practices, and promoted international cooperation: </a:t>
            </a:r>
          </a:p>
          <a:p>
            <a:pPr lvl="1"/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By exchange of views and experiences</a:t>
            </a:r>
          </a:p>
          <a:p>
            <a:pPr lvl="1"/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By mobilizing public opinion,</a:t>
            </a:r>
          </a:p>
          <a:p>
            <a:pPr lvl="1"/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By r</a:t>
            </a:r>
            <a:r>
              <a:rPr lang="en-GB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ecommending policy options at national, regional and international level.</a:t>
            </a: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51887CD3-CD14-D44B-98B6-2879B934DED1}"/>
              </a:ext>
            </a:extLst>
          </p:cNvPr>
          <p:cNvGrpSpPr/>
          <p:nvPr/>
        </p:nvGrpSpPr>
        <p:grpSpPr>
          <a:xfrm>
            <a:off x="7123715" y="1050405"/>
            <a:ext cx="2020285" cy="5479889"/>
            <a:chOff x="-112581" y="1378111"/>
            <a:chExt cx="2020285" cy="5479889"/>
          </a:xfrm>
        </p:grpSpPr>
        <p:pic>
          <p:nvPicPr>
            <p:cNvPr id="5" name="Picture 2" descr="C:\Users\vasse\Downloads\1st congress.png">
              <a:extLst>
                <a:ext uri="{FF2B5EF4-FFF2-40B4-BE49-F238E27FC236}">
                  <a16:creationId xmlns:a16="http://schemas.microsoft.com/office/drawing/2014/main" id="{F15D3120-BB54-8341-9A5E-BF102E406DA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46" t="1" b="731"/>
            <a:stretch/>
          </p:blipFill>
          <p:spPr bwMode="auto">
            <a:xfrm>
              <a:off x="-112581" y="1378111"/>
              <a:ext cx="2020285" cy="137179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  <p:pic>
          <p:nvPicPr>
            <p:cNvPr id="6" name="Picture 3" descr="C:\Users\vasse\Downloads\2nd congress.png">
              <a:extLst>
                <a:ext uri="{FF2B5EF4-FFF2-40B4-BE49-F238E27FC236}">
                  <a16:creationId xmlns:a16="http://schemas.microsoft.com/office/drawing/2014/main" id="{53DE7101-1ED8-EC42-AB2B-04A3F05FA01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987"/>
            <a:stretch/>
          </p:blipFill>
          <p:spPr bwMode="auto">
            <a:xfrm>
              <a:off x="-108520" y="2753446"/>
              <a:ext cx="2016224" cy="136815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  <p:pic>
          <p:nvPicPr>
            <p:cNvPr id="7" name="Picture 4" descr="C:\Users\vasse\Downloads\4th congress.png">
              <a:extLst>
                <a:ext uri="{FF2B5EF4-FFF2-40B4-BE49-F238E27FC236}">
                  <a16:creationId xmlns:a16="http://schemas.microsoft.com/office/drawing/2014/main" id="{EC01128C-49F6-D548-9850-9C40502632F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44" b="4903"/>
            <a:stretch/>
          </p:blipFill>
          <p:spPr bwMode="auto">
            <a:xfrm>
              <a:off x="-108281" y="4121600"/>
              <a:ext cx="2015985" cy="136533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  <p:pic>
          <p:nvPicPr>
            <p:cNvPr id="8" name="Picture 5" descr="C:\Users\vasse\Downloads\5th congress.png">
              <a:extLst>
                <a:ext uri="{FF2B5EF4-FFF2-40B4-BE49-F238E27FC236}">
                  <a16:creationId xmlns:a16="http://schemas.microsoft.com/office/drawing/2014/main" id="{FF48F8B3-9AC8-BE4B-9E7B-40B65A96160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453"/>
            <a:stretch/>
          </p:blipFill>
          <p:spPr bwMode="auto">
            <a:xfrm>
              <a:off x="-108281" y="5484490"/>
              <a:ext cx="2015985" cy="137351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/>
          </p:spPr>
        </p:pic>
      </p:grpSp>
    </p:spTree>
    <p:extLst>
      <p:ext uri="{BB962C8B-B14F-4D97-AF65-F5344CB8AC3E}">
        <p14:creationId xmlns:p14="http://schemas.microsoft.com/office/powerpoint/2010/main" val="190766615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424936" cy="576064"/>
          </a:xfrm>
        </p:spPr>
        <p:txBody>
          <a:bodyPr/>
          <a:lstStyle/>
          <a:p>
            <a:pPr algn="ctr"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Congress Declaration</a:t>
            </a:r>
            <a:endParaRPr lang="en-GB" sz="44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424936" cy="4535487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Later on approved by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Crime Commission (CCPCJ)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then discussed and endorsed in a resolution by the 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General Assembly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, inviting Governments to take the Declaration into consideration, inter alia, when formulating legislation and policy directives</a:t>
            </a:r>
          </a:p>
          <a:p>
            <a:pPr marL="0" indent="0">
              <a:buNone/>
            </a:pPr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Example: </a:t>
            </a:r>
            <a:r>
              <a:rPr lang="en-GB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Doha Declaration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(2015)</a:t>
            </a:r>
          </a:p>
          <a:p>
            <a:pPr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Contains recommendations on how the rule of law can protect and promote sustainable development, in that they are mutually reinforcing</a:t>
            </a:r>
          </a:p>
          <a:p>
            <a:pPr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Emphasis throughout is placed on fair, effective, humane and accountable criminal justice systems</a:t>
            </a:r>
          </a:p>
          <a:p>
            <a:pPr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First mention of access to legal aid in context of justice reform, and prison overcrowding</a:t>
            </a:r>
          </a:p>
          <a:p>
            <a:pPr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Government of Qatar provided significant funding to implement key aspects of the Declaration by UNODC and its partners</a:t>
            </a:r>
          </a:p>
        </p:txBody>
      </p:sp>
    </p:spTree>
    <p:extLst>
      <p:ext uri="{BB962C8B-B14F-4D97-AF65-F5344CB8AC3E}">
        <p14:creationId xmlns:p14="http://schemas.microsoft.com/office/powerpoint/2010/main" val="303880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8C064AA-222C-3C41-AEB7-F7BCC1C09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052736"/>
            <a:ext cx="7772400" cy="5256584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Main theme of 14</a:t>
            </a:r>
            <a:r>
              <a:rPr lang="en-US" altLang="en-US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Congress in 2020: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alt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“Advancing crime prevention, criminal justice and the rule of law: towards the achievement of the 2030 Agenda” </a:t>
            </a:r>
          </a:p>
          <a:p>
            <a:pPr marL="0" indent="0">
              <a:buNone/>
            </a:pP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Unique opportunity to contribute to identifying: </a:t>
            </a:r>
          </a:p>
          <a:p>
            <a:pPr marL="0" indent="0" algn="just"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First, ways and means to achieve the crime prevention and </a:t>
            </a:r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criminal justice related targets </a:t>
            </a: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Second, to put the contribution of crime prevention and criminal  justice institutions at centre stage regarding the achievement of the 2030 Agenda </a:t>
            </a:r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as a whole </a:t>
            </a:r>
          </a:p>
          <a:p>
            <a:pPr marL="0" indent="0">
              <a:buNone/>
            </a:pPr>
            <a:endParaRPr lang="de-DE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14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424936" cy="576064"/>
          </a:xfrm>
        </p:spPr>
        <p:txBody>
          <a:bodyPr/>
          <a:lstStyle/>
          <a:p>
            <a:pPr algn="ctr"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14</a:t>
            </a:r>
            <a:r>
              <a:rPr lang="en-GB" sz="32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Congress</a:t>
            </a:r>
            <a:endParaRPr lang="en-GB" sz="44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23528" y="1522607"/>
            <a:ext cx="8280920" cy="4535487"/>
          </a:xfrm>
        </p:spPr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Hosted by Japan in 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Kyoto in April 2020</a:t>
            </a:r>
          </a:p>
          <a:p>
            <a:pPr marL="0" indent="0">
              <a:buNone/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Almost a year after the 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HLPF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that will have covered SDG 16 (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2019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0" indent="0">
              <a:buNone/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Opportunity to 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maintain the momentum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and continue to discuss experiences on challenges and lessons learned in achieving progress at national level</a:t>
            </a:r>
          </a:p>
        </p:txBody>
      </p:sp>
    </p:spTree>
    <p:extLst>
      <p:ext uri="{BB962C8B-B14F-4D97-AF65-F5344CB8AC3E}">
        <p14:creationId xmlns:p14="http://schemas.microsoft.com/office/powerpoint/2010/main" val="51569407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424936" cy="720080"/>
          </a:xfrm>
        </p:spPr>
        <p:txBody>
          <a:bodyPr/>
          <a:lstStyle/>
          <a:p>
            <a:pPr algn="ctr">
              <a:defRPr/>
            </a:pPr>
            <a:r>
              <a:rPr lang="en-GB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Substantive Agenda Items</a:t>
            </a:r>
            <a:endParaRPr lang="en-GB" sz="40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83568" y="1797157"/>
            <a:ext cx="7772400" cy="4535487"/>
          </a:xfrm>
        </p:spPr>
        <p:txBody>
          <a:bodyPr/>
          <a:lstStyle/>
          <a:p>
            <a:pPr algn="just"/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Agenda item 2: </a:t>
            </a:r>
          </a:p>
          <a:p>
            <a:pPr marL="0" indent="0" algn="just">
              <a:buNone/>
            </a:pPr>
            <a:r>
              <a:rPr lang="en-GB" sz="2400" dirty="0">
                <a:solidFill>
                  <a:srgbClr val="CDDF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Integrated  approaches  to challenges facing the  criminal justice systems.</a:t>
            </a:r>
          </a:p>
          <a:p>
            <a:pPr algn="just"/>
            <a:r>
              <a:rPr lang="en-GB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Agenda item 3: </a:t>
            </a:r>
          </a:p>
          <a:p>
            <a:pPr marL="0" indent="0" algn="just">
              <a:buNone/>
            </a:pPr>
            <a:r>
              <a:rPr lang="en-US" sz="2400" dirty="0">
                <a:solidFill>
                  <a:srgbClr val="CDDF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Multidimensional approaches by Governments to promoting the rule of law by, inter alia,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providing access to justice for all</a:t>
            </a:r>
            <a:r>
              <a:rPr lang="en-US" sz="2400" dirty="0">
                <a:solidFill>
                  <a:srgbClr val="CDDF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; building effective, accountable, impartial and inclusive institutions; and considering social, educational and other relevant measures, including fostering a culture of lawfulness while respecting cultural identities, in line with the Doha Declaration.</a:t>
            </a:r>
            <a:endParaRPr lang="en-GB" sz="2400" dirty="0">
              <a:solidFill>
                <a:srgbClr val="CDDF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just"/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00984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424936" cy="720080"/>
          </a:xfrm>
        </p:spPr>
        <p:txBody>
          <a:bodyPr/>
          <a:lstStyle/>
          <a:p>
            <a:pPr algn="ctr">
              <a:defRPr/>
            </a:pPr>
            <a:r>
              <a:rPr lang="en-GB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SDG 16</a:t>
            </a:r>
            <a:endParaRPr lang="en-GB" sz="40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721804" y="1628800"/>
            <a:ext cx="7772400" cy="453548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UNODC's work in implementing the Declarations adopted by past Congresses across its mandate areas of drugs, crime, corruption and terrorism is making a vital contribution to efforts towards achieving the SDGs – including in partnership with UNDP, UN Women and other partners.</a:t>
            </a:r>
            <a:endParaRPr lang="en-GB" dirty="0"/>
          </a:p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Goal 16 = an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engine for progress and an enabling tool for the other Goals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such as on gender equality (SDG 5), the reduction of other growing inequalities (SDG 10) and the promotion of safe cities (SDG 11). </a:t>
            </a:r>
          </a:p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Adherence to its </a:t>
            </a:r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human rights-inspired values and principles</a:t>
            </a:r>
            <a:r>
              <a:rPr lang="en-US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will result in a drastic reduction of organized crime, violent extremism and unsafe migrations.  </a:t>
            </a:r>
          </a:p>
          <a:p>
            <a:pPr marL="0" indent="0" algn="just">
              <a:buNone/>
            </a:pPr>
            <a:endParaRPr lang="en-GB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4588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300" y="692696"/>
            <a:ext cx="8424936" cy="576064"/>
          </a:xfrm>
        </p:spPr>
        <p:txBody>
          <a:bodyPr/>
          <a:lstStyle/>
          <a:p>
            <a:pPr algn="ctr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Regional Preparatory Meetings </a:t>
            </a:r>
            <a:endParaRPr lang="en-GB" sz="3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57300" y="1269777"/>
            <a:ext cx="8424936" cy="4895527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n-US" sz="2400" b="1" dirty="0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Jan-April 2019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UNODC ensured that the discussion guide for RPMs includes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reference to legal aid as the most important measure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- effective, sustainable, accessible to all without discrimination and provided at all stages of the criminal justice process, including a focus on women victims, prisoners and offenders –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 the context of access to justice for all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Draft GA Res.: invites those participating in the RPMs to make specific proposals and recommendations in line with the Congress theme, related to advancement of rule of law</a:t>
            </a:r>
            <a:endParaRPr 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  <a:defRPr/>
            </a:pPr>
            <a:r>
              <a:rPr lang="en-US" sz="2400" b="1" dirty="0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May 2019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Recommendations made by each RPM will be considered by the CCPCJ in May 2019 </a:t>
            </a:r>
          </a:p>
        </p:txBody>
      </p:sp>
    </p:spTree>
    <p:extLst>
      <p:ext uri="{BB962C8B-B14F-4D97-AF65-F5344CB8AC3E}">
        <p14:creationId xmlns:p14="http://schemas.microsoft.com/office/powerpoint/2010/main" val="227143990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19906" y="910478"/>
            <a:ext cx="8215312" cy="2014466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Thank you &amp; looking forward to seeing you in Kyoto!</a:t>
            </a:r>
            <a:endParaRPr 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613" y="3212976"/>
            <a:ext cx="3379533" cy="36450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0E6348-25CC-4EB4-B002-B657B15BB8B1}"/>
              </a:ext>
            </a:extLst>
          </p:cNvPr>
          <p:cNvSpPr txBox="1"/>
          <p:nvPr/>
        </p:nvSpPr>
        <p:spPr>
          <a:xfrm>
            <a:off x="138902" y="5229200"/>
            <a:ext cx="4488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www.unodc.org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/congress</a:t>
            </a:r>
          </a:p>
        </p:txBody>
      </p:sp>
    </p:spTree>
    <p:extLst>
      <p:ext uri="{BB962C8B-B14F-4D97-AF65-F5344CB8AC3E}">
        <p14:creationId xmlns:p14="http://schemas.microsoft.com/office/powerpoint/2010/main" val="1382670813"/>
      </p:ext>
    </p:extLst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77A5D5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BDCFE7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Unicode MS" pitchFamily="34" charset="-128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577</Words>
  <Application>Microsoft Office PowerPoint</Application>
  <PresentationFormat>On-screen Show (4:3)</PresentationFormat>
  <Paragraphs>54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 Unicode MS</vt:lpstr>
      <vt:lpstr>ＭＳ Ｐゴシック</vt:lpstr>
      <vt:lpstr>PMingLiU</vt:lpstr>
      <vt:lpstr>Arial</vt:lpstr>
      <vt:lpstr>Arial Narrow</vt:lpstr>
      <vt:lpstr>Calibri</vt:lpstr>
      <vt:lpstr>Tahoma</vt:lpstr>
      <vt:lpstr>Times New Roman</vt:lpstr>
      <vt:lpstr>Wingdings</vt:lpstr>
      <vt:lpstr>Default Design</vt:lpstr>
      <vt:lpstr>Custom Design</vt:lpstr>
      <vt:lpstr>  14th United Nations Congress on Crime Prevention and Criminal Justice:   Towards achieving the 2030 Agenda   Anika Holterhof Justice Section, Division for Operations</vt:lpstr>
      <vt:lpstr>The UN Crime Congress</vt:lpstr>
      <vt:lpstr>Congress Declaration</vt:lpstr>
      <vt:lpstr>PowerPoint Presentation</vt:lpstr>
      <vt:lpstr>14th Congress</vt:lpstr>
      <vt:lpstr>Substantive Agenda Items</vt:lpstr>
      <vt:lpstr>SDG 16</vt:lpstr>
      <vt:lpstr>Regional Preparatory Meetings </vt:lpstr>
      <vt:lpstr>Thank you &amp; looking forward to seeing you in Kyoto!</vt:lpstr>
    </vt:vector>
  </TitlesOfParts>
  <Company>UNOV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Testuser</dc:creator>
  <cp:lastModifiedBy>Anika Holterhof</cp:lastModifiedBy>
  <cp:revision>574</cp:revision>
  <cp:lastPrinted>2018-04-11T10:39:06Z</cp:lastPrinted>
  <dcterms:created xsi:type="dcterms:W3CDTF">2003-04-01T06:49:12Z</dcterms:created>
  <dcterms:modified xsi:type="dcterms:W3CDTF">2018-11-09T10:44:26Z</dcterms:modified>
</cp:coreProperties>
</file>