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05" r:id="rId3"/>
    <p:sldId id="258" r:id="rId4"/>
    <p:sldId id="261" r:id="rId5"/>
    <p:sldId id="259" r:id="rId6"/>
    <p:sldId id="306" r:id="rId7"/>
    <p:sldId id="307" r:id="rId8"/>
    <p:sldId id="309" r:id="rId9"/>
    <p:sldId id="308"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9900"/>
    <a:srgbClr val="FF6670"/>
    <a:srgbClr val="00A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426" y="24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93310B-08CD-4208-B0C5-FE86F59241FD}"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0F00ADA8-12B5-4944-A06B-93EF534A03F1}">
      <dgm:prSet phldrT="[Text]"/>
      <dgm:spPr/>
      <dgm:t>
        <a:bodyPr/>
        <a:lstStyle/>
        <a:p>
          <a:r>
            <a:rPr lang="en-US" dirty="0">
              <a:latin typeface="Verdana Pro SemiBold" panose="020B0704030504040204" pitchFamily="34" charset="0"/>
            </a:rPr>
            <a:t>Design</a:t>
          </a:r>
        </a:p>
      </dgm:t>
    </dgm:pt>
    <dgm:pt modelId="{4E89DEDF-CF22-4B39-B017-434A21466B52}" type="parTrans" cxnId="{9AC3AC8C-7693-4641-B381-CAC9855F9E6E}">
      <dgm:prSet/>
      <dgm:spPr/>
      <dgm:t>
        <a:bodyPr/>
        <a:lstStyle/>
        <a:p>
          <a:endParaRPr lang="en-US"/>
        </a:p>
      </dgm:t>
    </dgm:pt>
    <dgm:pt modelId="{70B38275-A21F-4AA7-9111-0A2630C1457B}" type="sibTrans" cxnId="{9AC3AC8C-7693-4641-B381-CAC9855F9E6E}">
      <dgm:prSet/>
      <dgm:spPr>
        <a:solidFill>
          <a:srgbClr val="FF0066"/>
        </a:solidFill>
        <a:ln>
          <a:solidFill>
            <a:srgbClr val="FF0066"/>
          </a:solidFill>
        </a:ln>
      </dgm:spPr>
      <dgm:t>
        <a:bodyPr/>
        <a:lstStyle/>
        <a:p>
          <a:endParaRPr lang="en-US"/>
        </a:p>
      </dgm:t>
    </dgm:pt>
    <dgm:pt modelId="{CB007CD0-B3AC-47D0-87FD-A98994670A67}">
      <dgm:prSet phldrT="[Text]"/>
      <dgm:spPr/>
      <dgm:t>
        <a:bodyPr/>
        <a:lstStyle/>
        <a:p>
          <a:r>
            <a:rPr lang="en-US" dirty="0">
              <a:latin typeface="Verdana Pro SemiBold" panose="020B0704030504040204" pitchFamily="34" charset="0"/>
            </a:rPr>
            <a:t>Re-build</a:t>
          </a:r>
        </a:p>
      </dgm:t>
    </dgm:pt>
    <dgm:pt modelId="{C561FB2C-84C3-4CDD-8349-3BF34BD03FA2}" type="parTrans" cxnId="{2B2BE90A-DD28-4101-A165-A4D0D27591A2}">
      <dgm:prSet/>
      <dgm:spPr/>
      <dgm:t>
        <a:bodyPr/>
        <a:lstStyle/>
        <a:p>
          <a:endParaRPr lang="en-US"/>
        </a:p>
      </dgm:t>
    </dgm:pt>
    <dgm:pt modelId="{7F3702A7-AF96-40FA-8B48-00990800EF8B}" type="sibTrans" cxnId="{2B2BE90A-DD28-4101-A165-A4D0D27591A2}">
      <dgm:prSet/>
      <dgm:spPr>
        <a:solidFill>
          <a:srgbClr val="FF0066"/>
        </a:solidFill>
        <a:ln>
          <a:solidFill>
            <a:srgbClr val="FF0066"/>
          </a:solidFill>
        </a:ln>
      </dgm:spPr>
      <dgm:t>
        <a:bodyPr/>
        <a:lstStyle/>
        <a:p>
          <a:endParaRPr lang="en-US"/>
        </a:p>
      </dgm:t>
    </dgm:pt>
    <dgm:pt modelId="{90381F70-7601-4C12-9612-B94A9BB283F3}">
      <dgm:prSet phldrT="[Text]" custT="1"/>
      <dgm:spPr/>
      <dgm:t>
        <a:bodyPr/>
        <a:lstStyle/>
        <a:p>
          <a:r>
            <a:rPr lang="en-US" sz="2800" b="1" dirty="0" err="1">
              <a:latin typeface="Verdana Pro SemiBold" panose="020B0704030504040204" pitchFamily="34" charset="0"/>
            </a:rPr>
            <a:t>Analyse</a:t>
          </a:r>
          <a:r>
            <a:rPr lang="en-US" sz="2800" b="1" dirty="0">
              <a:latin typeface="Verdana Pro SemiBold" panose="020B0704030504040204" pitchFamily="34" charset="0"/>
            </a:rPr>
            <a:t> User </a:t>
          </a:r>
          <a:r>
            <a:rPr lang="en-US" sz="2800" b="1" dirty="0" err="1">
              <a:latin typeface="Verdana Pro SemiBold" panose="020B0704030504040204" pitchFamily="34" charset="0"/>
            </a:rPr>
            <a:t>Behaviour</a:t>
          </a:r>
          <a:endParaRPr lang="en-US" sz="2800" b="1" dirty="0">
            <a:latin typeface="Verdana Pro SemiBold" panose="020B0704030504040204" pitchFamily="34" charset="0"/>
          </a:endParaRPr>
        </a:p>
      </dgm:t>
    </dgm:pt>
    <dgm:pt modelId="{9927D03A-524D-4C73-B77C-A71BD236E254}" type="parTrans" cxnId="{54E83ADA-DD40-40B9-81C5-80E1F236A2FC}">
      <dgm:prSet/>
      <dgm:spPr/>
      <dgm:t>
        <a:bodyPr/>
        <a:lstStyle/>
        <a:p>
          <a:endParaRPr lang="en-US"/>
        </a:p>
      </dgm:t>
    </dgm:pt>
    <dgm:pt modelId="{51F80407-EEAF-4070-8A01-EBA38C2A05B4}" type="sibTrans" cxnId="{54E83ADA-DD40-40B9-81C5-80E1F236A2FC}">
      <dgm:prSet/>
      <dgm:spPr>
        <a:solidFill>
          <a:srgbClr val="FF0066"/>
        </a:solidFill>
        <a:ln>
          <a:solidFill>
            <a:srgbClr val="FF0066"/>
          </a:solidFill>
        </a:ln>
      </dgm:spPr>
      <dgm:t>
        <a:bodyPr/>
        <a:lstStyle/>
        <a:p>
          <a:endParaRPr lang="en-US"/>
        </a:p>
      </dgm:t>
    </dgm:pt>
    <dgm:pt modelId="{B6613BFB-6633-437B-BD27-9D0EBA546D77}" type="pres">
      <dgm:prSet presAssocID="{0393310B-08CD-4208-B0C5-FE86F59241FD}" presName="cycle" presStyleCnt="0">
        <dgm:presLayoutVars>
          <dgm:dir/>
          <dgm:resizeHandles val="exact"/>
        </dgm:presLayoutVars>
      </dgm:prSet>
      <dgm:spPr/>
    </dgm:pt>
    <dgm:pt modelId="{C86AAA61-D383-46BF-88B4-0FC9C99B5550}" type="pres">
      <dgm:prSet presAssocID="{0F00ADA8-12B5-4944-A06B-93EF534A03F1}" presName="dummy" presStyleCnt="0"/>
      <dgm:spPr/>
    </dgm:pt>
    <dgm:pt modelId="{E692653F-9D25-4D90-89C2-F5CEC8CA825E}" type="pres">
      <dgm:prSet presAssocID="{0F00ADA8-12B5-4944-A06B-93EF534A03F1}" presName="node" presStyleLbl="revTx" presStyleIdx="0" presStyleCnt="3" custScaleX="108777" custScaleY="79827" custRadScaleRad="101651" custRadScaleInc="49997">
        <dgm:presLayoutVars>
          <dgm:bulletEnabled val="1"/>
        </dgm:presLayoutVars>
      </dgm:prSet>
      <dgm:spPr/>
    </dgm:pt>
    <dgm:pt modelId="{ED87A11E-CED3-4676-833B-70D1598D0F1D}" type="pres">
      <dgm:prSet presAssocID="{70B38275-A21F-4AA7-9111-0A2630C1457B}" presName="sibTrans" presStyleLbl="node1" presStyleIdx="0" presStyleCnt="3" custScaleX="115288" custScaleY="107036"/>
      <dgm:spPr/>
    </dgm:pt>
    <dgm:pt modelId="{5E25E396-6210-4BA7-8B83-F67B266805AB}" type="pres">
      <dgm:prSet presAssocID="{CB007CD0-B3AC-47D0-87FD-A98994670A67}" presName="dummy" presStyleCnt="0"/>
      <dgm:spPr/>
    </dgm:pt>
    <dgm:pt modelId="{68A6DC38-5CA2-48B4-9321-EB695AC7C30E}" type="pres">
      <dgm:prSet presAssocID="{CB007CD0-B3AC-47D0-87FD-A98994670A67}" presName="node" presStyleLbl="revTx" presStyleIdx="1" presStyleCnt="3" custScaleX="113748" custRadScaleRad="101750" custRadScaleInc="26371">
        <dgm:presLayoutVars>
          <dgm:bulletEnabled val="1"/>
        </dgm:presLayoutVars>
      </dgm:prSet>
      <dgm:spPr/>
    </dgm:pt>
    <dgm:pt modelId="{F3487462-84EA-49B8-953E-BB3F751A08E1}" type="pres">
      <dgm:prSet presAssocID="{7F3702A7-AF96-40FA-8B48-00990800EF8B}" presName="sibTrans" presStyleLbl="node1" presStyleIdx="1" presStyleCnt="3" custScaleX="110748" custScaleY="112098"/>
      <dgm:spPr/>
    </dgm:pt>
    <dgm:pt modelId="{A436168C-328B-47F7-A162-E8C821F62583}" type="pres">
      <dgm:prSet presAssocID="{90381F70-7601-4C12-9612-B94A9BB283F3}" presName="dummy" presStyleCnt="0"/>
      <dgm:spPr/>
    </dgm:pt>
    <dgm:pt modelId="{2D4AE376-5790-4404-A30C-1601EE0A399E}" type="pres">
      <dgm:prSet presAssocID="{90381F70-7601-4C12-9612-B94A9BB283F3}" presName="node" presStyleLbl="revTx" presStyleIdx="2" presStyleCnt="3" custScaleX="150080" custRadScaleRad="117886" custRadScaleInc="21516">
        <dgm:presLayoutVars>
          <dgm:bulletEnabled val="1"/>
        </dgm:presLayoutVars>
      </dgm:prSet>
      <dgm:spPr/>
    </dgm:pt>
    <dgm:pt modelId="{81E11C15-46C1-475C-A784-3A1A6B6BEC09}" type="pres">
      <dgm:prSet presAssocID="{51F80407-EEAF-4070-8A01-EBA38C2A05B4}" presName="sibTrans" presStyleLbl="node1" presStyleIdx="2" presStyleCnt="3" custScaleX="115916" custScaleY="109275" custLinFactNeighborX="-535" custLinFactNeighborY="5396"/>
      <dgm:spPr/>
    </dgm:pt>
  </dgm:ptLst>
  <dgm:cxnLst>
    <dgm:cxn modelId="{2B2BE90A-DD28-4101-A165-A4D0D27591A2}" srcId="{0393310B-08CD-4208-B0C5-FE86F59241FD}" destId="{CB007CD0-B3AC-47D0-87FD-A98994670A67}" srcOrd="1" destOrd="0" parTransId="{C561FB2C-84C3-4CDD-8349-3BF34BD03FA2}" sibTransId="{7F3702A7-AF96-40FA-8B48-00990800EF8B}"/>
    <dgm:cxn modelId="{E110C91C-7F10-4D62-8D22-8A3BA1FAA020}" type="presOf" srcId="{7F3702A7-AF96-40FA-8B48-00990800EF8B}" destId="{F3487462-84EA-49B8-953E-BB3F751A08E1}" srcOrd="0" destOrd="0" presId="urn:microsoft.com/office/officeart/2005/8/layout/cycle1"/>
    <dgm:cxn modelId="{86B8E12B-246A-409A-B0CF-0E31F245D14F}" type="presOf" srcId="{CB007CD0-B3AC-47D0-87FD-A98994670A67}" destId="{68A6DC38-5CA2-48B4-9321-EB695AC7C30E}" srcOrd="0" destOrd="0" presId="urn:microsoft.com/office/officeart/2005/8/layout/cycle1"/>
    <dgm:cxn modelId="{AF9B762D-8C42-4F46-B844-88FCD2CD8454}" type="presOf" srcId="{90381F70-7601-4C12-9612-B94A9BB283F3}" destId="{2D4AE376-5790-4404-A30C-1601EE0A399E}" srcOrd="0" destOrd="0" presId="urn:microsoft.com/office/officeart/2005/8/layout/cycle1"/>
    <dgm:cxn modelId="{09CAEA6E-B561-4F2F-AF31-2037F95E4274}" type="presOf" srcId="{0393310B-08CD-4208-B0C5-FE86F59241FD}" destId="{B6613BFB-6633-437B-BD27-9D0EBA546D77}" srcOrd="0" destOrd="0" presId="urn:microsoft.com/office/officeart/2005/8/layout/cycle1"/>
    <dgm:cxn modelId="{4E694659-C0C4-4A66-833C-9C7FBBB3F1BB}" type="presOf" srcId="{51F80407-EEAF-4070-8A01-EBA38C2A05B4}" destId="{81E11C15-46C1-475C-A784-3A1A6B6BEC09}" srcOrd="0" destOrd="0" presId="urn:microsoft.com/office/officeart/2005/8/layout/cycle1"/>
    <dgm:cxn modelId="{80F0277C-A695-452C-A9AF-8877C443C8D8}" type="presOf" srcId="{0F00ADA8-12B5-4944-A06B-93EF534A03F1}" destId="{E692653F-9D25-4D90-89C2-F5CEC8CA825E}" srcOrd="0" destOrd="0" presId="urn:microsoft.com/office/officeart/2005/8/layout/cycle1"/>
    <dgm:cxn modelId="{9AC3AC8C-7693-4641-B381-CAC9855F9E6E}" srcId="{0393310B-08CD-4208-B0C5-FE86F59241FD}" destId="{0F00ADA8-12B5-4944-A06B-93EF534A03F1}" srcOrd="0" destOrd="0" parTransId="{4E89DEDF-CF22-4B39-B017-434A21466B52}" sibTransId="{70B38275-A21F-4AA7-9111-0A2630C1457B}"/>
    <dgm:cxn modelId="{9AE6E0C7-1902-441D-A13B-1B524E5094B1}" type="presOf" srcId="{70B38275-A21F-4AA7-9111-0A2630C1457B}" destId="{ED87A11E-CED3-4676-833B-70D1598D0F1D}" srcOrd="0" destOrd="0" presId="urn:microsoft.com/office/officeart/2005/8/layout/cycle1"/>
    <dgm:cxn modelId="{54E83ADA-DD40-40B9-81C5-80E1F236A2FC}" srcId="{0393310B-08CD-4208-B0C5-FE86F59241FD}" destId="{90381F70-7601-4C12-9612-B94A9BB283F3}" srcOrd="2" destOrd="0" parTransId="{9927D03A-524D-4C73-B77C-A71BD236E254}" sibTransId="{51F80407-EEAF-4070-8A01-EBA38C2A05B4}"/>
    <dgm:cxn modelId="{62940AFB-BCAD-427A-8C80-0DFAAA3F0BBF}" type="presParOf" srcId="{B6613BFB-6633-437B-BD27-9D0EBA546D77}" destId="{C86AAA61-D383-46BF-88B4-0FC9C99B5550}" srcOrd="0" destOrd="0" presId="urn:microsoft.com/office/officeart/2005/8/layout/cycle1"/>
    <dgm:cxn modelId="{9AF570A7-B9CE-4D3D-8A21-6F518D0208E5}" type="presParOf" srcId="{B6613BFB-6633-437B-BD27-9D0EBA546D77}" destId="{E692653F-9D25-4D90-89C2-F5CEC8CA825E}" srcOrd="1" destOrd="0" presId="urn:microsoft.com/office/officeart/2005/8/layout/cycle1"/>
    <dgm:cxn modelId="{26332063-10C6-491D-9E53-01C0DEB0432A}" type="presParOf" srcId="{B6613BFB-6633-437B-BD27-9D0EBA546D77}" destId="{ED87A11E-CED3-4676-833B-70D1598D0F1D}" srcOrd="2" destOrd="0" presId="urn:microsoft.com/office/officeart/2005/8/layout/cycle1"/>
    <dgm:cxn modelId="{CB98A9D3-14F4-4C56-AA5A-C14A472D52BA}" type="presParOf" srcId="{B6613BFB-6633-437B-BD27-9D0EBA546D77}" destId="{5E25E396-6210-4BA7-8B83-F67B266805AB}" srcOrd="3" destOrd="0" presId="urn:microsoft.com/office/officeart/2005/8/layout/cycle1"/>
    <dgm:cxn modelId="{730EDB89-6298-4C99-BCB4-E6A8FBC3F8DF}" type="presParOf" srcId="{B6613BFB-6633-437B-BD27-9D0EBA546D77}" destId="{68A6DC38-5CA2-48B4-9321-EB695AC7C30E}" srcOrd="4" destOrd="0" presId="urn:microsoft.com/office/officeart/2005/8/layout/cycle1"/>
    <dgm:cxn modelId="{C47ED094-43E9-4B04-8258-29AF19761C9A}" type="presParOf" srcId="{B6613BFB-6633-437B-BD27-9D0EBA546D77}" destId="{F3487462-84EA-49B8-953E-BB3F751A08E1}" srcOrd="5" destOrd="0" presId="urn:microsoft.com/office/officeart/2005/8/layout/cycle1"/>
    <dgm:cxn modelId="{F780DBCB-DFFF-4158-97B1-F16CB4FB90F3}" type="presParOf" srcId="{B6613BFB-6633-437B-BD27-9D0EBA546D77}" destId="{A436168C-328B-47F7-A162-E8C821F62583}" srcOrd="6" destOrd="0" presId="urn:microsoft.com/office/officeart/2005/8/layout/cycle1"/>
    <dgm:cxn modelId="{B74013BB-386A-43B7-A33A-D1C5993A8963}" type="presParOf" srcId="{B6613BFB-6633-437B-BD27-9D0EBA546D77}" destId="{2D4AE376-5790-4404-A30C-1601EE0A399E}" srcOrd="7" destOrd="0" presId="urn:microsoft.com/office/officeart/2005/8/layout/cycle1"/>
    <dgm:cxn modelId="{49939FC7-71A8-4DAF-B11A-13C167BFB71A}" type="presParOf" srcId="{B6613BFB-6633-437B-BD27-9D0EBA546D77}" destId="{81E11C15-46C1-475C-A784-3A1A6B6BEC09}"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2653F-9D25-4D90-89C2-F5CEC8CA825E}">
      <dsp:nvSpPr>
        <dsp:cNvPr id="0" name=""/>
        <dsp:cNvSpPr/>
      </dsp:nvSpPr>
      <dsp:spPr>
        <a:xfrm>
          <a:off x="3673588" y="895053"/>
          <a:ext cx="1593328" cy="11692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Verdana Pro SemiBold" panose="020B0704030504040204" pitchFamily="34" charset="0"/>
            </a:rPr>
            <a:t>Design</a:t>
          </a:r>
        </a:p>
      </dsp:txBody>
      <dsp:txXfrm>
        <a:off x="3673588" y="895053"/>
        <a:ext cx="1593328" cy="1169279"/>
      </dsp:txXfrm>
    </dsp:sp>
    <dsp:sp modelId="{ED87A11E-CED3-4676-833B-70D1598D0F1D}">
      <dsp:nvSpPr>
        <dsp:cNvPr id="0" name=""/>
        <dsp:cNvSpPr/>
      </dsp:nvSpPr>
      <dsp:spPr>
        <a:xfrm>
          <a:off x="1070605" y="-103771"/>
          <a:ext cx="3992019" cy="3706281"/>
        </a:xfrm>
        <a:prstGeom prst="circularArrow">
          <a:avLst>
            <a:gd name="adj1" fmla="val 8249"/>
            <a:gd name="adj2" fmla="val 576152"/>
            <a:gd name="adj3" fmla="val 3462551"/>
            <a:gd name="adj4" fmla="val 767864"/>
            <a:gd name="adj5" fmla="val 9624"/>
          </a:avLst>
        </a:prstGeom>
        <a:solidFill>
          <a:srgbClr val="FF0066"/>
        </a:solidFill>
        <a:ln w="25400" cap="flat" cmpd="sng" algn="ctr">
          <a:solidFill>
            <a:srgbClr val="FF0066"/>
          </a:solidFill>
          <a:prstDash val="solid"/>
        </a:ln>
        <a:effectLst/>
      </dsp:spPr>
      <dsp:style>
        <a:lnRef idx="2">
          <a:scrgbClr r="0" g="0" b="0"/>
        </a:lnRef>
        <a:fillRef idx="1">
          <a:scrgbClr r="0" g="0" b="0"/>
        </a:fillRef>
        <a:effectRef idx="0">
          <a:scrgbClr r="0" g="0" b="0"/>
        </a:effectRef>
        <a:fontRef idx="minor">
          <a:schemeClr val="lt1"/>
        </a:fontRef>
      </dsp:style>
    </dsp:sp>
    <dsp:sp modelId="{68A6DC38-5CA2-48B4-9321-EB695AC7C30E}">
      <dsp:nvSpPr>
        <dsp:cNvPr id="0" name=""/>
        <dsp:cNvSpPr/>
      </dsp:nvSpPr>
      <dsp:spPr>
        <a:xfrm>
          <a:off x="1948921" y="2420652"/>
          <a:ext cx="1666142" cy="14647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Verdana Pro SemiBold" panose="020B0704030504040204" pitchFamily="34" charset="0"/>
            </a:rPr>
            <a:t>Re-build</a:t>
          </a:r>
        </a:p>
      </dsp:txBody>
      <dsp:txXfrm>
        <a:off x="1948921" y="2420652"/>
        <a:ext cx="1666142" cy="1464766"/>
      </dsp:txXfrm>
    </dsp:sp>
    <dsp:sp modelId="{F3487462-84EA-49B8-953E-BB3F751A08E1}">
      <dsp:nvSpPr>
        <dsp:cNvPr id="0" name=""/>
        <dsp:cNvSpPr/>
      </dsp:nvSpPr>
      <dsp:spPr>
        <a:xfrm>
          <a:off x="922479" y="-376017"/>
          <a:ext cx="3834815" cy="3881561"/>
        </a:xfrm>
        <a:prstGeom prst="circularArrow">
          <a:avLst>
            <a:gd name="adj1" fmla="val 8249"/>
            <a:gd name="adj2" fmla="val 576152"/>
            <a:gd name="adj3" fmla="val 10465813"/>
            <a:gd name="adj4" fmla="val 7728007"/>
            <a:gd name="adj5" fmla="val 9624"/>
          </a:avLst>
        </a:prstGeom>
        <a:solidFill>
          <a:srgbClr val="FF0066"/>
        </a:solidFill>
        <a:ln w="25400" cap="flat" cmpd="sng" algn="ctr">
          <a:solidFill>
            <a:srgbClr val="FF0066"/>
          </a:solidFill>
          <a:prstDash val="solid"/>
        </a:ln>
        <a:effectLst/>
      </dsp:spPr>
      <dsp:style>
        <a:lnRef idx="2">
          <a:scrgbClr r="0" g="0" b="0"/>
        </a:lnRef>
        <a:fillRef idx="1">
          <a:scrgbClr r="0" g="0" b="0"/>
        </a:fillRef>
        <a:effectRef idx="0">
          <a:scrgbClr r="0" g="0" b="0"/>
        </a:effectRef>
        <a:fontRef idx="minor">
          <a:schemeClr val="lt1"/>
        </a:fontRef>
      </dsp:style>
    </dsp:sp>
    <dsp:sp modelId="{2D4AE376-5790-4404-A30C-1601EE0A399E}">
      <dsp:nvSpPr>
        <dsp:cNvPr id="0" name=""/>
        <dsp:cNvSpPr/>
      </dsp:nvSpPr>
      <dsp:spPr>
        <a:xfrm>
          <a:off x="637809" y="0"/>
          <a:ext cx="2198321" cy="14647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err="1">
              <a:latin typeface="Verdana Pro SemiBold" panose="020B0704030504040204" pitchFamily="34" charset="0"/>
            </a:rPr>
            <a:t>Analyse</a:t>
          </a:r>
          <a:r>
            <a:rPr lang="en-US" sz="2800" b="1" kern="1200" dirty="0">
              <a:latin typeface="Verdana Pro SemiBold" panose="020B0704030504040204" pitchFamily="34" charset="0"/>
            </a:rPr>
            <a:t> User </a:t>
          </a:r>
          <a:r>
            <a:rPr lang="en-US" sz="2800" b="1" kern="1200" dirty="0" err="1">
              <a:latin typeface="Verdana Pro SemiBold" panose="020B0704030504040204" pitchFamily="34" charset="0"/>
            </a:rPr>
            <a:t>Behaviour</a:t>
          </a:r>
          <a:endParaRPr lang="en-US" sz="2800" b="1" kern="1200" dirty="0">
            <a:latin typeface="Verdana Pro SemiBold" panose="020B0704030504040204" pitchFamily="34" charset="0"/>
          </a:endParaRPr>
        </a:p>
      </dsp:txBody>
      <dsp:txXfrm>
        <a:off x="637809" y="0"/>
        <a:ext cx="2198321" cy="1464766"/>
      </dsp:txXfrm>
    </dsp:sp>
    <dsp:sp modelId="{81E11C15-46C1-475C-A784-3A1A6B6BEC09}">
      <dsp:nvSpPr>
        <dsp:cNvPr id="0" name=""/>
        <dsp:cNvSpPr/>
      </dsp:nvSpPr>
      <dsp:spPr>
        <a:xfrm>
          <a:off x="921074" y="-190158"/>
          <a:ext cx="4013764" cy="3783810"/>
        </a:xfrm>
        <a:prstGeom prst="circularArrow">
          <a:avLst>
            <a:gd name="adj1" fmla="val 8249"/>
            <a:gd name="adj2" fmla="val 576152"/>
            <a:gd name="adj3" fmla="val 19473173"/>
            <a:gd name="adj4" fmla="val 15932932"/>
            <a:gd name="adj5" fmla="val 9624"/>
          </a:avLst>
        </a:prstGeom>
        <a:solidFill>
          <a:srgbClr val="FF0066"/>
        </a:solidFill>
        <a:ln w="25400" cap="flat" cmpd="sng" algn="ctr">
          <a:solidFill>
            <a:srgbClr val="FF0066"/>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2DB058-99AF-4D7A-A056-3D6F1119387C}" type="datetimeFigureOut">
              <a:rPr lang="en-US" smtClean="0"/>
              <a:t>11/12/2018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22F41B-09DD-44D2-95FC-6278F98210E1}" type="slidenum">
              <a:rPr lang="en-US" smtClean="0"/>
              <a:t>‹#›</a:t>
            </a:fld>
            <a:endParaRPr lang="en-US"/>
          </a:p>
        </p:txBody>
      </p:sp>
    </p:spTree>
    <p:extLst>
      <p:ext uri="{BB962C8B-B14F-4D97-AF65-F5344CB8AC3E}">
        <p14:creationId xmlns:p14="http://schemas.microsoft.com/office/powerpoint/2010/main" val="496281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MyJustice</a:t>
            </a:r>
            <a:r>
              <a:rPr lang="en-US" dirty="0"/>
              <a:t> is a 4 Year access to justice </a:t>
            </a:r>
            <a:r>
              <a:rPr lang="en-US" dirty="0" err="1"/>
              <a:t>programme</a:t>
            </a:r>
            <a:r>
              <a:rPr lang="en-US" dirty="0"/>
              <a:t> funded by the European Union and implemented by the British Council.</a:t>
            </a:r>
          </a:p>
          <a:p>
            <a:endParaRPr lang="en-US" dirty="0"/>
          </a:p>
        </p:txBody>
      </p:sp>
      <p:sp>
        <p:nvSpPr>
          <p:cNvPr id="4" name="Slide Number Placeholder 3"/>
          <p:cNvSpPr>
            <a:spLocks noGrp="1"/>
          </p:cNvSpPr>
          <p:nvPr>
            <p:ph type="sldNum" sz="quarter" idx="5"/>
          </p:nvPr>
        </p:nvSpPr>
        <p:spPr/>
        <p:txBody>
          <a:bodyPr/>
          <a:lstStyle/>
          <a:p>
            <a:fld id="{B222F41B-09DD-44D2-95FC-6278F98210E1}" type="slidenum">
              <a:rPr lang="en-US" smtClean="0"/>
              <a:t>1</a:t>
            </a:fld>
            <a:endParaRPr lang="en-US"/>
          </a:p>
        </p:txBody>
      </p:sp>
    </p:spTree>
    <p:extLst>
      <p:ext uri="{BB962C8B-B14F-4D97-AF65-F5344CB8AC3E}">
        <p14:creationId xmlns:p14="http://schemas.microsoft.com/office/powerpoint/2010/main" val="3376676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err="1">
                <a:solidFill>
                  <a:schemeClr val="tx1"/>
                </a:solidFill>
                <a:effectLst/>
                <a:latin typeface="+mn-lt"/>
                <a:ea typeface="+mn-ea"/>
                <a:cs typeface="+mn-cs"/>
              </a:rPr>
              <a:t>MyJustice</a:t>
            </a:r>
            <a:r>
              <a:rPr lang="en-US" sz="1200" b="1" i="0" kern="1200" dirty="0">
                <a:solidFill>
                  <a:schemeClr val="tx1"/>
                </a:solidFill>
                <a:effectLst/>
                <a:latin typeface="+mn-lt"/>
                <a:ea typeface="+mn-ea"/>
                <a:cs typeface="+mn-cs"/>
              </a:rPr>
              <a:t>, an access to justice </a:t>
            </a:r>
            <a:r>
              <a:rPr lang="en-US" sz="1200" b="1" i="0" kern="1200" dirty="0" err="1">
                <a:solidFill>
                  <a:schemeClr val="tx1"/>
                </a:solidFill>
                <a:effectLst/>
                <a:latin typeface="+mn-lt"/>
                <a:ea typeface="+mn-ea"/>
                <a:cs typeface="+mn-cs"/>
              </a:rPr>
              <a:t>programme</a:t>
            </a:r>
            <a:r>
              <a:rPr lang="en-US" sz="1200" b="1" i="0" kern="1200" dirty="0">
                <a:solidFill>
                  <a:schemeClr val="tx1"/>
                </a:solidFill>
                <a:effectLst/>
                <a:latin typeface="+mn-lt"/>
                <a:ea typeface="+mn-ea"/>
                <a:cs typeface="+mn-cs"/>
              </a:rPr>
              <a:t>, aims to equip the people of Myanmar with knowledge, confidence and opportunities so that they can resolve conflicts fairly, equitably and justly.</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 work closely with local communities to achieve a lasting impact on the way disputes are resolved and justice is delivered, especially for poor, vulnerable and </a:t>
            </a:r>
            <a:r>
              <a:rPr lang="en-US" sz="1200" b="0" i="0" kern="1200" dirty="0" err="1">
                <a:solidFill>
                  <a:schemeClr val="tx1"/>
                </a:solidFill>
                <a:effectLst/>
                <a:latin typeface="+mn-lt"/>
                <a:ea typeface="+mn-ea"/>
                <a:cs typeface="+mn-cs"/>
              </a:rPr>
              <a:t>marginalised</a:t>
            </a:r>
            <a:r>
              <a:rPr lang="en-US" sz="1200" b="0" i="0" kern="1200" dirty="0">
                <a:solidFill>
                  <a:schemeClr val="tx1"/>
                </a:solidFill>
                <a:effectLst/>
                <a:latin typeface="+mn-lt"/>
                <a:ea typeface="+mn-ea"/>
                <a:cs typeface="+mn-cs"/>
              </a:rPr>
              <a:t> people.</a:t>
            </a:r>
          </a:p>
          <a:p>
            <a:r>
              <a:rPr lang="en-US" sz="1200" b="1" i="0" kern="1200" dirty="0">
                <a:solidFill>
                  <a:schemeClr val="tx1"/>
                </a:solidFill>
                <a:effectLst/>
                <a:latin typeface="+mn-lt"/>
                <a:ea typeface="+mn-ea"/>
                <a:cs typeface="+mn-cs"/>
              </a:rPr>
              <a:t>What do we do?</a:t>
            </a:r>
          </a:p>
          <a:p>
            <a:r>
              <a:rPr lang="en-US" sz="1200" b="1" i="0" kern="1200" dirty="0">
                <a:solidFill>
                  <a:schemeClr val="tx1"/>
                </a:solidFill>
                <a:effectLst/>
                <a:latin typeface="+mn-lt"/>
                <a:ea typeface="+mn-ea"/>
                <a:cs typeface="+mn-cs"/>
              </a:rPr>
              <a:t>Overall objective:</a:t>
            </a:r>
            <a:r>
              <a:rPr lang="en-US" sz="1200" b="0" i="0" kern="1200" dirty="0">
                <a:solidFill>
                  <a:schemeClr val="tx1"/>
                </a:solidFill>
                <a:effectLst/>
                <a:latin typeface="+mn-lt"/>
                <a:ea typeface="+mn-ea"/>
                <a:cs typeface="+mn-cs"/>
              </a:rPr>
              <a:t> Improve access to justice and legal aid for the poor and vulnerable, develop legal capacity of justice sector professionals and strengthen selected rule of law institutions to better fulfil their mandates.</a:t>
            </a:r>
          </a:p>
          <a:p>
            <a:r>
              <a:rPr lang="en-US" sz="1200" b="1" i="0" kern="1200" dirty="0">
                <a:solidFill>
                  <a:schemeClr val="tx1"/>
                </a:solidFill>
                <a:effectLst/>
                <a:latin typeface="+mn-lt"/>
                <a:ea typeface="+mn-ea"/>
                <a:cs typeface="+mn-cs"/>
              </a:rPr>
              <a:t>Specific objectives:</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To improve access to both formal and informal justice systems especially for vulnerable groups in six regions/</a:t>
            </a:r>
            <a:r>
              <a:rPr lang="en-US" sz="1200" b="0" i="0" kern="1200" dirty="0" err="1">
                <a:solidFill>
                  <a:schemeClr val="tx1"/>
                </a:solidFill>
                <a:effectLst/>
                <a:latin typeface="+mn-lt"/>
                <a:ea typeface="+mn-ea"/>
                <a:cs typeface="+mn-cs"/>
              </a:rPr>
              <a:t>steates</a:t>
            </a:r>
            <a:r>
              <a:rPr lang="en-US" sz="1200" b="0" i="0" kern="1200" dirty="0">
                <a:solidFill>
                  <a:schemeClr val="tx1"/>
                </a:solidFill>
                <a:effectLst/>
                <a:latin typeface="+mn-lt"/>
                <a:ea typeface="+mn-ea"/>
                <a:cs typeface="+mn-cs"/>
              </a:rPr>
              <a:t> in Myanmar</a:t>
            </a:r>
          </a:p>
          <a:p>
            <a:r>
              <a:rPr lang="en-US" sz="1200" b="0" i="0" kern="1200" dirty="0">
                <a:solidFill>
                  <a:schemeClr val="tx1"/>
                </a:solidFill>
                <a:effectLst/>
                <a:latin typeface="+mn-lt"/>
                <a:ea typeface="+mn-ea"/>
                <a:cs typeface="+mn-cs"/>
              </a:rPr>
              <a:t>To strengthen the capacity of formal and informal justice service providers in Myanmar</a:t>
            </a:r>
          </a:p>
          <a:p>
            <a:r>
              <a:rPr lang="en-US" sz="1200" b="1" i="0" kern="1200" dirty="0">
                <a:solidFill>
                  <a:schemeClr val="tx1"/>
                </a:solidFill>
                <a:effectLst/>
                <a:latin typeface="+mn-lt"/>
                <a:ea typeface="+mn-ea"/>
                <a:cs typeface="+mn-cs"/>
              </a:rPr>
              <a:t>What are our values?</a:t>
            </a:r>
          </a:p>
          <a:p>
            <a:r>
              <a:rPr lang="en-US" sz="1200" b="1" i="0" kern="1200" dirty="0">
                <a:solidFill>
                  <a:schemeClr val="tx1"/>
                </a:solidFill>
                <a:effectLst/>
                <a:latin typeface="+mn-lt"/>
                <a:ea typeface="+mn-ea"/>
                <a:cs typeface="+mn-cs"/>
              </a:rPr>
              <a:t>People-</a:t>
            </a:r>
            <a:r>
              <a:rPr lang="en-US" sz="1200" b="1" i="0" kern="1200" dirty="0" err="1">
                <a:solidFill>
                  <a:schemeClr val="tx1"/>
                </a:solidFill>
                <a:effectLst/>
                <a:latin typeface="+mn-lt"/>
                <a:ea typeface="+mn-ea"/>
                <a:cs typeface="+mn-cs"/>
              </a:rPr>
              <a:t>centred</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MyJustice</a:t>
            </a:r>
            <a:r>
              <a:rPr lang="en-US" sz="1200" b="0" i="0" kern="1200" dirty="0">
                <a:solidFill>
                  <a:schemeClr val="tx1"/>
                </a:solidFill>
                <a:effectLst/>
                <a:latin typeface="+mn-lt"/>
                <a:ea typeface="+mn-ea"/>
                <a:cs typeface="+mn-cs"/>
              </a:rPr>
              <a:t> keeps people at the </a:t>
            </a:r>
            <a:r>
              <a:rPr lang="en-US" sz="1200" b="0" i="0" kern="1200" dirty="0" err="1">
                <a:solidFill>
                  <a:schemeClr val="tx1"/>
                </a:solidFill>
                <a:effectLst/>
                <a:latin typeface="+mn-lt"/>
                <a:ea typeface="+mn-ea"/>
                <a:cs typeface="+mn-cs"/>
              </a:rPr>
              <a:t>centre</a:t>
            </a:r>
            <a:r>
              <a:rPr lang="en-US" sz="1200" b="0" i="0" kern="1200" dirty="0">
                <a:solidFill>
                  <a:schemeClr val="tx1"/>
                </a:solidFill>
                <a:effectLst/>
                <a:latin typeface="+mn-lt"/>
                <a:ea typeface="+mn-ea"/>
                <a:cs typeface="+mn-cs"/>
              </a:rPr>
              <a:t> of the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and encourages learning, trust and collaboration between communities as well as between communities and institutions such as civil society </a:t>
            </a:r>
            <a:r>
              <a:rPr lang="en-US" sz="1200" b="0" i="0" kern="1200" dirty="0" err="1">
                <a:solidFill>
                  <a:schemeClr val="tx1"/>
                </a:solidFill>
                <a:effectLst/>
                <a:latin typeface="+mn-lt"/>
                <a:ea typeface="+mn-ea"/>
                <a:cs typeface="+mn-cs"/>
              </a:rPr>
              <a:t>organisations</a:t>
            </a:r>
            <a:r>
              <a:rPr lang="en-US" sz="1200" b="0" i="0" kern="1200" dirty="0">
                <a:solidFill>
                  <a:schemeClr val="tx1"/>
                </a:solidFill>
                <a:effectLst/>
                <a:latin typeface="+mn-lt"/>
                <a:ea typeface="+mn-ea"/>
                <a:cs typeface="+mn-cs"/>
              </a:rPr>
              <a:t>, legal professionals and formal and informal justice institutions.</a:t>
            </a:r>
          </a:p>
          <a:p>
            <a:r>
              <a:rPr lang="en-US" sz="1200" b="1" i="0" kern="1200" dirty="0">
                <a:solidFill>
                  <a:schemeClr val="tx1"/>
                </a:solidFill>
                <a:effectLst/>
                <a:latin typeface="+mn-lt"/>
                <a:ea typeface="+mn-ea"/>
                <a:cs typeface="+mn-cs"/>
              </a:rPr>
              <a:t>Community driven: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MyJustice</a:t>
            </a:r>
            <a:r>
              <a:rPr lang="en-US" sz="1200" b="0" i="0" kern="1200" dirty="0">
                <a:solidFill>
                  <a:schemeClr val="tx1"/>
                </a:solidFill>
                <a:effectLst/>
                <a:latin typeface="+mn-lt"/>
                <a:ea typeface="+mn-ea"/>
                <a:cs typeface="+mn-cs"/>
              </a:rPr>
              <a:t> works with its partner organizations to empower communities so that they are equal partners in the process of identifying solutions to the challenges they face.</a:t>
            </a:r>
          </a:p>
          <a:p>
            <a:r>
              <a:rPr lang="en-US" sz="1200" b="1" i="0" kern="1200" dirty="0">
                <a:solidFill>
                  <a:schemeClr val="tx1"/>
                </a:solidFill>
                <a:effectLst/>
                <a:latin typeface="+mn-lt"/>
                <a:ea typeface="+mn-ea"/>
                <a:cs typeface="+mn-cs"/>
              </a:rPr>
              <a:t>Powered by evidence: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MyJustice</a:t>
            </a:r>
            <a:r>
              <a:rPr lang="en-US" sz="1200" b="0" i="0" kern="1200" dirty="0">
                <a:solidFill>
                  <a:schemeClr val="tx1"/>
                </a:solidFill>
                <a:effectLst/>
                <a:latin typeface="+mn-lt"/>
                <a:ea typeface="+mn-ea"/>
                <a:cs typeface="+mn-cs"/>
              </a:rPr>
              <a:t> gathers evidence from the process of delivering the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to understand what works and what doesn't in access to justice programming in Myanmar. This evidence will be a significant contribution to the knowledge base on how justice is accessed and experienced in the unique socio-cultural and political context of Myanmar. </a:t>
            </a:r>
          </a:p>
          <a:p>
            <a:r>
              <a:rPr lang="en-US" sz="1200" b="1" i="0" kern="1200" dirty="0">
                <a:solidFill>
                  <a:schemeClr val="tx1"/>
                </a:solidFill>
                <a:effectLst/>
                <a:latin typeface="+mn-lt"/>
                <a:ea typeface="+mn-ea"/>
                <a:cs typeface="+mn-cs"/>
              </a:rPr>
              <a:t>How do we do it?</a:t>
            </a:r>
          </a:p>
          <a:p>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aims to achieve four interconnected results areas:</a:t>
            </a:r>
          </a:p>
          <a:p>
            <a:r>
              <a:rPr lang="en-US" sz="1200" b="1" i="0" kern="1200" dirty="0">
                <a:solidFill>
                  <a:schemeClr val="tx1"/>
                </a:solidFill>
                <a:effectLst/>
                <a:latin typeface="+mn-lt"/>
                <a:ea typeface="+mn-ea"/>
                <a:cs typeface="+mn-cs"/>
              </a:rPr>
              <a:t>1. KNOW YOUR RIGHTS </a:t>
            </a:r>
          </a:p>
          <a:p>
            <a:r>
              <a:rPr lang="en-US" sz="1200" b="0" i="0" kern="1200" dirty="0">
                <a:solidFill>
                  <a:schemeClr val="tx1"/>
                </a:solidFill>
                <a:effectLst/>
                <a:latin typeface="+mn-lt"/>
                <a:ea typeface="+mn-ea"/>
                <a:cs typeface="+mn-cs"/>
              </a:rPr>
              <a:t>Community members understand justice and their rights better.</a:t>
            </a:r>
          </a:p>
          <a:p>
            <a:r>
              <a:rPr lang="en-US" sz="1200" b="1" i="0" kern="1200" dirty="0">
                <a:solidFill>
                  <a:schemeClr val="tx1"/>
                </a:solidFill>
                <a:effectLst/>
                <a:latin typeface="+mn-lt"/>
                <a:ea typeface="+mn-ea"/>
                <a:cs typeface="+mn-cs"/>
              </a:rPr>
              <a:t>2. MEET JUSTICE NEEDS</a:t>
            </a:r>
          </a:p>
          <a:p>
            <a:r>
              <a:rPr lang="en-US" sz="1200" b="0" i="0" kern="1200" dirty="0">
                <a:solidFill>
                  <a:schemeClr val="tx1"/>
                </a:solidFill>
                <a:effectLst/>
                <a:latin typeface="+mn-lt"/>
                <a:ea typeface="+mn-ea"/>
                <a:cs typeface="+mn-cs"/>
              </a:rPr>
              <a:t>Better, more effective and more accessible justice services are available.</a:t>
            </a:r>
          </a:p>
          <a:p>
            <a:r>
              <a:rPr lang="en-US" sz="1200" b="1" i="0" kern="1200" dirty="0">
                <a:solidFill>
                  <a:schemeClr val="tx1"/>
                </a:solidFill>
                <a:effectLst/>
                <a:latin typeface="+mn-lt"/>
                <a:ea typeface="+mn-ea"/>
                <a:cs typeface="+mn-cs"/>
              </a:rPr>
              <a:t>3. STRENGTHEN COMMUNITY JUSTICE</a:t>
            </a:r>
          </a:p>
          <a:p>
            <a:r>
              <a:rPr lang="en-US" sz="1200" b="0" i="0" kern="1200" dirty="0">
                <a:solidFill>
                  <a:schemeClr val="tx1"/>
                </a:solidFill>
                <a:effectLst/>
                <a:latin typeface="+mn-lt"/>
                <a:ea typeface="+mn-ea"/>
                <a:cs typeface="+mn-cs"/>
              </a:rPr>
              <a:t>Community dispute resolution mechanisms are more </a:t>
            </a:r>
            <a:r>
              <a:rPr lang="en-US" sz="1200" b="0" i="0" kern="1200" dirty="0" err="1">
                <a:solidFill>
                  <a:schemeClr val="tx1"/>
                </a:solidFill>
                <a:effectLst/>
                <a:latin typeface="+mn-lt"/>
                <a:ea typeface="+mn-ea"/>
                <a:cs typeface="+mn-cs"/>
              </a:rPr>
              <a:t>inclusieve</a:t>
            </a:r>
            <a:r>
              <a:rPr lang="en-US" sz="1200" b="0" i="0" kern="1200" dirty="0">
                <a:solidFill>
                  <a:schemeClr val="tx1"/>
                </a:solidFill>
                <a:effectLst/>
                <a:latin typeface="+mn-lt"/>
                <a:ea typeface="+mn-ea"/>
                <a:cs typeface="+mn-cs"/>
              </a:rPr>
              <a:t> and accountable.</a:t>
            </a:r>
          </a:p>
          <a:p>
            <a:r>
              <a:rPr lang="en-US" sz="1200" b="1" i="0" kern="1200" dirty="0">
                <a:solidFill>
                  <a:schemeClr val="tx1"/>
                </a:solidFill>
                <a:effectLst/>
                <a:latin typeface="+mn-lt"/>
                <a:ea typeface="+mn-ea"/>
                <a:cs typeface="+mn-cs"/>
              </a:rPr>
              <a:t>4. EVIDENCE TO ENGAGE</a:t>
            </a:r>
          </a:p>
          <a:p>
            <a:r>
              <a:rPr lang="en-US" sz="1200" b="0" i="0" kern="1200" dirty="0">
                <a:solidFill>
                  <a:schemeClr val="tx1"/>
                </a:solidFill>
                <a:effectLst/>
                <a:latin typeface="+mn-lt"/>
                <a:ea typeface="+mn-ea"/>
                <a:cs typeface="+mn-cs"/>
              </a:rPr>
              <a:t>Sharing what works to engage and inform justice policy and implementation.</a:t>
            </a:r>
          </a:p>
          <a:p>
            <a:endParaRPr lang="en-US" dirty="0"/>
          </a:p>
        </p:txBody>
      </p:sp>
      <p:sp>
        <p:nvSpPr>
          <p:cNvPr id="4" name="Slide Number Placeholder 3"/>
          <p:cNvSpPr>
            <a:spLocks noGrp="1"/>
          </p:cNvSpPr>
          <p:nvPr>
            <p:ph type="sldNum" sz="quarter" idx="5"/>
          </p:nvPr>
        </p:nvSpPr>
        <p:spPr/>
        <p:txBody>
          <a:bodyPr/>
          <a:lstStyle/>
          <a:p>
            <a:fld id="{B222F41B-09DD-44D2-95FC-6278F98210E1}" type="slidenum">
              <a:rPr lang="en-US" smtClean="0"/>
              <a:t>2</a:t>
            </a:fld>
            <a:endParaRPr lang="en-US"/>
          </a:p>
        </p:txBody>
      </p:sp>
    </p:spTree>
    <p:extLst>
      <p:ext uri="{BB962C8B-B14F-4D97-AF65-F5344CB8AC3E}">
        <p14:creationId xmlns:p14="http://schemas.microsoft.com/office/powerpoint/2010/main" val="3221850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7045" y="1581150"/>
            <a:ext cx="5638800" cy="859631"/>
          </a:xfrm>
        </p:spPr>
        <p:txBody>
          <a:bodyPr>
            <a:normAutofit/>
          </a:bodyPr>
          <a:lstStyle>
            <a:lvl1pPr algn="l">
              <a:defRPr sz="3800" baseline="0">
                <a:solidFill>
                  <a:schemeClr val="bg1"/>
                </a:solidFill>
                <a:latin typeface="Arial" panose="020B0604020202020204" pitchFamily="34" charset="0"/>
                <a:cs typeface="Arial" panose="020B0604020202020204" pitchFamily="34" charset="0"/>
              </a:defRPr>
            </a:lvl1pPr>
          </a:lstStyle>
          <a:p>
            <a:r>
              <a:rPr lang="en-US" dirty="0"/>
              <a:t>Sample header</a:t>
            </a:r>
            <a:endParaRPr lang="en-GB" dirty="0"/>
          </a:p>
        </p:txBody>
      </p:sp>
      <p:sp>
        <p:nvSpPr>
          <p:cNvPr id="3" name="Subtitle 2"/>
          <p:cNvSpPr>
            <a:spLocks noGrp="1"/>
          </p:cNvSpPr>
          <p:nvPr>
            <p:ph type="subTitle" idx="1" hasCustomPrompt="1"/>
          </p:nvPr>
        </p:nvSpPr>
        <p:spPr>
          <a:xfrm>
            <a:off x="487045" y="2612229"/>
            <a:ext cx="6400800" cy="1314450"/>
          </a:xfrm>
        </p:spPr>
        <p:txBody>
          <a:bodyPr>
            <a:normAutofit/>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Sample caption</a:t>
            </a:r>
            <a:endParaRPr lang="en-GB"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285750"/>
            <a:ext cx="2057400" cy="1068970"/>
          </a:xfrm>
          <a:prstGeom prst="rect">
            <a:avLst/>
          </a:prstGeom>
        </p:spPr>
      </p:pic>
      <p:sp>
        <p:nvSpPr>
          <p:cNvPr id="13" name="Rectangle 12"/>
          <p:cNvSpPr/>
          <p:nvPr userDrawn="1"/>
        </p:nvSpPr>
        <p:spPr>
          <a:xfrm>
            <a:off x="0" y="43053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84322" y="0"/>
            <a:ext cx="2859678" cy="4305300"/>
          </a:xfrm>
          <a:prstGeom prst="rect">
            <a:avLst/>
          </a:prstGeom>
        </p:spPr>
      </p:pic>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val="0"/>
              </a:ext>
            </a:extLst>
          </a:blip>
          <a:srcRect l="31555"/>
          <a:stretch/>
        </p:blipFill>
        <p:spPr>
          <a:xfrm>
            <a:off x="1752600" y="4370449"/>
            <a:ext cx="3120982" cy="573025"/>
          </a:xfrm>
          <a:prstGeom prst="rect">
            <a:avLst/>
          </a:prstGeom>
        </p:spPr>
      </p:pic>
      <p:pic>
        <p:nvPicPr>
          <p:cNvPr id="5" name="Picture 4"/>
          <p:cNvPicPr>
            <a:picLocks noChangeAspect="1"/>
          </p:cNvPicPr>
          <p:nvPr userDrawn="1"/>
        </p:nvPicPr>
        <p:blipFill rotWithShape="1">
          <a:blip r:embed="rId5" cstate="print">
            <a:extLst>
              <a:ext uri="{28A0092B-C50C-407E-A947-70E740481C1C}">
                <a14:useLocalDpi xmlns:a14="http://schemas.microsoft.com/office/drawing/2010/main" val="0"/>
              </a:ext>
            </a:extLst>
          </a:blip>
          <a:srcRect t="1" r="75454" b="13372"/>
          <a:stretch/>
        </p:blipFill>
        <p:spPr>
          <a:xfrm>
            <a:off x="436069" y="4568852"/>
            <a:ext cx="325931" cy="684256"/>
          </a:xfrm>
          <a:prstGeom prst="rect">
            <a:avLst/>
          </a:prstGeom>
        </p:spPr>
      </p:pic>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l="24701"/>
          <a:stretch/>
        </p:blipFill>
        <p:spPr>
          <a:xfrm>
            <a:off x="931289" y="4437885"/>
            <a:ext cx="554611" cy="438149"/>
          </a:xfrm>
          <a:prstGeom prst="rect">
            <a:avLst/>
          </a:prstGeom>
        </p:spPr>
      </p:pic>
      <p:pic>
        <p:nvPicPr>
          <p:cNvPr id="12" name="Picture 11">
            <a:extLst>
              <a:ext uri="{FF2B5EF4-FFF2-40B4-BE49-F238E27FC236}">
                <a16:creationId xmlns:a16="http://schemas.microsoft.com/office/drawing/2014/main" id="{842A236B-2589-43C3-8A6F-78E7A20DE01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800600" y="4353957"/>
            <a:ext cx="1854009" cy="656193"/>
          </a:xfrm>
          <a:prstGeom prst="rect">
            <a:avLst/>
          </a:prstGeom>
        </p:spPr>
      </p:pic>
    </p:spTree>
    <p:extLst>
      <p:ext uri="{BB962C8B-B14F-4D97-AF65-F5344CB8AC3E}">
        <p14:creationId xmlns:p14="http://schemas.microsoft.com/office/powerpoint/2010/main" val="3231160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0" y="43053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24701"/>
          <a:stretch/>
        </p:blipFill>
        <p:spPr>
          <a:xfrm>
            <a:off x="2946590" y="4601474"/>
            <a:ext cx="566508" cy="447548"/>
          </a:xfrm>
          <a:prstGeom prst="rect">
            <a:avLst/>
          </a:prstGeom>
        </p:spPr>
      </p:pic>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l="32397"/>
          <a:stretch/>
        </p:blipFill>
        <p:spPr>
          <a:xfrm>
            <a:off x="4013391" y="4513983"/>
            <a:ext cx="3082562" cy="573025"/>
          </a:xfrm>
          <a:prstGeom prst="rect">
            <a:avLst/>
          </a:prstGeom>
        </p:spPr>
      </p:pic>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t="1" r="75454" b="13372"/>
          <a:stretch/>
        </p:blipFill>
        <p:spPr>
          <a:xfrm>
            <a:off x="2522368" y="4706894"/>
            <a:ext cx="325931" cy="684256"/>
          </a:xfrm>
          <a:prstGeom prst="rect">
            <a:avLst/>
          </a:prstGeom>
        </p:spPr>
      </p:pic>
      <p:pic>
        <p:nvPicPr>
          <p:cNvPr id="8" name="Picture 7">
            <a:extLst>
              <a:ext uri="{FF2B5EF4-FFF2-40B4-BE49-F238E27FC236}">
                <a16:creationId xmlns:a16="http://schemas.microsoft.com/office/drawing/2014/main" id="{0B2C2C2F-CAFC-41D9-83D5-CD443FD62E6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61391" y="4430053"/>
            <a:ext cx="1854009" cy="656193"/>
          </a:xfrm>
          <a:prstGeom prst="rect">
            <a:avLst/>
          </a:prstGeom>
        </p:spPr>
      </p:pic>
      <p:pic>
        <p:nvPicPr>
          <p:cNvPr id="10" name="Picture 9">
            <a:extLst>
              <a:ext uri="{FF2B5EF4-FFF2-40B4-BE49-F238E27FC236}">
                <a16:creationId xmlns:a16="http://schemas.microsoft.com/office/drawing/2014/main" id="{A7BF586A-4364-47D8-9727-41618339D78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08025"/>
            <a:ext cx="9144000" cy="4608575"/>
          </a:xfrm>
          <a:prstGeom prst="rect">
            <a:avLst/>
          </a:prstGeom>
        </p:spPr>
      </p:pic>
      <p:pic>
        <p:nvPicPr>
          <p:cNvPr id="11" name="Picture 10">
            <a:extLst>
              <a:ext uri="{FF2B5EF4-FFF2-40B4-BE49-F238E27FC236}">
                <a16:creationId xmlns:a16="http://schemas.microsoft.com/office/drawing/2014/main" id="{7A27F9FB-8E51-4220-8CE4-6F300A0AFC7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83664" y="4516067"/>
            <a:ext cx="1064136" cy="570283"/>
          </a:xfrm>
          <a:prstGeom prst="rect">
            <a:avLst/>
          </a:prstGeom>
        </p:spPr>
      </p:pic>
    </p:spTree>
    <p:extLst>
      <p:ext uri="{BB962C8B-B14F-4D97-AF65-F5344CB8AC3E}">
        <p14:creationId xmlns:p14="http://schemas.microsoft.com/office/powerpoint/2010/main" val="3149259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6"/>
          <p:cNvSpPr/>
          <p:nvPr userDrawn="1"/>
        </p:nvSpPr>
        <p:spPr>
          <a:xfrm>
            <a:off x="0" y="43053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24701"/>
          <a:stretch/>
        </p:blipFill>
        <p:spPr>
          <a:xfrm>
            <a:off x="3022790" y="4601474"/>
            <a:ext cx="566508" cy="447548"/>
          </a:xfrm>
          <a:prstGeom prst="rect">
            <a:avLst/>
          </a:prstGeom>
        </p:spPr>
      </p:pic>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l="32397"/>
          <a:stretch/>
        </p:blipFill>
        <p:spPr>
          <a:xfrm>
            <a:off x="4089591" y="4513983"/>
            <a:ext cx="3082562" cy="573025"/>
          </a:xfrm>
          <a:prstGeom prst="rect">
            <a:avLst/>
          </a:prstGeom>
        </p:spPr>
      </p:pic>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t="1" r="75454" b="13372"/>
          <a:stretch/>
        </p:blipFill>
        <p:spPr>
          <a:xfrm>
            <a:off x="2598568" y="4706894"/>
            <a:ext cx="325931" cy="684256"/>
          </a:xfrm>
          <a:prstGeom prst="rect">
            <a:avLst/>
          </a:prstGeom>
        </p:spPr>
      </p:pic>
      <p:pic>
        <p:nvPicPr>
          <p:cNvPr id="8" name="Picture 7">
            <a:extLst>
              <a:ext uri="{FF2B5EF4-FFF2-40B4-BE49-F238E27FC236}">
                <a16:creationId xmlns:a16="http://schemas.microsoft.com/office/drawing/2014/main" id="{0B2C2C2F-CAFC-41D9-83D5-CD443FD62E6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137591" y="4430053"/>
            <a:ext cx="1854009" cy="656193"/>
          </a:xfrm>
          <a:prstGeom prst="rect">
            <a:avLst/>
          </a:prstGeom>
        </p:spPr>
      </p:pic>
      <p:pic>
        <p:nvPicPr>
          <p:cNvPr id="3" name="Picture 2">
            <a:extLst>
              <a:ext uri="{FF2B5EF4-FFF2-40B4-BE49-F238E27FC236}">
                <a16:creationId xmlns:a16="http://schemas.microsoft.com/office/drawing/2014/main" id="{8871FB8A-743F-4119-A911-841CD9BFBF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15" y="-247650"/>
            <a:ext cx="9141285" cy="4607207"/>
          </a:xfrm>
          <a:prstGeom prst="rect">
            <a:avLst/>
          </a:prstGeom>
        </p:spPr>
      </p:pic>
      <p:pic>
        <p:nvPicPr>
          <p:cNvPr id="11" name="Picture 10">
            <a:extLst>
              <a:ext uri="{FF2B5EF4-FFF2-40B4-BE49-F238E27FC236}">
                <a16:creationId xmlns:a16="http://schemas.microsoft.com/office/drawing/2014/main" id="{2E04427A-1C9C-400B-A887-BC75C051A42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2400" y="4513983"/>
            <a:ext cx="1064136" cy="570283"/>
          </a:xfrm>
          <a:prstGeom prst="rect">
            <a:avLst/>
          </a:prstGeom>
        </p:spPr>
      </p:pic>
    </p:spTree>
    <p:extLst>
      <p:ext uri="{BB962C8B-B14F-4D97-AF65-F5344CB8AC3E}">
        <p14:creationId xmlns:p14="http://schemas.microsoft.com/office/powerpoint/2010/main" val="4219410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sp>
        <p:nvSpPr>
          <p:cNvPr id="8" name="Subtitle 2"/>
          <p:cNvSpPr>
            <a:spLocks noGrp="1"/>
          </p:cNvSpPr>
          <p:nvPr>
            <p:ph type="subTitle" idx="1" hasCustomPrompt="1"/>
          </p:nvPr>
        </p:nvSpPr>
        <p:spPr>
          <a:xfrm>
            <a:off x="457200" y="1200150"/>
            <a:ext cx="8153400" cy="685800"/>
          </a:xfrm>
        </p:spPr>
        <p:txBody>
          <a:bodyPr>
            <a:normAutofit/>
          </a:bodyPr>
          <a:lstStyle>
            <a:lvl1pPr marL="0" indent="0" algn="l">
              <a:buNone/>
              <a:defRPr lang="en-GB" b="1" i="0" smtClean="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err="1"/>
              <a:t>Lorem</a:t>
            </a:r>
            <a:r>
              <a:rPr lang="en-GB" dirty="0"/>
              <a:t> </a:t>
            </a:r>
            <a:r>
              <a:rPr lang="en-GB" dirty="0" err="1"/>
              <a:t>ipsum</a:t>
            </a:r>
            <a:r>
              <a:rPr lang="en-GB" dirty="0"/>
              <a:t>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Aenean</a:t>
            </a:r>
            <a:r>
              <a:rPr lang="en-GB" dirty="0"/>
              <a:t> </a:t>
            </a:r>
            <a:r>
              <a:rPr lang="en-GB" dirty="0" err="1"/>
              <a:t>commodo</a:t>
            </a:r>
            <a:r>
              <a:rPr lang="en-GB" dirty="0"/>
              <a:t> ligula </a:t>
            </a:r>
            <a:r>
              <a:rPr lang="en-GB" dirty="0" err="1"/>
              <a:t>eget</a:t>
            </a:r>
            <a:r>
              <a:rPr lang="en-GB" dirty="0"/>
              <a:t> </a:t>
            </a:r>
            <a:r>
              <a:rPr lang="en-GB" dirty="0" err="1"/>
              <a:t>dolor</a:t>
            </a:r>
            <a:r>
              <a:rPr lang="en-GB" dirty="0"/>
              <a:t>. </a:t>
            </a:r>
            <a:r>
              <a:rPr lang="en-GB" dirty="0" err="1"/>
              <a:t>Aenean</a:t>
            </a:r>
            <a:r>
              <a:rPr lang="en-GB" dirty="0"/>
              <a:t> </a:t>
            </a:r>
            <a:r>
              <a:rPr lang="en-GB" dirty="0" err="1"/>
              <a:t>massa</a:t>
            </a:r>
            <a:r>
              <a:rPr lang="en-GB" dirty="0"/>
              <a:t>. </a:t>
            </a:r>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l="31841" t="7589"/>
          <a:stretch/>
        </p:blipFill>
        <p:spPr>
          <a:xfrm>
            <a:off x="4687260" y="4620827"/>
            <a:ext cx="2856539" cy="486703"/>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9865" y="4559052"/>
            <a:ext cx="1064136" cy="570283"/>
          </a:xfrm>
          <a:prstGeom prst="rect">
            <a:avLst/>
          </a:prstGeom>
        </p:spPr>
      </p:pic>
      <p:sp>
        <p:nvSpPr>
          <p:cNvPr id="16" name="Title 1"/>
          <p:cNvSpPr>
            <a:spLocks noGrp="1"/>
          </p:cNvSpPr>
          <p:nvPr>
            <p:ph type="ctrTitle" hasCustomPrompt="1"/>
          </p:nvPr>
        </p:nvSpPr>
        <p:spPr>
          <a:xfrm>
            <a:off x="457200" y="209550"/>
            <a:ext cx="4876800" cy="707231"/>
          </a:xfrm>
        </p:spPr>
        <p:txBody>
          <a:bodyPr>
            <a:normAutofit/>
          </a:bodyPr>
          <a:lstStyle>
            <a:lvl1pPr algn="l">
              <a:defRPr sz="3800" baseline="0">
                <a:solidFill>
                  <a:srgbClr val="00AEEF"/>
                </a:solidFill>
                <a:latin typeface="Arial" panose="020B0604020202020204" pitchFamily="34" charset="0"/>
                <a:cs typeface="Arial" panose="020B0604020202020204" pitchFamily="34" charset="0"/>
              </a:defRPr>
            </a:lvl1pPr>
          </a:lstStyle>
          <a:p>
            <a:r>
              <a:rPr lang="en-US" dirty="0"/>
              <a:t>Sample header</a:t>
            </a:r>
            <a:endParaRPr lang="en-GB" dirty="0"/>
          </a:p>
        </p:txBody>
      </p:sp>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l="24701"/>
          <a:stretch/>
        </p:blipFill>
        <p:spPr>
          <a:xfrm>
            <a:off x="3847181" y="4647493"/>
            <a:ext cx="528408" cy="417449"/>
          </a:xfrm>
          <a:prstGeom prst="rect">
            <a:avLst/>
          </a:prstGeom>
        </p:spPr>
      </p:pic>
      <p:pic>
        <p:nvPicPr>
          <p:cNvPr id="10" name="Picture 9"/>
          <p:cNvPicPr>
            <a:picLocks noChangeAspect="1"/>
          </p:cNvPicPr>
          <p:nvPr userDrawn="1"/>
        </p:nvPicPr>
        <p:blipFill rotWithShape="1">
          <a:blip r:embed="rId5" cstate="print">
            <a:extLst>
              <a:ext uri="{28A0092B-C50C-407E-A947-70E740481C1C}">
                <a14:useLocalDpi xmlns:a14="http://schemas.microsoft.com/office/drawing/2010/main" val="0"/>
              </a:ext>
            </a:extLst>
          </a:blip>
          <a:srcRect t="1" r="75454" b="13372"/>
          <a:stretch/>
        </p:blipFill>
        <p:spPr>
          <a:xfrm>
            <a:off x="3422959" y="4752913"/>
            <a:ext cx="304011" cy="638237"/>
          </a:xfrm>
          <a:prstGeom prst="rect">
            <a:avLst/>
          </a:prstGeom>
        </p:spPr>
      </p:pic>
      <p:pic>
        <p:nvPicPr>
          <p:cNvPr id="11" name="Picture 10">
            <a:extLst>
              <a:ext uri="{FF2B5EF4-FFF2-40B4-BE49-F238E27FC236}">
                <a16:creationId xmlns:a16="http://schemas.microsoft.com/office/drawing/2014/main" id="{B7D778E5-F518-4B7F-9230-0079F405AEE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467601" y="4528121"/>
            <a:ext cx="1611282" cy="570284"/>
          </a:xfrm>
          <a:prstGeom prst="rect">
            <a:avLst/>
          </a:prstGeom>
        </p:spPr>
      </p:pic>
    </p:spTree>
    <p:extLst>
      <p:ext uri="{BB962C8B-B14F-4D97-AF65-F5344CB8AC3E}">
        <p14:creationId xmlns:p14="http://schemas.microsoft.com/office/powerpoint/2010/main" val="1068139350"/>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bg>
      <p:bgRef idx="1001">
        <a:schemeClr val="bg1"/>
      </p:bgRef>
    </p:bg>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715000" y="0"/>
            <a:ext cx="3429000" cy="5143500"/>
          </a:xfrm>
        </p:spPr>
        <p:txBody>
          <a:bodyPr>
            <a:normAutofit/>
          </a:bodyPr>
          <a:lstStyle>
            <a:lvl1pPr marL="0" indent="0">
              <a:buNone/>
              <a:defRPr sz="1600" baseline="0">
                <a:solidFill>
                  <a:schemeClr val="bg1">
                    <a:lumMod val="85000"/>
                  </a:schemeClr>
                </a:solidFill>
                <a:latin typeface="Arial" panose="020B0604020202020204" pitchFamily="34" charset="0"/>
                <a:cs typeface="Arial" panose="020B0604020202020204"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a:p>
            <a:pPr lvl="0"/>
            <a:endParaRPr lang="en-US" dirty="0"/>
          </a:p>
          <a:p>
            <a:pPr lvl="0"/>
            <a:endParaRPr lang="en-US" dirty="0"/>
          </a:p>
          <a:p>
            <a:pPr lvl="0"/>
            <a:r>
              <a:rPr lang="en-US" dirty="0"/>
              <a:t>Image goes here</a:t>
            </a:r>
            <a:endParaRPr lang="en-GB" dirty="0"/>
          </a:p>
        </p:txBody>
      </p:sp>
      <p:sp>
        <p:nvSpPr>
          <p:cNvPr id="9" name="Title 1"/>
          <p:cNvSpPr>
            <a:spLocks noGrp="1"/>
          </p:cNvSpPr>
          <p:nvPr>
            <p:ph type="ctrTitle" hasCustomPrompt="1"/>
          </p:nvPr>
        </p:nvSpPr>
        <p:spPr>
          <a:xfrm>
            <a:off x="457200" y="285750"/>
            <a:ext cx="4876800" cy="707231"/>
          </a:xfrm>
        </p:spPr>
        <p:txBody>
          <a:bodyPr>
            <a:normAutofit/>
          </a:bodyPr>
          <a:lstStyle>
            <a:lvl1pPr algn="l">
              <a:defRPr sz="3800" baseline="0">
                <a:solidFill>
                  <a:srgbClr val="00AEEF"/>
                </a:solidFill>
                <a:latin typeface="Arial" panose="020B0604020202020204" pitchFamily="34" charset="0"/>
                <a:cs typeface="Arial" panose="020B0604020202020204" pitchFamily="34" charset="0"/>
              </a:defRPr>
            </a:lvl1pPr>
          </a:lstStyle>
          <a:p>
            <a:r>
              <a:rPr lang="en-US" dirty="0"/>
              <a:t>Sample header</a:t>
            </a:r>
            <a:endParaRPr lang="en-GB" dirty="0"/>
          </a:p>
        </p:txBody>
      </p:sp>
      <p:sp>
        <p:nvSpPr>
          <p:cNvPr id="13" name="Subtitle 2"/>
          <p:cNvSpPr>
            <a:spLocks noGrp="1"/>
          </p:cNvSpPr>
          <p:nvPr>
            <p:ph type="subTitle" idx="1" hasCustomPrompt="1"/>
          </p:nvPr>
        </p:nvSpPr>
        <p:spPr>
          <a:xfrm>
            <a:off x="457200" y="1200150"/>
            <a:ext cx="4897395" cy="685800"/>
          </a:xfrm>
        </p:spPr>
        <p:txBody>
          <a:bodyPr>
            <a:noAutofit/>
          </a:bodyPr>
          <a:lstStyle>
            <a:lvl1pPr marL="0" indent="0" algn="l">
              <a:buNone/>
              <a:defRPr lang="en-GB" sz="1400" b="1" i="0" smtClean="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err="1"/>
              <a:t>Lorem</a:t>
            </a:r>
            <a:r>
              <a:rPr lang="en-GB" dirty="0"/>
              <a:t> </a:t>
            </a:r>
            <a:r>
              <a:rPr lang="en-GB" dirty="0" err="1"/>
              <a:t>ipsum</a:t>
            </a:r>
            <a:r>
              <a:rPr lang="en-GB" dirty="0"/>
              <a:t>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Aenean</a:t>
            </a:r>
            <a:r>
              <a:rPr lang="en-GB" dirty="0"/>
              <a:t> </a:t>
            </a:r>
            <a:r>
              <a:rPr lang="en-GB" dirty="0" err="1"/>
              <a:t>commodo</a:t>
            </a:r>
            <a:r>
              <a:rPr lang="en-GB" dirty="0"/>
              <a:t> ligula </a:t>
            </a:r>
            <a:r>
              <a:rPr lang="en-GB" dirty="0" err="1"/>
              <a:t>eget</a:t>
            </a:r>
            <a:r>
              <a:rPr lang="en-GB" dirty="0"/>
              <a:t> </a:t>
            </a:r>
            <a:r>
              <a:rPr lang="en-GB" dirty="0" err="1"/>
              <a:t>dolor</a:t>
            </a:r>
            <a:r>
              <a:rPr lang="en-GB" dirty="0"/>
              <a:t>. </a:t>
            </a:r>
            <a:r>
              <a:rPr lang="en-GB" dirty="0" err="1"/>
              <a:t>Aenean</a:t>
            </a:r>
            <a:r>
              <a:rPr lang="en-GB" dirty="0"/>
              <a:t> </a:t>
            </a:r>
            <a:r>
              <a:rPr lang="en-GB" dirty="0" err="1"/>
              <a:t>massa</a:t>
            </a:r>
            <a:r>
              <a:rPr lang="en-GB" dirty="0"/>
              <a:t>. </a:t>
            </a: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306511"/>
            <a:ext cx="925054" cy="495747"/>
          </a:xfrm>
          <a:prstGeom prst="rect">
            <a:avLst/>
          </a:prstGeom>
        </p:spPr>
      </p:pic>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l="33071"/>
          <a:stretch/>
        </p:blipFill>
        <p:spPr>
          <a:xfrm>
            <a:off x="2667000" y="4344418"/>
            <a:ext cx="2438400" cy="457840"/>
          </a:xfrm>
          <a:prstGeom prst="rect">
            <a:avLst/>
          </a:prstGeom>
        </p:spPr>
      </p:pic>
      <p:pic>
        <p:nvPicPr>
          <p:cNvPr id="11" name="Picture 10"/>
          <p:cNvPicPr>
            <a:picLocks noChangeAspect="1"/>
          </p:cNvPicPr>
          <p:nvPr userDrawn="1"/>
        </p:nvPicPr>
        <p:blipFill rotWithShape="1">
          <a:blip r:embed="rId4" cstate="print">
            <a:extLst>
              <a:ext uri="{28A0092B-C50C-407E-A947-70E740481C1C}">
                <a14:useLocalDpi xmlns:a14="http://schemas.microsoft.com/office/drawing/2010/main" val="0"/>
              </a:ext>
            </a:extLst>
          </a:blip>
          <a:srcRect l="24701"/>
          <a:stretch/>
        </p:blipFill>
        <p:spPr>
          <a:xfrm>
            <a:off x="2022690" y="4388197"/>
            <a:ext cx="524121" cy="414061"/>
          </a:xfrm>
          <a:prstGeom prst="rect">
            <a:avLst/>
          </a:prstGeom>
        </p:spPr>
      </p:pic>
      <p:pic>
        <p:nvPicPr>
          <p:cNvPr id="12" name="Picture 11"/>
          <p:cNvPicPr>
            <a:picLocks noChangeAspect="1"/>
          </p:cNvPicPr>
          <p:nvPr userDrawn="1"/>
        </p:nvPicPr>
        <p:blipFill rotWithShape="1">
          <a:blip r:embed="rId5" cstate="print">
            <a:extLst>
              <a:ext uri="{28A0092B-C50C-407E-A947-70E740481C1C}">
                <a14:useLocalDpi xmlns:a14="http://schemas.microsoft.com/office/drawing/2010/main" val="0"/>
              </a:ext>
            </a:extLst>
          </a:blip>
          <a:srcRect t="1" r="75454" b="13372"/>
          <a:stretch/>
        </p:blipFill>
        <p:spPr>
          <a:xfrm>
            <a:off x="1676400" y="4493619"/>
            <a:ext cx="246039" cy="516531"/>
          </a:xfrm>
          <a:prstGeom prst="rect">
            <a:avLst/>
          </a:prstGeom>
        </p:spPr>
      </p:pic>
      <p:pic>
        <p:nvPicPr>
          <p:cNvPr id="15" name="Picture 14">
            <a:extLst>
              <a:ext uri="{FF2B5EF4-FFF2-40B4-BE49-F238E27FC236}">
                <a16:creationId xmlns:a16="http://schemas.microsoft.com/office/drawing/2014/main" id="{E37E325C-ADAC-4FAC-9B54-14FD0116166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080191" y="4277757"/>
            <a:ext cx="1854009" cy="656193"/>
          </a:xfrm>
          <a:prstGeom prst="rect">
            <a:avLst/>
          </a:prstGeom>
        </p:spPr>
      </p:pic>
    </p:spTree>
    <p:extLst>
      <p:ext uri="{BB962C8B-B14F-4D97-AF65-F5344CB8AC3E}">
        <p14:creationId xmlns:p14="http://schemas.microsoft.com/office/powerpoint/2010/main" val="379904179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4305300"/>
            <a:ext cx="91440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9865" y="4476750"/>
            <a:ext cx="1064136" cy="570283"/>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10515" y="0"/>
            <a:ext cx="5133485" cy="4305300"/>
          </a:xfrm>
          <a:prstGeom prst="rect">
            <a:avLst/>
          </a:prstGeom>
        </p:spPr>
      </p:pic>
      <p:pic>
        <p:nvPicPr>
          <p:cNvPr id="12" name="Picture 11"/>
          <p:cNvPicPr>
            <a:picLocks noChangeAspect="1"/>
          </p:cNvPicPr>
          <p:nvPr userDrawn="1"/>
        </p:nvPicPr>
        <p:blipFill rotWithShape="1">
          <a:blip r:embed="rId4" cstate="print">
            <a:extLst>
              <a:ext uri="{28A0092B-C50C-407E-A947-70E740481C1C}">
                <a14:useLocalDpi xmlns:a14="http://schemas.microsoft.com/office/drawing/2010/main" val="0"/>
              </a:ext>
            </a:extLst>
          </a:blip>
          <a:srcRect l="31970" t="4259"/>
          <a:stretch/>
        </p:blipFill>
        <p:spPr>
          <a:xfrm>
            <a:off x="4159250" y="4525377"/>
            <a:ext cx="2851150" cy="504247"/>
          </a:xfrm>
          <a:prstGeom prst="rect">
            <a:avLst/>
          </a:prstGeom>
        </p:spPr>
      </p:pic>
      <p:sp>
        <p:nvSpPr>
          <p:cNvPr id="5" name="Rectangle 4"/>
          <p:cNvSpPr/>
          <p:nvPr userDrawn="1"/>
        </p:nvSpPr>
        <p:spPr>
          <a:xfrm>
            <a:off x="459865" y="2419350"/>
            <a:ext cx="2511935" cy="784830"/>
          </a:xfrm>
          <a:prstGeom prst="rect">
            <a:avLst/>
          </a:prstGeom>
        </p:spPr>
        <p:txBody>
          <a:bodyPr wrap="square">
            <a:spAutoFit/>
          </a:bodyPr>
          <a:lstStyle/>
          <a:p>
            <a:pPr>
              <a:lnSpc>
                <a:spcPct val="150000"/>
              </a:lnSpc>
            </a:pPr>
            <a:r>
              <a:rPr lang="en-US" sz="1000" dirty="0">
                <a:solidFill>
                  <a:schemeClr val="bg1"/>
                </a:solidFill>
                <a:latin typeface="Arial" panose="020B0604020202020204" pitchFamily="34" charset="0"/>
                <a:cs typeface="Arial" panose="020B0604020202020204" pitchFamily="34" charset="0"/>
              </a:rPr>
              <a:t>T: 95 1370933 Ext 3111 and 3112</a:t>
            </a:r>
          </a:p>
          <a:p>
            <a:pPr>
              <a:lnSpc>
                <a:spcPct val="150000"/>
              </a:lnSpc>
            </a:pPr>
            <a:r>
              <a:rPr lang="en-US" sz="1000" dirty="0">
                <a:solidFill>
                  <a:schemeClr val="bg1"/>
                </a:solidFill>
                <a:latin typeface="Arial" panose="020B0604020202020204" pitchFamily="34" charset="0"/>
                <a:cs typeface="Arial" panose="020B0604020202020204" pitchFamily="34" charset="0"/>
              </a:rPr>
              <a:t>E: myjustice@mm.britishcouncil.org</a:t>
            </a:r>
          </a:p>
          <a:p>
            <a:pPr>
              <a:lnSpc>
                <a:spcPct val="150000"/>
              </a:lnSpc>
            </a:pPr>
            <a:r>
              <a:rPr lang="en-US" sz="1000" dirty="0">
                <a:solidFill>
                  <a:schemeClr val="bg1"/>
                </a:solidFill>
                <a:latin typeface="Arial" panose="020B0604020202020204" pitchFamily="34" charset="0"/>
                <a:cs typeface="Arial" panose="020B0604020202020204" pitchFamily="34" charset="0"/>
              </a:rPr>
              <a:t>W: www.myjusticemyanmar.org</a:t>
            </a:r>
            <a:endParaRPr lang="en-GB" sz="1000" dirty="0">
              <a:solidFill>
                <a:schemeClr val="bg1"/>
              </a:solidFill>
              <a:latin typeface="Arial" panose="020B0604020202020204" pitchFamily="34" charset="0"/>
              <a:cs typeface="Arial" panose="020B0604020202020204" pitchFamily="34" charset="0"/>
            </a:endParaRPr>
          </a:p>
        </p:txBody>
      </p:sp>
      <p:sp>
        <p:nvSpPr>
          <p:cNvPr id="16" name="Rectangle 15"/>
          <p:cNvSpPr/>
          <p:nvPr userDrawn="1"/>
        </p:nvSpPr>
        <p:spPr>
          <a:xfrm>
            <a:off x="457200" y="1200150"/>
            <a:ext cx="2511935" cy="987130"/>
          </a:xfrm>
          <a:prstGeom prst="rect">
            <a:avLst/>
          </a:prstGeom>
        </p:spPr>
        <p:txBody>
          <a:bodyPr wrap="square">
            <a:spAutoFit/>
          </a:bodyPr>
          <a:lstStyle/>
          <a:p>
            <a:pPr>
              <a:lnSpc>
                <a:spcPct val="150000"/>
              </a:lnSpc>
            </a:pPr>
            <a:r>
              <a:rPr lang="en-US" sz="1000" dirty="0">
                <a:solidFill>
                  <a:schemeClr val="bg1"/>
                </a:solidFill>
                <a:latin typeface="Arial" panose="020B0604020202020204" pitchFamily="34" charset="0"/>
                <a:cs typeface="Arial" panose="020B0604020202020204" pitchFamily="34" charset="0"/>
              </a:rPr>
              <a:t>The Strand Mansion</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No. 24, 1st Floor (left), 39th Street</a:t>
            </a:r>
            <a:br>
              <a:rPr lang="en-US" sz="1000" dirty="0">
                <a:solidFill>
                  <a:schemeClr val="bg1"/>
                </a:solidFill>
                <a:latin typeface="Arial" panose="020B0604020202020204" pitchFamily="34" charset="0"/>
                <a:cs typeface="Arial" panose="020B0604020202020204" pitchFamily="34" charset="0"/>
              </a:rPr>
            </a:br>
            <a:r>
              <a:rPr lang="en-US" sz="1000" dirty="0" err="1">
                <a:solidFill>
                  <a:schemeClr val="bg1"/>
                </a:solidFill>
                <a:latin typeface="Arial" panose="020B0604020202020204" pitchFamily="34" charset="0"/>
                <a:cs typeface="Arial" panose="020B0604020202020204" pitchFamily="34" charset="0"/>
              </a:rPr>
              <a:t>Kyauktada</a:t>
            </a:r>
            <a:r>
              <a:rPr lang="en-US" sz="1000" dirty="0">
                <a:solidFill>
                  <a:schemeClr val="bg1"/>
                </a:solidFill>
                <a:latin typeface="Arial" panose="020B0604020202020204" pitchFamily="34" charset="0"/>
                <a:cs typeface="Arial" panose="020B0604020202020204" pitchFamily="34" charset="0"/>
              </a:rPr>
              <a:t> Township</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Yangon, MYANMAR</a:t>
            </a:r>
          </a:p>
        </p:txBody>
      </p:sp>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val="0"/>
              </a:ext>
            </a:extLst>
          </a:blip>
          <a:srcRect l="24701"/>
          <a:stretch/>
        </p:blipFill>
        <p:spPr>
          <a:xfrm>
            <a:off x="3429000" y="4562602"/>
            <a:ext cx="566508" cy="447548"/>
          </a:xfrm>
          <a:prstGeom prst="rect">
            <a:avLst/>
          </a:prstGeom>
        </p:spPr>
      </p:pic>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t="1" r="75454" b="13372"/>
          <a:stretch/>
        </p:blipFill>
        <p:spPr>
          <a:xfrm>
            <a:off x="2971800" y="4706893"/>
            <a:ext cx="304799" cy="639893"/>
          </a:xfrm>
          <a:prstGeom prst="rect">
            <a:avLst/>
          </a:prstGeom>
        </p:spPr>
      </p:pic>
      <p:pic>
        <p:nvPicPr>
          <p:cNvPr id="11" name="Picture 10">
            <a:extLst>
              <a:ext uri="{FF2B5EF4-FFF2-40B4-BE49-F238E27FC236}">
                <a16:creationId xmlns:a16="http://schemas.microsoft.com/office/drawing/2014/main" id="{283DE6B0-C6E1-44AE-A04D-226B719A99A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966046" y="4396303"/>
            <a:ext cx="1854009" cy="656193"/>
          </a:xfrm>
          <a:prstGeom prst="rect">
            <a:avLst/>
          </a:prstGeom>
        </p:spPr>
      </p:pic>
    </p:spTree>
    <p:extLst>
      <p:ext uri="{BB962C8B-B14F-4D97-AF65-F5344CB8AC3E}">
        <p14:creationId xmlns:p14="http://schemas.microsoft.com/office/powerpoint/2010/main" val="60671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yJustice: Bulleted list">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78791" y="4520242"/>
            <a:ext cx="1225379" cy="494067"/>
          </a:xfrm>
          <a:prstGeom prst="rect">
            <a:avLst/>
          </a:prstGeom>
        </p:spPr>
      </p:pic>
      <p:sp>
        <p:nvSpPr>
          <p:cNvPr id="10" name="TextBox 9"/>
          <p:cNvSpPr txBox="1"/>
          <p:nvPr/>
        </p:nvSpPr>
        <p:spPr>
          <a:xfrm>
            <a:off x="605504" y="4701772"/>
            <a:ext cx="1731243" cy="200055"/>
          </a:xfrm>
          <a:prstGeom prst="rect">
            <a:avLst/>
          </a:prstGeom>
          <a:noFill/>
        </p:spPr>
        <p:txBody>
          <a:bodyPr wrap="none" lIns="0" rIns="0" bIns="0" rtlCol="0" anchor="ctr" anchorCtr="0">
            <a:spAutoFit/>
          </a:bodyPr>
          <a:lstStyle/>
          <a:p>
            <a:r>
              <a:rPr lang="en-US" sz="1000" b="1" i="0" dirty="0">
                <a:solidFill>
                  <a:schemeClr val="bg2"/>
                </a:solidFill>
              </a:rPr>
              <a:t>www.myjusticemyanmar.org</a:t>
            </a:r>
          </a:p>
        </p:txBody>
      </p:sp>
      <p:sp>
        <p:nvSpPr>
          <p:cNvPr id="12" name="Content Placeholder 11"/>
          <p:cNvSpPr>
            <a:spLocks noGrp="1"/>
          </p:cNvSpPr>
          <p:nvPr>
            <p:ph sz="quarter" idx="11"/>
          </p:nvPr>
        </p:nvSpPr>
        <p:spPr>
          <a:xfrm>
            <a:off x="632356" y="1223170"/>
            <a:ext cx="7866290" cy="3080147"/>
          </a:xfrm>
          <a:prstGeom prst="rect">
            <a:avLst/>
          </a:prstGeom>
        </p:spPr>
        <p:txBody>
          <a:bodyPr vert="horz" lIns="0" rIns="0"/>
          <a:lstStyle>
            <a:lvl1pPr marL="342900" indent="-342900">
              <a:buClr>
                <a:schemeClr val="tx2"/>
              </a:buClr>
              <a:buFont typeface="Arial"/>
              <a:buChar char="•"/>
              <a:defRPr sz="1800"/>
            </a:lvl1pPr>
            <a:lvl2pPr marL="742950" indent="-285750">
              <a:buClr>
                <a:schemeClr val="bg1">
                  <a:lumMod val="50000"/>
                </a:schemeClr>
              </a:buClr>
              <a:buFont typeface="Arial"/>
              <a:buChar char="•"/>
              <a:defRPr sz="1600"/>
            </a:lvl2pPr>
            <a:lvl3pPr marL="1143000" indent="-228600">
              <a:buClr>
                <a:schemeClr val="tx2"/>
              </a:buClr>
              <a:buFont typeface="Arial"/>
              <a:buChar char="•"/>
              <a:defRPr sz="1400"/>
            </a:lvl3pPr>
            <a:lvl4pPr marL="1600200" indent="-228600">
              <a:buClr>
                <a:schemeClr val="bg1">
                  <a:lumMod val="50000"/>
                </a:schemeClr>
              </a:buClr>
              <a:buFont typeface="Courier New"/>
              <a:buChar char="o"/>
              <a:defRPr sz="1400"/>
            </a:lvl4pPr>
          </a:lstStyle>
          <a:p>
            <a:pPr lvl="0"/>
            <a:r>
              <a:rPr lang="en-US" dirty="0"/>
              <a:t>Click to edit Master text styles</a:t>
            </a:r>
          </a:p>
          <a:p>
            <a:pPr lvl="1"/>
            <a:r>
              <a:rPr lang="en-US" dirty="0"/>
              <a:t>Second level</a:t>
            </a:r>
          </a:p>
          <a:p>
            <a:pPr lvl="2"/>
            <a:r>
              <a:rPr lang="en-US" dirty="0"/>
              <a:t>Third level</a:t>
            </a:r>
          </a:p>
        </p:txBody>
      </p:sp>
      <p:sp>
        <p:nvSpPr>
          <p:cNvPr id="11" name="Content Placeholder 9"/>
          <p:cNvSpPr>
            <a:spLocks noGrp="1"/>
          </p:cNvSpPr>
          <p:nvPr>
            <p:ph sz="quarter" idx="12"/>
          </p:nvPr>
        </p:nvSpPr>
        <p:spPr>
          <a:xfrm>
            <a:off x="605504" y="486132"/>
            <a:ext cx="7960874" cy="435769"/>
          </a:xfrm>
          <a:prstGeom prst="rect">
            <a:avLst/>
          </a:prstGeom>
        </p:spPr>
        <p:txBody>
          <a:bodyPr lIns="0" tIns="0" rIns="0" bIns="0" anchor="ctr" anchorCtr="0">
            <a:normAutofit/>
          </a:bodyPr>
          <a:lstStyle>
            <a:lvl1pPr marL="0" indent="0">
              <a:buNone/>
              <a:defRPr sz="2000" b="1" i="0" cap="none">
                <a:solidFill>
                  <a:srgbClr val="00AEEF"/>
                </a:solidFill>
              </a:defRPr>
            </a:lvl1pPr>
          </a:lstStyle>
          <a:p>
            <a:pPr lvl="0"/>
            <a:r>
              <a:rPr lang="en-US" dirty="0"/>
              <a:t>Click to edit Master text styles</a:t>
            </a:r>
          </a:p>
        </p:txBody>
      </p:sp>
      <p:pic>
        <p:nvPicPr>
          <p:cNvPr id="14" name="Picture 13"/>
          <p:cNvPicPr>
            <a:picLocks noChangeAspect="1"/>
          </p:cNvPicPr>
          <p:nvPr/>
        </p:nvPicPr>
        <p:blipFill>
          <a:blip r:embed="rId3"/>
          <a:stretch>
            <a:fillRect/>
          </a:stretch>
        </p:blipFill>
        <p:spPr>
          <a:xfrm>
            <a:off x="501436" y="226628"/>
            <a:ext cx="1587500" cy="114300"/>
          </a:xfrm>
          <a:prstGeom prst="rect">
            <a:avLst/>
          </a:prstGeom>
        </p:spPr>
      </p:pic>
      <p:pic>
        <p:nvPicPr>
          <p:cNvPr id="7" name="Picture 6"/>
          <p:cNvPicPr>
            <a:picLocks noChangeAspect="1"/>
          </p:cNvPicPr>
          <p:nvPr userDrawn="1"/>
        </p:nvPicPr>
        <p:blipFill>
          <a:blip r:embed="rId3"/>
          <a:stretch>
            <a:fillRect/>
          </a:stretch>
        </p:blipFill>
        <p:spPr>
          <a:xfrm>
            <a:off x="501436" y="226628"/>
            <a:ext cx="1587500" cy="114300"/>
          </a:xfrm>
          <a:prstGeom prst="rect">
            <a:avLst/>
          </a:prstGeom>
        </p:spPr>
      </p:pic>
    </p:spTree>
    <p:extLst>
      <p:ext uri="{BB962C8B-B14F-4D97-AF65-F5344CB8AC3E}">
        <p14:creationId xmlns:p14="http://schemas.microsoft.com/office/powerpoint/2010/main" val="2246430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AEE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05CAEC4-CE2F-41FA-B8A0-D5DA2F194FB7}" type="datetimeFigureOut">
              <a:rPr lang="en-GB" smtClean="0"/>
              <a:t>12/11/2018</a:t>
            </a:fld>
            <a:endParaRPr lang="en-GB"/>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A98E2A0-29C7-4891-BEEE-09C99F7A317C}" type="slidenum">
              <a:rPr lang="en-GB" smtClean="0"/>
              <a:t>‹#›</a:t>
            </a:fld>
            <a:endParaRPr lang="en-GB"/>
          </a:p>
        </p:txBody>
      </p:sp>
    </p:spTree>
    <p:extLst>
      <p:ext uri="{BB962C8B-B14F-4D97-AF65-F5344CB8AC3E}">
        <p14:creationId xmlns:p14="http://schemas.microsoft.com/office/powerpoint/2010/main" val="3843376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1" r:id="rId4"/>
    <p:sldLayoutId id="2147483652" r:id="rId5"/>
    <p:sldLayoutId id="2147483653" r:id="rId6"/>
    <p:sldLayoutId id="2147483654"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19.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4.png"/><Relationship Id="rId5" Type="http://schemas.openxmlformats.org/officeDocument/2006/relationships/image" Target="../media/image19.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facebook.com/lannpya.myjustice"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044" y="1581150"/>
            <a:ext cx="8275955" cy="859631"/>
          </a:xfrm>
        </p:spPr>
        <p:txBody>
          <a:bodyPr>
            <a:normAutofit fontScale="90000"/>
          </a:bodyPr>
          <a:lstStyle/>
          <a:p>
            <a:r>
              <a:rPr lang="en-GB" b="1" cap="small" dirty="0"/>
              <a:t>Forging new pathways </a:t>
            </a:r>
            <a:br>
              <a:rPr lang="en-GB" b="1" cap="small" dirty="0"/>
            </a:br>
            <a:r>
              <a:rPr lang="en-GB" b="1" cap="small" dirty="0"/>
              <a:t>in legal empowerment</a:t>
            </a:r>
          </a:p>
        </p:txBody>
      </p:sp>
      <p:sp>
        <p:nvSpPr>
          <p:cNvPr id="3" name="Subtitle 2"/>
          <p:cNvSpPr>
            <a:spLocks noGrp="1"/>
          </p:cNvSpPr>
          <p:nvPr>
            <p:ph type="subTitle" idx="1"/>
          </p:nvPr>
        </p:nvSpPr>
        <p:spPr>
          <a:xfrm>
            <a:off x="487045" y="2571750"/>
            <a:ext cx="6400800" cy="569121"/>
          </a:xfrm>
        </p:spPr>
        <p:txBody>
          <a:bodyPr>
            <a:normAutofit/>
          </a:bodyPr>
          <a:lstStyle/>
          <a:p>
            <a:r>
              <a:rPr lang="en-GB" sz="2000" i="1" dirty="0" err="1"/>
              <a:t>LannPya</a:t>
            </a:r>
            <a:r>
              <a:rPr lang="en-GB" sz="2000" i="1" dirty="0"/>
              <a:t> shows the way in Myanmar</a:t>
            </a:r>
          </a:p>
        </p:txBody>
      </p:sp>
      <p:sp>
        <p:nvSpPr>
          <p:cNvPr id="4" name="Subtitle 2">
            <a:extLst>
              <a:ext uri="{FF2B5EF4-FFF2-40B4-BE49-F238E27FC236}">
                <a16:creationId xmlns:a16="http://schemas.microsoft.com/office/drawing/2014/main" id="{4720A67C-0D2A-4A12-9D90-C7577D545046}"/>
              </a:ext>
            </a:extLst>
          </p:cNvPr>
          <p:cNvSpPr txBox="1">
            <a:spLocks/>
          </p:cNvSpPr>
          <p:nvPr/>
        </p:nvSpPr>
        <p:spPr>
          <a:xfrm>
            <a:off x="533400" y="3388519"/>
            <a:ext cx="3429000" cy="859631"/>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GB" sz="1500" b="1" dirty="0"/>
              <a:t>Susan Lee</a:t>
            </a:r>
          </a:p>
          <a:p>
            <a:r>
              <a:rPr lang="en-GB" sz="1500" dirty="0"/>
              <a:t>Access to Justice Adviser</a:t>
            </a:r>
          </a:p>
          <a:p>
            <a:r>
              <a:rPr lang="en-GB" sz="1500" dirty="0" err="1"/>
              <a:t>MyJustice</a:t>
            </a:r>
            <a:r>
              <a:rPr lang="en-GB" sz="1500" dirty="0"/>
              <a:t> Programme</a:t>
            </a:r>
          </a:p>
        </p:txBody>
      </p:sp>
      <p:sp>
        <p:nvSpPr>
          <p:cNvPr id="5" name="Subtitle 2">
            <a:extLst>
              <a:ext uri="{FF2B5EF4-FFF2-40B4-BE49-F238E27FC236}">
                <a16:creationId xmlns:a16="http://schemas.microsoft.com/office/drawing/2014/main" id="{826D9E1C-3710-4264-B85B-838C5E814260}"/>
              </a:ext>
            </a:extLst>
          </p:cNvPr>
          <p:cNvSpPr txBox="1">
            <a:spLocks/>
          </p:cNvSpPr>
          <p:nvPr/>
        </p:nvSpPr>
        <p:spPr>
          <a:xfrm>
            <a:off x="5562600" y="3385252"/>
            <a:ext cx="3429000" cy="859631"/>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GB" sz="1500" b="1" dirty="0"/>
              <a:t>15 November 2018</a:t>
            </a:r>
          </a:p>
          <a:p>
            <a:r>
              <a:rPr lang="en-GB" sz="1500" dirty="0"/>
              <a:t>International Legal Aid Conference</a:t>
            </a:r>
          </a:p>
          <a:p>
            <a:r>
              <a:rPr lang="en-GB" sz="1500" dirty="0"/>
              <a:t>Tbilisi, Georgia</a:t>
            </a:r>
          </a:p>
        </p:txBody>
      </p:sp>
    </p:spTree>
    <p:extLst>
      <p:ext uri="{BB962C8B-B14F-4D97-AF65-F5344CB8AC3E}">
        <p14:creationId xmlns:p14="http://schemas.microsoft.com/office/powerpoint/2010/main" val="1196297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subTitle" idx="1"/>
          </p:nvPr>
        </p:nvSpPr>
        <p:spPr>
          <a:xfrm>
            <a:off x="2743200" y="916781"/>
            <a:ext cx="5867400" cy="3559969"/>
          </a:xfrm>
        </p:spPr>
        <p:txBody>
          <a:bodyPr>
            <a:noAutofit/>
          </a:bodyPr>
          <a:lstStyle/>
          <a:p>
            <a:pPr marL="285750" indent="-285750">
              <a:buFont typeface="Wingdings" panose="05000000000000000000" pitchFamily="2" charset="2"/>
              <a:buChar char="§"/>
            </a:pPr>
            <a:r>
              <a:rPr lang="en-US" sz="1600" dirty="0"/>
              <a:t>Funded by the European Union and implemented by British Council/ Myanmar</a:t>
            </a:r>
          </a:p>
          <a:p>
            <a:pPr marL="285750" indent="-285750">
              <a:buFont typeface="Wingdings" panose="05000000000000000000" pitchFamily="2" charset="2"/>
              <a:buChar char="§"/>
            </a:pPr>
            <a:r>
              <a:rPr lang="en-US" sz="1600" dirty="0"/>
              <a:t>Four year </a:t>
            </a:r>
            <a:r>
              <a:rPr lang="en-US" sz="1600" dirty="0" err="1"/>
              <a:t>programme</a:t>
            </a:r>
            <a:r>
              <a:rPr lang="en-US" sz="1600" dirty="0"/>
              <a:t> (August 2015 – July 2019)</a:t>
            </a:r>
          </a:p>
          <a:p>
            <a:pPr marL="285750" indent="-285750">
              <a:buFont typeface="Wingdings" panose="05000000000000000000" pitchFamily="2" charset="2"/>
              <a:buChar char="§"/>
            </a:pPr>
            <a:r>
              <a:rPr lang="en-US" sz="1600" dirty="0"/>
              <a:t>Aim to equip the people of Myanmar with knowledge, confidence and opportunities so that they can resolve conflicts fairly, equitably and justly.</a:t>
            </a:r>
          </a:p>
          <a:p>
            <a:endParaRPr lang="en-US" sz="1600" dirty="0"/>
          </a:p>
          <a:p>
            <a:pPr marL="285750" indent="-285750">
              <a:buFont typeface="Wingdings" panose="05000000000000000000" pitchFamily="2" charset="2"/>
              <a:buChar char="§"/>
            </a:pPr>
            <a:r>
              <a:rPr lang="en-US" sz="1600" dirty="0">
                <a:solidFill>
                  <a:srgbClr val="0070C0"/>
                </a:solidFill>
              </a:rPr>
              <a:t>Four interconnected results areas:</a:t>
            </a:r>
          </a:p>
          <a:p>
            <a:pPr marL="742950" lvl="1" indent="-285750" algn="l">
              <a:buFont typeface="Wingdings" panose="05000000000000000000" pitchFamily="2" charset="2"/>
              <a:buChar char="§"/>
            </a:pPr>
            <a:r>
              <a:rPr lang="en-US" sz="1600" b="1" dirty="0">
                <a:solidFill>
                  <a:schemeClr val="tx1"/>
                </a:solidFill>
              </a:rPr>
              <a:t>KNOW YOUR RIGHTS</a:t>
            </a:r>
          </a:p>
          <a:p>
            <a:pPr marL="742950" lvl="1" indent="-285750" algn="l">
              <a:buFont typeface="Wingdings" panose="05000000000000000000" pitchFamily="2" charset="2"/>
              <a:buChar char="§"/>
            </a:pPr>
            <a:r>
              <a:rPr lang="en-US" sz="1600" b="1" dirty="0">
                <a:solidFill>
                  <a:schemeClr val="tx1"/>
                </a:solidFill>
              </a:rPr>
              <a:t>MEET JUSTICE NEEDS</a:t>
            </a:r>
          </a:p>
          <a:p>
            <a:pPr marL="742950" lvl="1" indent="-285750" algn="l">
              <a:buFont typeface="Wingdings" panose="05000000000000000000" pitchFamily="2" charset="2"/>
              <a:buChar char="§"/>
            </a:pPr>
            <a:r>
              <a:rPr lang="en-US" sz="1600" b="1" dirty="0">
                <a:solidFill>
                  <a:schemeClr val="tx1"/>
                </a:solidFill>
              </a:rPr>
              <a:t>STRENGTHEN COMMUNITY JUSTICE</a:t>
            </a:r>
          </a:p>
          <a:p>
            <a:pPr marL="742950" lvl="1" indent="-285750" algn="l">
              <a:buFont typeface="Wingdings" panose="05000000000000000000" pitchFamily="2" charset="2"/>
              <a:buChar char="§"/>
            </a:pPr>
            <a:r>
              <a:rPr lang="en-US" sz="1600" b="1" dirty="0">
                <a:solidFill>
                  <a:schemeClr val="tx1"/>
                </a:solidFill>
              </a:rPr>
              <a:t>EVIDENCE TO ENGAGE</a:t>
            </a:r>
          </a:p>
        </p:txBody>
      </p:sp>
      <p:sp>
        <p:nvSpPr>
          <p:cNvPr id="4" name="Title 3">
            <a:extLst>
              <a:ext uri="{FF2B5EF4-FFF2-40B4-BE49-F238E27FC236}">
                <a16:creationId xmlns:a16="http://schemas.microsoft.com/office/drawing/2014/main" id="{102E156B-32B9-4CEF-B742-0B889C6F18F3}"/>
              </a:ext>
            </a:extLst>
          </p:cNvPr>
          <p:cNvSpPr>
            <a:spLocks noGrp="1"/>
          </p:cNvSpPr>
          <p:nvPr>
            <p:ph type="ctrTitle"/>
          </p:nvPr>
        </p:nvSpPr>
        <p:spPr>
          <a:xfrm>
            <a:off x="457200" y="209550"/>
            <a:ext cx="7696200" cy="707231"/>
          </a:xfrm>
        </p:spPr>
        <p:txBody>
          <a:bodyPr>
            <a:normAutofit/>
          </a:bodyPr>
          <a:lstStyle/>
          <a:p>
            <a:r>
              <a:rPr lang="en-US" dirty="0" err="1">
                <a:latin typeface="Verdana Pro SemiBold" panose="020B0704030504040204" pitchFamily="34" charset="0"/>
              </a:rPr>
              <a:t>MyJustice</a:t>
            </a:r>
            <a:r>
              <a:rPr lang="en-US" dirty="0">
                <a:latin typeface="Verdana Pro SemiBold" panose="020B0704030504040204" pitchFamily="34" charset="0"/>
              </a:rPr>
              <a:t> Programme</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47685" r="17824"/>
          <a:stretch/>
        </p:blipFill>
        <p:spPr>
          <a:xfrm>
            <a:off x="594898" y="1023580"/>
            <a:ext cx="1911992" cy="3332344"/>
          </a:xfrm>
          <a:prstGeom prst="rect">
            <a:avLst/>
          </a:prstGeom>
        </p:spPr>
      </p:pic>
    </p:spTree>
    <p:extLst>
      <p:ext uri="{BB962C8B-B14F-4D97-AF65-F5344CB8AC3E}">
        <p14:creationId xmlns:p14="http://schemas.microsoft.com/office/powerpoint/2010/main" val="3613270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1DCB8A-3C3D-4746-B7B6-2A65659DAE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1" y="57150"/>
            <a:ext cx="2895599" cy="5089157"/>
          </a:xfrm>
          <a:prstGeom prst="rect">
            <a:avLst/>
          </a:prstGeom>
        </p:spPr>
      </p:pic>
      <p:sp>
        <p:nvSpPr>
          <p:cNvPr id="7" name="TextBox 6">
            <a:extLst>
              <a:ext uri="{FF2B5EF4-FFF2-40B4-BE49-F238E27FC236}">
                <a16:creationId xmlns:a16="http://schemas.microsoft.com/office/drawing/2014/main" id="{0666A974-F64D-41EB-A18D-EF911C5544A6}"/>
              </a:ext>
            </a:extLst>
          </p:cNvPr>
          <p:cNvSpPr txBox="1"/>
          <p:nvPr/>
        </p:nvSpPr>
        <p:spPr>
          <a:xfrm>
            <a:off x="3271283" y="285750"/>
            <a:ext cx="4419600" cy="707886"/>
          </a:xfrm>
          <a:prstGeom prst="rect">
            <a:avLst/>
          </a:prstGeom>
          <a:noFill/>
        </p:spPr>
        <p:txBody>
          <a:bodyPr wrap="square" rtlCol="0">
            <a:spAutoFit/>
          </a:bodyPr>
          <a:lstStyle/>
          <a:p>
            <a:r>
              <a:rPr lang="en-US" sz="4000" dirty="0">
                <a:solidFill>
                  <a:srgbClr val="FF0066"/>
                </a:solidFill>
                <a:latin typeface="Impact" panose="020B0806030902050204" pitchFamily="34" charset="0"/>
              </a:rPr>
              <a:t>Challenges</a:t>
            </a:r>
          </a:p>
        </p:txBody>
      </p:sp>
      <p:sp>
        <p:nvSpPr>
          <p:cNvPr id="8" name="TextBox 7">
            <a:extLst>
              <a:ext uri="{FF2B5EF4-FFF2-40B4-BE49-F238E27FC236}">
                <a16:creationId xmlns:a16="http://schemas.microsoft.com/office/drawing/2014/main" id="{E5162DC5-96D7-48AE-8FB6-72362210D90A}"/>
              </a:ext>
            </a:extLst>
          </p:cNvPr>
          <p:cNvSpPr txBox="1"/>
          <p:nvPr/>
        </p:nvSpPr>
        <p:spPr>
          <a:xfrm>
            <a:off x="3271283" y="2321064"/>
            <a:ext cx="4419600" cy="707886"/>
          </a:xfrm>
          <a:prstGeom prst="rect">
            <a:avLst/>
          </a:prstGeom>
          <a:noFill/>
        </p:spPr>
        <p:txBody>
          <a:bodyPr wrap="square" rtlCol="0">
            <a:spAutoFit/>
          </a:bodyPr>
          <a:lstStyle/>
          <a:p>
            <a:r>
              <a:rPr lang="en-US" sz="4000" dirty="0">
                <a:solidFill>
                  <a:srgbClr val="FF9900"/>
                </a:solidFill>
                <a:latin typeface="Impact" panose="020B0806030902050204" pitchFamily="34" charset="0"/>
              </a:rPr>
              <a:t>Opportunities</a:t>
            </a:r>
          </a:p>
        </p:txBody>
      </p:sp>
      <p:sp>
        <p:nvSpPr>
          <p:cNvPr id="9" name="TextBox 8">
            <a:extLst>
              <a:ext uri="{FF2B5EF4-FFF2-40B4-BE49-F238E27FC236}">
                <a16:creationId xmlns:a16="http://schemas.microsoft.com/office/drawing/2014/main" id="{F0BD26AD-40B3-4268-B0E0-6120466BA162}"/>
              </a:ext>
            </a:extLst>
          </p:cNvPr>
          <p:cNvSpPr txBox="1"/>
          <p:nvPr/>
        </p:nvSpPr>
        <p:spPr>
          <a:xfrm>
            <a:off x="3733799" y="1047750"/>
            <a:ext cx="2895599" cy="400110"/>
          </a:xfrm>
          <a:prstGeom prst="rect">
            <a:avLst/>
          </a:prstGeom>
          <a:noFill/>
        </p:spPr>
        <p:txBody>
          <a:bodyPr wrap="square" rtlCol="0">
            <a:spAutoFit/>
          </a:bodyPr>
          <a:lstStyle/>
          <a:p>
            <a:r>
              <a:rPr lang="en-US" sz="2000" b="1" dirty="0">
                <a:latin typeface="Arial Black" panose="020B0A04020102020204" pitchFamily="34" charset="0"/>
              </a:rPr>
              <a:t>LAW = CONTROL</a:t>
            </a:r>
          </a:p>
        </p:txBody>
      </p:sp>
      <p:sp>
        <p:nvSpPr>
          <p:cNvPr id="10" name="TextBox 9">
            <a:extLst>
              <a:ext uri="{FF2B5EF4-FFF2-40B4-BE49-F238E27FC236}">
                <a16:creationId xmlns:a16="http://schemas.microsoft.com/office/drawing/2014/main" id="{2C9F9F92-6056-459A-9D86-374C296C1A66}"/>
              </a:ext>
            </a:extLst>
          </p:cNvPr>
          <p:cNvSpPr txBox="1"/>
          <p:nvPr/>
        </p:nvSpPr>
        <p:spPr>
          <a:xfrm>
            <a:off x="3733800" y="1504950"/>
            <a:ext cx="4191001" cy="707886"/>
          </a:xfrm>
          <a:prstGeom prst="rect">
            <a:avLst/>
          </a:prstGeom>
          <a:noFill/>
        </p:spPr>
        <p:txBody>
          <a:bodyPr wrap="square" rtlCol="0">
            <a:spAutoFit/>
          </a:bodyPr>
          <a:lstStyle/>
          <a:p>
            <a:r>
              <a:rPr lang="en-US" sz="2000" b="1" dirty="0">
                <a:latin typeface="Arial Black" panose="020B0A04020102020204" pitchFamily="34" charset="0"/>
              </a:rPr>
              <a:t>LOWEST TRUST IN JUSTICE INSTITUTIONS</a:t>
            </a:r>
          </a:p>
        </p:txBody>
      </p:sp>
      <p:sp>
        <p:nvSpPr>
          <p:cNvPr id="12" name="TextBox 11">
            <a:extLst>
              <a:ext uri="{FF2B5EF4-FFF2-40B4-BE49-F238E27FC236}">
                <a16:creationId xmlns:a16="http://schemas.microsoft.com/office/drawing/2014/main" id="{8E74F168-4D01-4878-8ECC-780701E6C1DC}"/>
              </a:ext>
            </a:extLst>
          </p:cNvPr>
          <p:cNvSpPr txBox="1"/>
          <p:nvPr/>
        </p:nvSpPr>
        <p:spPr>
          <a:xfrm>
            <a:off x="3733799" y="3083069"/>
            <a:ext cx="4419600" cy="1015663"/>
          </a:xfrm>
          <a:prstGeom prst="rect">
            <a:avLst/>
          </a:prstGeom>
          <a:noFill/>
        </p:spPr>
        <p:txBody>
          <a:bodyPr wrap="square" rtlCol="0">
            <a:spAutoFit/>
          </a:bodyPr>
          <a:lstStyle/>
          <a:p>
            <a:r>
              <a:rPr lang="en-US" sz="2000" b="1" dirty="0">
                <a:latin typeface="Arial Black" panose="020B0A04020102020204" pitchFamily="34" charset="0"/>
              </a:rPr>
              <a:t>RAPID CHANGE:</a:t>
            </a:r>
          </a:p>
          <a:p>
            <a:r>
              <a:rPr lang="en-US" sz="2000" b="1" dirty="0">
                <a:latin typeface="Arial Black" panose="020B0A04020102020204" pitchFamily="34" charset="0"/>
              </a:rPr>
              <a:t>TECH, SOCIAL, POLITICAL, ECONOMIC</a:t>
            </a:r>
          </a:p>
        </p:txBody>
      </p:sp>
    </p:spTree>
    <p:extLst>
      <p:ext uri="{BB962C8B-B14F-4D97-AF65-F5344CB8AC3E}">
        <p14:creationId xmlns:p14="http://schemas.microsoft.com/office/powerpoint/2010/main" val="2549547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0788F9-5E5E-4810-87AF-3023F074BBC8}"/>
              </a:ext>
            </a:extLst>
          </p:cNvPr>
          <p:cNvSpPr>
            <a:spLocks noGrp="1"/>
          </p:cNvSpPr>
          <p:nvPr>
            <p:ph type="ctrTitle" idx="4294967295"/>
          </p:nvPr>
        </p:nvSpPr>
        <p:spPr>
          <a:xfrm>
            <a:off x="1295400" y="-19050"/>
            <a:ext cx="5343146" cy="1135872"/>
          </a:xfrm>
        </p:spPr>
        <p:txBody>
          <a:bodyPr>
            <a:normAutofit/>
          </a:bodyPr>
          <a:lstStyle/>
          <a:p>
            <a:pPr algn="l"/>
            <a:r>
              <a:rPr lang="en-US" sz="3600" dirty="0" err="1">
                <a:solidFill>
                  <a:schemeClr val="bg1"/>
                </a:solidFill>
                <a:effectLst>
                  <a:outerShdw blurRad="38100" dist="38100" dir="2700000" algn="tl">
                    <a:srgbClr val="000000">
                      <a:alpha val="43137"/>
                    </a:srgbClr>
                  </a:outerShdw>
                </a:effectLst>
                <a:latin typeface="Verdana Pro SemiBold" panose="020B0604020202020204" pitchFamily="34" charset="0"/>
              </a:rPr>
              <a:t>LannPya</a:t>
            </a:r>
            <a:r>
              <a:rPr lang="en-US" sz="3600" dirty="0">
                <a:solidFill>
                  <a:schemeClr val="bg1"/>
                </a:solidFill>
                <a:effectLst>
                  <a:outerShdw blurRad="38100" dist="38100" dir="2700000" algn="tl">
                    <a:srgbClr val="000000">
                      <a:alpha val="43137"/>
                    </a:srgbClr>
                  </a:outerShdw>
                </a:effectLst>
                <a:latin typeface="Verdana Pro SemiBold" panose="020B0604020202020204" pitchFamily="34" charset="0"/>
              </a:rPr>
              <a:t> Mobile App</a:t>
            </a:r>
          </a:p>
        </p:txBody>
      </p:sp>
      <p:pic>
        <p:nvPicPr>
          <p:cNvPr id="8" name="Picture 7">
            <a:extLst>
              <a:ext uri="{FF2B5EF4-FFF2-40B4-BE49-F238E27FC236}">
                <a16:creationId xmlns:a16="http://schemas.microsoft.com/office/drawing/2014/main" id="{B2857984-D962-443C-B55C-F36CD19A8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133350"/>
            <a:ext cx="2176273" cy="4266780"/>
          </a:xfrm>
          <a:prstGeom prst="rect">
            <a:avLst/>
          </a:prstGeom>
        </p:spPr>
      </p:pic>
      <p:pic>
        <p:nvPicPr>
          <p:cNvPr id="10" name="Picture 9">
            <a:extLst>
              <a:ext uri="{FF2B5EF4-FFF2-40B4-BE49-F238E27FC236}">
                <a16:creationId xmlns:a16="http://schemas.microsoft.com/office/drawing/2014/main" id="{CD563232-FB09-4285-93DF-5271AE4202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2343150"/>
            <a:ext cx="1914146" cy="2142020"/>
          </a:xfrm>
          <a:prstGeom prst="rect">
            <a:avLst/>
          </a:prstGeom>
        </p:spPr>
      </p:pic>
      <p:grpSp>
        <p:nvGrpSpPr>
          <p:cNvPr id="20" name="Group 19">
            <a:extLst>
              <a:ext uri="{FF2B5EF4-FFF2-40B4-BE49-F238E27FC236}">
                <a16:creationId xmlns:a16="http://schemas.microsoft.com/office/drawing/2014/main" id="{10C2E65E-098C-4523-8A76-0B7BC688D87E}"/>
              </a:ext>
            </a:extLst>
          </p:cNvPr>
          <p:cNvGrpSpPr/>
          <p:nvPr/>
        </p:nvGrpSpPr>
        <p:grpSpPr>
          <a:xfrm>
            <a:off x="990600" y="1352550"/>
            <a:ext cx="3810000" cy="646331"/>
            <a:chOff x="533400" y="1276350"/>
            <a:chExt cx="3810000" cy="646331"/>
          </a:xfrm>
        </p:grpSpPr>
        <p:sp>
          <p:nvSpPr>
            <p:cNvPr id="14" name="TextBox 13">
              <a:extLst>
                <a:ext uri="{FF2B5EF4-FFF2-40B4-BE49-F238E27FC236}">
                  <a16:creationId xmlns:a16="http://schemas.microsoft.com/office/drawing/2014/main" id="{C69EF8E1-A119-47EF-931F-54E32ADB7AD5}"/>
                </a:ext>
              </a:extLst>
            </p:cNvPr>
            <p:cNvSpPr txBox="1"/>
            <p:nvPr/>
          </p:nvSpPr>
          <p:spPr>
            <a:xfrm>
              <a:off x="1371600" y="1276350"/>
              <a:ext cx="2971800" cy="646331"/>
            </a:xfrm>
            <a:prstGeom prst="rect">
              <a:avLst/>
            </a:prstGeom>
            <a:noFill/>
          </p:spPr>
          <p:txBody>
            <a:bodyPr wrap="square" rtlCol="0">
              <a:spAutoFit/>
            </a:bodyPr>
            <a:lstStyle/>
            <a:p>
              <a:r>
                <a:rPr lang="en-US" sz="3600" b="1" dirty="0">
                  <a:solidFill>
                    <a:srgbClr val="FFC000"/>
                  </a:solidFill>
                  <a:latin typeface="Verdana Pro SemiBold" panose="020B0704030504040204" pitchFamily="34" charset="0"/>
                </a:rPr>
                <a:t>INFORM</a:t>
              </a:r>
            </a:p>
          </p:txBody>
        </p:sp>
        <p:sp>
          <p:nvSpPr>
            <p:cNvPr id="17" name="Arrow: Right 16">
              <a:extLst>
                <a:ext uri="{FF2B5EF4-FFF2-40B4-BE49-F238E27FC236}">
                  <a16:creationId xmlns:a16="http://schemas.microsoft.com/office/drawing/2014/main" id="{8946AD4F-E4A0-45F5-9514-56DBF1572E52}"/>
                </a:ext>
              </a:extLst>
            </p:cNvPr>
            <p:cNvSpPr/>
            <p:nvPr/>
          </p:nvSpPr>
          <p:spPr>
            <a:xfrm>
              <a:off x="533400" y="1456982"/>
              <a:ext cx="685800" cy="285066"/>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7BDBD9C6-5E9F-4460-8A2D-D1E4DBF2F631}"/>
              </a:ext>
            </a:extLst>
          </p:cNvPr>
          <p:cNvGrpSpPr/>
          <p:nvPr/>
        </p:nvGrpSpPr>
        <p:grpSpPr>
          <a:xfrm>
            <a:off x="990600" y="2075081"/>
            <a:ext cx="3810000" cy="646331"/>
            <a:chOff x="533400" y="1998881"/>
            <a:chExt cx="3810000" cy="646331"/>
          </a:xfrm>
        </p:grpSpPr>
        <p:sp>
          <p:nvSpPr>
            <p:cNvPr id="15" name="TextBox 14">
              <a:extLst>
                <a:ext uri="{FF2B5EF4-FFF2-40B4-BE49-F238E27FC236}">
                  <a16:creationId xmlns:a16="http://schemas.microsoft.com/office/drawing/2014/main" id="{88322E02-7549-4BC9-8DE2-D0BF3DC2466D}"/>
                </a:ext>
              </a:extLst>
            </p:cNvPr>
            <p:cNvSpPr txBox="1"/>
            <p:nvPr/>
          </p:nvSpPr>
          <p:spPr>
            <a:xfrm>
              <a:off x="1371600" y="1998881"/>
              <a:ext cx="2971800" cy="646331"/>
            </a:xfrm>
            <a:prstGeom prst="rect">
              <a:avLst/>
            </a:prstGeom>
            <a:noFill/>
          </p:spPr>
          <p:txBody>
            <a:bodyPr wrap="square" rtlCol="0">
              <a:spAutoFit/>
            </a:bodyPr>
            <a:lstStyle/>
            <a:p>
              <a:r>
                <a:rPr lang="en-US" sz="3600" b="1" dirty="0">
                  <a:solidFill>
                    <a:srgbClr val="FFFF00"/>
                  </a:solidFill>
                  <a:latin typeface="Verdana Pro SemiBold" panose="020B0704030504040204" pitchFamily="34" charset="0"/>
                </a:rPr>
                <a:t>CONNECT</a:t>
              </a:r>
            </a:p>
          </p:txBody>
        </p:sp>
        <p:sp>
          <p:nvSpPr>
            <p:cNvPr id="18" name="Arrow: Right 17">
              <a:extLst>
                <a:ext uri="{FF2B5EF4-FFF2-40B4-BE49-F238E27FC236}">
                  <a16:creationId xmlns:a16="http://schemas.microsoft.com/office/drawing/2014/main" id="{DDE87C53-39A9-47D5-A339-67D7DBAD3881}"/>
                </a:ext>
              </a:extLst>
            </p:cNvPr>
            <p:cNvSpPr/>
            <p:nvPr/>
          </p:nvSpPr>
          <p:spPr>
            <a:xfrm>
              <a:off x="533400" y="2200617"/>
              <a:ext cx="685800" cy="285066"/>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A09124E6-84AC-48CE-8BB5-CE266657BEB1}"/>
              </a:ext>
            </a:extLst>
          </p:cNvPr>
          <p:cNvGrpSpPr/>
          <p:nvPr/>
        </p:nvGrpSpPr>
        <p:grpSpPr>
          <a:xfrm>
            <a:off x="990600" y="2797611"/>
            <a:ext cx="3810000" cy="646331"/>
            <a:chOff x="533400" y="2721411"/>
            <a:chExt cx="3810000" cy="646331"/>
          </a:xfrm>
        </p:grpSpPr>
        <p:sp>
          <p:nvSpPr>
            <p:cNvPr id="16" name="TextBox 15">
              <a:extLst>
                <a:ext uri="{FF2B5EF4-FFF2-40B4-BE49-F238E27FC236}">
                  <a16:creationId xmlns:a16="http://schemas.microsoft.com/office/drawing/2014/main" id="{875EAE09-5C5F-4425-B95A-F2BA1B50B813}"/>
                </a:ext>
              </a:extLst>
            </p:cNvPr>
            <p:cNvSpPr txBox="1"/>
            <p:nvPr/>
          </p:nvSpPr>
          <p:spPr>
            <a:xfrm>
              <a:off x="1371600" y="2721411"/>
              <a:ext cx="2971800" cy="646331"/>
            </a:xfrm>
            <a:prstGeom prst="rect">
              <a:avLst/>
            </a:prstGeom>
            <a:noFill/>
          </p:spPr>
          <p:txBody>
            <a:bodyPr wrap="square" rtlCol="0">
              <a:spAutoFit/>
            </a:bodyPr>
            <a:lstStyle/>
            <a:p>
              <a:r>
                <a:rPr lang="en-US" sz="3600" b="1" dirty="0">
                  <a:solidFill>
                    <a:srgbClr val="FF0066"/>
                  </a:solidFill>
                  <a:latin typeface="Verdana Pro SemiBold" panose="020B0704030504040204" pitchFamily="34" charset="0"/>
                </a:rPr>
                <a:t>EMPOWER</a:t>
              </a:r>
            </a:p>
          </p:txBody>
        </p:sp>
        <p:sp>
          <p:nvSpPr>
            <p:cNvPr id="19" name="Arrow: Right 18">
              <a:extLst>
                <a:ext uri="{FF2B5EF4-FFF2-40B4-BE49-F238E27FC236}">
                  <a16:creationId xmlns:a16="http://schemas.microsoft.com/office/drawing/2014/main" id="{D507C60F-62AD-44AF-975E-41A4BFFAA118}"/>
                </a:ext>
              </a:extLst>
            </p:cNvPr>
            <p:cNvSpPr/>
            <p:nvPr/>
          </p:nvSpPr>
          <p:spPr>
            <a:xfrm>
              <a:off x="533400" y="2902043"/>
              <a:ext cx="685800" cy="285066"/>
            </a:xfrm>
            <a:prstGeom prst="rightArrow">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a:extLst>
              <a:ext uri="{FF2B5EF4-FFF2-40B4-BE49-F238E27FC236}">
                <a16:creationId xmlns:a16="http://schemas.microsoft.com/office/drawing/2014/main" id="{6B273C0E-2AC6-4EDB-A1CC-608629184E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294" y="-32717"/>
            <a:ext cx="1271255" cy="1149539"/>
          </a:xfrm>
          <a:prstGeom prst="rect">
            <a:avLst/>
          </a:prstGeom>
        </p:spPr>
      </p:pic>
    </p:spTree>
    <p:extLst>
      <p:ext uri="{BB962C8B-B14F-4D97-AF65-F5344CB8AC3E}">
        <p14:creationId xmlns:p14="http://schemas.microsoft.com/office/powerpoint/2010/main" val="231032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10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10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2E729EB-3171-4AC1-BE1A-32DE9D2D0104}"/>
              </a:ext>
            </a:extLst>
          </p:cNvPr>
          <p:cNvSpPr/>
          <p:nvPr/>
        </p:nvSpPr>
        <p:spPr>
          <a:xfrm>
            <a:off x="2514600" y="4476750"/>
            <a:ext cx="3810002" cy="666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539BB94-A729-460B-AA56-EA4BBDC071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654" y="2114550"/>
            <a:ext cx="2322746" cy="2599019"/>
          </a:xfrm>
          <a:prstGeom prst="rect">
            <a:avLst/>
          </a:prstGeom>
        </p:spPr>
      </p:pic>
      <p:sp>
        <p:nvSpPr>
          <p:cNvPr id="10" name="TextBox 9">
            <a:extLst>
              <a:ext uri="{FF2B5EF4-FFF2-40B4-BE49-F238E27FC236}">
                <a16:creationId xmlns:a16="http://schemas.microsoft.com/office/drawing/2014/main" id="{047B6988-53F5-414B-B28D-F6DB5C96F14E}"/>
              </a:ext>
            </a:extLst>
          </p:cNvPr>
          <p:cNvSpPr txBox="1"/>
          <p:nvPr/>
        </p:nvSpPr>
        <p:spPr>
          <a:xfrm>
            <a:off x="228600" y="838021"/>
            <a:ext cx="2901847" cy="1200329"/>
          </a:xfrm>
          <a:prstGeom prst="rect">
            <a:avLst/>
          </a:prstGeom>
          <a:noFill/>
        </p:spPr>
        <p:txBody>
          <a:bodyPr wrap="square" rtlCol="0">
            <a:spAutoFit/>
          </a:bodyPr>
          <a:lstStyle/>
          <a:p>
            <a:pPr algn="ctr"/>
            <a:r>
              <a:rPr lang="en-US" sz="3600" b="1" dirty="0">
                <a:solidFill>
                  <a:srgbClr val="FFC000"/>
                </a:solidFill>
                <a:effectLst>
                  <a:outerShdw blurRad="38100" dist="38100" dir="2700000" algn="tl">
                    <a:srgbClr val="000000">
                      <a:alpha val="43137"/>
                    </a:srgbClr>
                  </a:outerShdw>
                </a:effectLst>
                <a:latin typeface="Verdana Pro SemiBold" panose="020B0704030504040204" pitchFamily="34" charset="0"/>
              </a:rPr>
              <a:t>What are my rights?</a:t>
            </a:r>
          </a:p>
        </p:txBody>
      </p:sp>
      <p:pic>
        <p:nvPicPr>
          <p:cNvPr id="14" name="Picture 13">
            <a:extLst>
              <a:ext uri="{FF2B5EF4-FFF2-40B4-BE49-F238E27FC236}">
                <a16:creationId xmlns:a16="http://schemas.microsoft.com/office/drawing/2014/main" id="{A404FAD9-5E8B-4F16-AE80-D9D28C97EA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0" y="-323850"/>
            <a:ext cx="2837206" cy="5562600"/>
          </a:xfrm>
          <a:prstGeom prst="rect">
            <a:avLst/>
          </a:prstGeom>
        </p:spPr>
      </p:pic>
      <p:pic>
        <p:nvPicPr>
          <p:cNvPr id="15" name="Newsfeed">
            <a:hlinkClick r:id="" action="ppaction://media"/>
            <a:extLst>
              <a:ext uri="{FF2B5EF4-FFF2-40B4-BE49-F238E27FC236}">
                <a16:creationId xmlns:a16="http://schemas.microsoft.com/office/drawing/2014/main" id="{642B82DF-53AE-4971-B086-A1F4D92BC95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61953" y="285749"/>
            <a:ext cx="2400301" cy="4267200"/>
          </a:xfrm>
          <a:prstGeom prst="rect">
            <a:avLst/>
          </a:prstGeom>
        </p:spPr>
      </p:pic>
      <p:grpSp>
        <p:nvGrpSpPr>
          <p:cNvPr id="22" name="Group 21">
            <a:extLst>
              <a:ext uri="{FF2B5EF4-FFF2-40B4-BE49-F238E27FC236}">
                <a16:creationId xmlns:a16="http://schemas.microsoft.com/office/drawing/2014/main" id="{0164B41F-7AF2-4CC5-B6C0-9246B3C4CAAA}"/>
              </a:ext>
            </a:extLst>
          </p:cNvPr>
          <p:cNvGrpSpPr/>
          <p:nvPr/>
        </p:nvGrpSpPr>
        <p:grpSpPr>
          <a:xfrm>
            <a:off x="5867400" y="131118"/>
            <a:ext cx="2922142" cy="2364432"/>
            <a:chOff x="5867400" y="54918"/>
            <a:chExt cx="2922142" cy="2364432"/>
          </a:xfrm>
        </p:grpSpPr>
        <p:sp>
          <p:nvSpPr>
            <p:cNvPr id="16" name="TextBox 15">
              <a:extLst>
                <a:ext uri="{FF2B5EF4-FFF2-40B4-BE49-F238E27FC236}">
                  <a16:creationId xmlns:a16="http://schemas.microsoft.com/office/drawing/2014/main" id="{FC1B926C-B984-4537-B7FC-5AF96DA9B730}"/>
                </a:ext>
              </a:extLst>
            </p:cNvPr>
            <p:cNvSpPr txBox="1"/>
            <p:nvPr/>
          </p:nvSpPr>
          <p:spPr>
            <a:xfrm>
              <a:off x="6069458" y="54918"/>
              <a:ext cx="2464942" cy="830997"/>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Know your rights</a:t>
              </a:r>
            </a:p>
          </p:txBody>
        </p:sp>
        <p:sp>
          <p:nvSpPr>
            <p:cNvPr id="17" name="TextBox 16">
              <a:extLst>
                <a:ext uri="{FF2B5EF4-FFF2-40B4-BE49-F238E27FC236}">
                  <a16:creationId xmlns:a16="http://schemas.microsoft.com/office/drawing/2014/main" id="{720E7D0A-952A-40EB-A700-A168DD0EAC6E}"/>
                </a:ext>
              </a:extLst>
            </p:cNvPr>
            <p:cNvSpPr txBox="1"/>
            <p:nvPr/>
          </p:nvSpPr>
          <p:spPr>
            <a:xfrm>
              <a:off x="6069458" y="918959"/>
              <a:ext cx="2464942" cy="461665"/>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Newsfeed</a:t>
              </a:r>
            </a:p>
          </p:txBody>
        </p:sp>
        <p:sp>
          <p:nvSpPr>
            <p:cNvPr id="18" name="TextBox 17">
              <a:extLst>
                <a:ext uri="{FF2B5EF4-FFF2-40B4-BE49-F238E27FC236}">
                  <a16:creationId xmlns:a16="http://schemas.microsoft.com/office/drawing/2014/main" id="{8D5E4A2A-6E07-4B4C-BA5C-F65F10F75A45}"/>
                </a:ext>
              </a:extLst>
            </p:cNvPr>
            <p:cNvSpPr txBox="1"/>
            <p:nvPr/>
          </p:nvSpPr>
          <p:spPr>
            <a:xfrm>
              <a:off x="6069458" y="1457565"/>
              <a:ext cx="2464942" cy="461665"/>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Quizzes</a:t>
              </a:r>
            </a:p>
          </p:txBody>
        </p:sp>
        <p:sp>
          <p:nvSpPr>
            <p:cNvPr id="20" name="TextBox 19">
              <a:extLst>
                <a:ext uri="{FF2B5EF4-FFF2-40B4-BE49-F238E27FC236}">
                  <a16:creationId xmlns:a16="http://schemas.microsoft.com/office/drawing/2014/main" id="{8EABCAA6-F712-4F85-9942-846686BDCDEB}"/>
                </a:ext>
              </a:extLst>
            </p:cNvPr>
            <p:cNvSpPr txBox="1"/>
            <p:nvPr/>
          </p:nvSpPr>
          <p:spPr>
            <a:xfrm>
              <a:off x="5867400" y="1957685"/>
              <a:ext cx="2922142" cy="461665"/>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Other resources</a:t>
              </a:r>
            </a:p>
          </p:txBody>
        </p:sp>
      </p:grpSp>
      <p:pic>
        <p:nvPicPr>
          <p:cNvPr id="21" name="Picture 20">
            <a:extLst>
              <a:ext uri="{FF2B5EF4-FFF2-40B4-BE49-F238E27FC236}">
                <a16:creationId xmlns:a16="http://schemas.microsoft.com/office/drawing/2014/main" id="{E7FBE54A-59F2-4074-A232-5352DA8FDA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44856" y="2419349"/>
            <a:ext cx="1914146" cy="2142020"/>
          </a:xfrm>
          <a:prstGeom prst="rect">
            <a:avLst/>
          </a:prstGeom>
        </p:spPr>
      </p:pic>
    </p:spTree>
    <p:extLst>
      <p:ext uri="{BB962C8B-B14F-4D97-AF65-F5344CB8AC3E}">
        <p14:creationId xmlns:p14="http://schemas.microsoft.com/office/powerpoint/2010/main" val="335846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20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1" presetClass="mediacall" presetSubtype="0" fill="hold" nodeType="afterEffect">
                                  <p:stCondLst>
                                    <p:cond delay="0"/>
                                  </p:stCondLst>
                                  <p:childTnLst>
                                    <p:cmd type="call" cmd="playFrom(0.0)">
                                      <p:cBhvr>
                                        <p:cTn id="18" dur="28147"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repeatCount="indefinite" fill="hold" display="0">
                  <p:stCondLst>
                    <p:cond delay="indefinite"/>
                  </p:stCondLst>
                </p:cTn>
                <p:tgtEl>
                  <p:spTgt spid="15"/>
                </p:tgtEl>
              </p:cMediaNode>
            </p:video>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5"/>
                                        </p:tgtEl>
                                      </p:cBhvr>
                                    </p:cmd>
                                  </p:childTnLst>
                                </p:cTn>
                              </p:par>
                            </p:childTnLst>
                          </p:cTn>
                        </p:par>
                      </p:childTnLst>
                    </p:cTn>
                  </p:par>
                </p:childTnLst>
              </p:cTn>
              <p:nextCondLst>
                <p:cond evt="onClick" delay="0">
                  <p:tgtEl>
                    <p:spTgt spid="15"/>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147F4FA-87EF-4DB2-9622-2A723DDED66A}"/>
              </a:ext>
            </a:extLst>
          </p:cNvPr>
          <p:cNvSpPr/>
          <p:nvPr/>
        </p:nvSpPr>
        <p:spPr>
          <a:xfrm>
            <a:off x="2514598" y="4419600"/>
            <a:ext cx="3810002" cy="666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2F82049-FCFE-4812-9EB1-2C2B241CBA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654" y="2114550"/>
            <a:ext cx="2322746" cy="2599019"/>
          </a:xfrm>
          <a:prstGeom prst="rect">
            <a:avLst/>
          </a:prstGeom>
        </p:spPr>
      </p:pic>
      <p:sp>
        <p:nvSpPr>
          <p:cNvPr id="5" name="TextBox 4">
            <a:extLst>
              <a:ext uri="{FF2B5EF4-FFF2-40B4-BE49-F238E27FC236}">
                <a16:creationId xmlns:a16="http://schemas.microsoft.com/office/drawing/2014/main" id="{10B1E7A0-78D8-4D5E-ABE3-A69337519C5D}"/>
              </a:ext>
            </a:extLst>
          </p:cNvPr>
          <p:cNvSpPr txBox="1"/>
          <p:nvPr/>
        </p:nvSpPr>
        <p:spPr>
          <a:xfrm>
            <a:off x="228600" y="838021"/>
            <a:ext cx="2901847" cy="1200329"/>
          </a:xfrm>
          <a:prstGeom prst="rect">
            <a:avLst/>
          </a:prstGeom>
          <a:noFill/>
        </p:spPr>
        <p:txBody>
          <a:bodyPr wrap="square" rtlCol="0">
            <a:spAutoFit/>
          </a:bodyPr>
          <a:lstStyle/>
          <a:p>
            <a:pPr algn="ctr"/>
            <a:r>
              <a:rPr lang="en-US" sz="3600" b="1" dirty="0">
                <a:solidFill>
                  <a:srgbClr val="FF0066"/>
                </a:solidFill>
                <a:effectLst>
                  <a:outerShdw blurRad="38100" dist="38100" dir="2700000" algn="tl">
                    <a:srgbClr val="000000">
                      <a:alpha val="43137"/>
                    </a:srgbClr>
                  </a:outerShdw>
                </a:effectLst>
                <a:latin typeface="Verdana Pro SemiBold" panose="020B0704030504040204" pitchFamily="34" charset="0"/>
              </a:rPr>
              <a:t>What can</a:t>
            </a:r>
          </a:p>
          <a:p>
            <a:pPr algn="ctr"/>
            <a:r>
              <a:rPr lang="en-US" sz="3600" b="1" dirty="0">
                <a:solidFill>
                  <a:srgbClr val="FF0066"/>
                </a:solidFill>
                <a:effectLst>
                  <a:outerShdw blurRad="38100" dist="38100" dir="2700000" algn="tl">
                    <a:srgbClr val="000000">
                      <a:alpha val="43137"/>
                    </a:srgbClr>
                  </a:outerShdw>
                </a:effectLst>
                <a:latin typeface="Verdana Pro SemiBold" panose="020B0704030504040204" pitchFamily="34" charset="0"/>
              </a:rPr>
              <a:t> I do?</a:t>
            </a:r>
          </a:p>
        </p:txBody>
      </p:sp>
      <p:pic>
        <p:nvPicPr>
          <p:cNvPr id="8" name="Picture 7">
            <a:extLst>
              <a:ext uri="{FF2B5EF4-FFF2-40B4-BE49-F238E27FC236}">
                <a16:creationId xmlns:a16="http://schemas.microsoft.com/office/drawing/2014/main" id="{D4398D5E-8D1F-40F1-9E12-51B539D7DF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4200" y="-323850"/>
            <a:ext cx="2837206" cy="5562600"/>
          </a:xfrm>
          <a:prstGeom prst="rect">
            <a:avLst/>
          </a:prstGeom>
        </p:spPr>
      </p:pic>
      <p:pic>
        <p:nvPicPr>
          <p:cNvPr id="7" name="HMIHY">
            <a:hlinkClick r:id="" action="ppaction://media"/>
            <a:extLst>
              <a:ext uri="{FF2B5EF4-FFF2-40B4-BE49-F238E27FC236}">
                <a16:creationId xmlns:a16="http://schemas.microsoft.com/office/drawing/2014/main" id="{3EB06969-4120-410A-BA6F-F271C51AA4A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48262" y="285750"/>
            <a:ext cx="2616505" cy="4165600"/>
          </a:xfrm>
          <a:prstGeom prst="rect">
            <a:avLst/>
          </a:prstGeom>
        </p:spPr>
      </p:pic>
      <p:sp>
        <p:nvSpPr>
          <p:cNvPr id="9" name="TextBox 8">
            <a:extLst>
              <a:ext uri="{FF2B5EF4-FFF2-40B4-BE49-F238E27FC236}">
                <a16:creationId xmlns:a16="http://schemas.microsoft.com/office/drawing/2014/main" id="{EEC58AA4-4572-4D77-8211-8F0C4E5112D5}"/>
              </a:ext>
            </a:extLst>
          </p:cNvPr>
          <p:cNvSpPr txBox="1"/>
          <p:nvPr/>
        </p:nvSpPr>
        <p:spPr>
          <a:xfrm>
            <a:off x="6069458" y="228421"/>
            <a:ext cx="2787548" cy="1200329"/>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Chatbot guides user to relevant info</a:t>
            </a:r>
          </a:p>
        </p:txBody>
      </p:sp>
      <p:pic>
        <p:nvPicPr>
          <p:cNvPr id="11" name="Picture 10">
            <a:extLst>
              <a:ext uri="{FF2B5EF4-FFF2-40B4-BE49-F238E27FC236}">
                <a16:creationId xmlns:a16="http://schemas.microsoft.com/office/drawing/2014/main" id="{F545F8C2-213F-4E31-99C0-D97AC3254A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44856" y="2419349"/>
            <a:ext cx="1914146" cy="2142020"/>
          </a:xfrm>
          <a:prstGeom prst="rect">
            <a:avLst/>
          </a:prstGeom>
        </p:spPr>
      </p:pic>
      <p:sp>
        <p:nvSpPr>
          <p:cNvPr id="12" name="TextBox 11">
            <a:extLst>
              <a:ext uri="{FF2B5EF4-FFF2-40B4-BE49-F238E27FC236}">
                <a16:creationId xmlns:a16="http://schemas.microsoft.com/office/drawing/2014/main" id="{5C186935-3586-4043-B353-D9B5FF9FCE03}"/>
              </a:ext>
            </a:extLst>
          </p:cNvPr>
          <p:cNvSpPr txBox="1"/>
          <p:nvPr/>
        </p:nvSpPr>
        <p:spPr>
          <a:xfrm>
            <a:off x="6069458" y="1466582"/>
            <a:ext cx="2787548" cy="830997"/>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FAQs on how to engage lawyer</a:t>
            </a:r>
          </a:p>
        </p:txBody>
      </p:sp>
    </p:spTree>
    <p:extLst>
      <p:ext uri="{BB962C8B-B14F-4D97-AF65-F5344CB8AC3E}">
        <p14:creationId xmlns:p14="http://schemas.microsoft.com/office/powerpoint/2010/main" val="314129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 presetClass="mediacall" presetSubtype="0" fill="hold" nodeType="afterEffect">
                                  <p:stCondLst>
                                    <p:cond delay="0"/>
                                  </p:stCondLst>
                                  <p:childTnLst>
                                    <p:cmd type="call" cmd="playFrom(0.0)">
                                      <p:cBhvr>
                                        <p:cTn id="24" dur="3698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repeatCount="indefinite" fill="hold" display="0">
                  <p:stCondLst>
                    <p:cond delay="indefinite"/>
                  </p:stCondLst>
                </p:cTn>
                <p:tgtEl>
                  <p:spTgt spid="7"/>
                </p:tgtEl>
              </p:cMediaNode>
            </p:video>
          </p:childTnLst>
        </p:cTn>
      </p:par>
    </p:tnLst>
    <p:bldLst>
      <p:bldP spid="5"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CFC23D-4845-43E6-BD75-00CE03E63CE8}"/>
              </a:ext>
            </a:extLst>
          </p:cNvPr>
          <p:cNvSpPr/>
          <p:nvPr/>
        </p:nvSpPr>
        <p:spPr>
          <a:xfrm>
            <a:off x="2514598" y="4419600"/>
            <a:ext cx="3810002" cy="666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1E52F12-E9D3-477A-A78C-8901C28EE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654" y="2114550"/>
            <a:ext cx="2322746" cy="2599019"/>
          </a:xfrm>
          <a:prstGeom prst="rect">
            <a:avLst/>
          </a:prstGeom>
        </p:spPr>
      </p:pic>
      <p:sp>
        <p:nvSpPr>
          <p:cNvPr id="3" name="TextBox 2">
            <a:extLst>
              <a:ext uri="{FF2B5EF4-FFF2-40B4-BE49-F238E27FC236}">
                <a16:creationId xmlns:a16="http://schemas.microsoft.com/office/drawing/2014/main" id="{BE9B2957-F343-4DEF-B43F-9AF29CE0DEE8}"/>
              </a:ext>
            </a:extLst>
          </p:cNvPr>
          <p:cNvSpPr txBox="1"/>
          <p:nvPr/>
        </p:nvSpPr>
        <p:spPr>
          <a:xfrm>
            <a:off x="228600" y="838021"/>
            <a:ext cx="2901847" cy="1200329"/>
          </a:xfrm>
          <a:prstGeom prst="rect">
            <a:avLst/>
          </a:prstGeom>
          <a:noFill/>
        </p:spPr>
        <p:txBody>
          <a:bodyPr wrap="square" rtlCol="0">
            <a:spAutoFit/>
          </a:bodyPr>
          <a:lstStyle/>
          <a:p>
            <a:pPr algn="ctr"/>
            <a:r>
              <a:rPr lang="en-US" sz="3600" b="1" dirty="0">
                <a:solidFill>
                  <a:srgbClr val="FFFF00"/>
                </a:solidFill>
                <a:effectLst>
                  <a:outerShdw blurRad="38100" dist="38100" dir="2700000" algn="tl">
                    <a:srgbClr val="000000">
                      <a:alpha val="43137"/>
                    </a:srgbClr>
                  </a:outerShdw>
                </a:effectLst>
                <a:latin typeface="Verdana Pro SemiBold" panose="020B0704030504040204" pitchFamily="34" charset="0"/>
              </a:rPr>
              <a:t>Who can help me?</a:t>
            </a:r>
          </a:p>
        </p:txBody>
      </p:sp>
      <p:pic>
        <p:nvPicPr>
          <p:cNvPr id="4" name="Picture 3">
            <a:extLst>
              <a:ext uri="{FF2B5EF4-FFF2-40B4-BE49-F238E27FC236}">
                <a16:creationId xmlns:a16="http://schemas.microsoft.com/office/drawing/2014/main" id="{CF67BCEF-DC35-4DA1-8EE5-56964F2F0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4200" y="-323850"/>
            <a:ext cx="2837206" cy="5562600"/>
          </a:xfrm>
          <a:prstGeom prst="rect">
            <a:avLst/>
          </a:prstGeom>
        </p:spPr>
      </p:pic>
      <p:grpSp>
        <p:nvGrpSpPr>
          <p:cNvPr id="13" name="Group 12">
            <a:extLst>
              <a:ext uri="{FF2B5EF4-FFF2-40B4-BE49-F238E27FC236}">
                <a16:creationId xmlns:a16="http://schemas.microsoft.com/office/drawing/2014/main" id="{3B6C31DC-CEFA-40A0-B9CA-3017C452E6DA}"/>
              </a:ext>
            </a:extLst>
          </p:cNvPr>
          <p:cNvGrpSpPr/>
          <p:nvPr/>
        </p:nvGrpSpPr>
        <p:grpSpPr>
          <a:xfrm>
            <a:off x="6061317" y="134195"/>
            <a:ext cx="2464942" cy="2361355"/>
            <a:chOff x="6061317" y="134195"/>
            <a:chExt cx="2464942" cy="2361355"/>
          </a:xfrm>
        </p:grpSpPr>
        <p:sp>
          <p:nvSpPr>
            <p:cNvPr id="8" name="TextBox 7">
              <a:extLst>
                <a:ext uri="{FF2B5EF4-FFF2-40B4-BE49-F238E27FC236}">
                  <a16:creationId xmlns:a16="http://schemas.microsoft.com/office/drawing/2014/main" id="{EA0BC703-D653-4726-A613-F1E56AC53400}"/>
                </a:ext>
              </a:extLst>
            </p:cNvPr>
            <p:cNvSpPr txBox="1"/>
            <p:nvPr/>
          </p:nvSpPr>
          <p:spPr>
            <a:xfrm>
              <a:off x="6061317" y="134195"/>
              <a:ext cx="2464942" cy="707886"/>
            </a:xfrm>
            <a:prstGeom prst="rect">
              <a:avLst/>
            </a:prstGeom>
            <a:noFill/>
          </p:spPr>
          <p:txBody>
            <a:bodyPr wrap="square" rtlCol="0">
              <a:spAutoFit/>
            </a:bodyPr>
            <a:lstStyle/>
            <a:p>
              <a:pPr algn="ctr"/>
              <a:r>
                <a:rPr lang="en-US" sz="2000" b="1" dirty="0">
                  <a:solidFill>
                    <a:schemeClr val="bg1"/>
                  </a:solidFill>
                  <a:latin typeface="Verdana Pro SemiBold" panose="020B0704030504040204" pitchFamily="34" charset="0"/>
                </a:rPr>
                <a:t>Searchable directories</a:t>
              </a:r>
            </a:p>
          </p:txBody>
        </p:sp>
        <p:sp>
          <p:nvSpPr>
            <p:cNvPr id="9" name="TextBox 8">
              <a:extLst>
                <a:ext uri="{FF2B5EF4-FFF2-40B4-BE49-F238E27FC236}">
                  <a16:creationId xmlns:a16="http://schemas.microsoft.com/office/drawing/2014/main" id="{C2454F8F-D9B2-4024-91C0-F60298D4DD30}"/>
                </a:ext>
              </a:extLst>
            </p:cNvPr>
            <p:cNvSpPr txBox="1"/>
            <p:nvPr/>
          </p:nvSpPr>
          <p:spPr>
            <a:xfrm>
              <a:off x="6061317" y="881794"/>
              <a:ext cx="2464942" cy="400110"/>
            </a:xfrm>
            <a:prstGeom prst="rect">
              <a:avLst/>
            </a:prstGeom>
            <a:noFill/>
          </p:spPr>
          <p:txBody>
            <a:bodyPr wrap="square" rtlCol="0">
              <a:spAutoFit/>
            </a:bodyPr>
            <a:lstStyle/>
            <a:p>
              <a:pPr algn="ctr"/>
              <a:r>
                <a:rPr lang="en-US" sz="2000" b="1" dirty="0">
                  <a:solidFill>
                    <a:schemeClr val="bg1"/>
                  </a:solidFill>
                  <a:latin typeface="Verdana Pro SemiBold" panose="020B0704030504040204" pitchFamily="34" charset="0"/>
                </a:rPr>
                <a:t>Lawyers</a:t>
              </a:r>
            </a:p>
          </p:txBody>
        </p:sp>
        <p:sp>
          <p:nvSpPr>
            <p:cNvPr id="10" name="TextBox 9">
              <a:extLst>
                <a:ext uri="{FF2B5EF4-FFF2-40B4-BE49-F238E27FC236}">
                  <a16:creationId xmlns:a16="http://schemas.microsoft.com/office/drawing/2014/main" id="{597B1449-EFE5-433C-99F8-44FBCD6CFEE7}"/>
                </a:ext>
              </a:extLst>
            </p:cNvPr>
            <p:cNvSpPr txBox="1"/>
            <p:nvPr/>
          </p:nvSpPr>
          <p:spPr>
            <a:xfrm>
              <a:off x="6061317" y="1349574"/>
              <a:ext cx="2464942" cy="400110"/>
            </a:xfrm>
            <a:prstGeom prst="rect">
              <a:avLst/>
            </a:prstGeom>
            <a:noFill/>
          </p:spPr>
          <p:txBody>
            <a:bodyPr wrap="square" rtlCol="0">
              <a:spAutoFit/>
            </a:bodyPr>
            <a:lstStyle/>
            <a:p>
              <a:pPr algn="ctr"/>
              <a:r>
                <a:rPr lang="en-US" sz="2000" b="1" dirty="0">
                  <a:solidFill>
                    <a:schemeClr val="bg1"/>
                  </a:solidFill>
                  <a:latin typeface="Verdana Pro SemiBold" panose="020B0704030504040204" pitchFamily="34" charset="0"/>
                </a:rPr>
                <a:t>CSOs</a:t>
              </a:r>
            </a:p>
          </p:txBody>
        </p:sp>
        <p:sp>
          <p:nvSpPr>
            <p:cNvPr id="11" name="TextBox 10">
              <a:extLst>
                <a:ext uri="{FF2B5EF4-FFF2-40B4-BE49-F238E27FC236}">
                  <a16:creationId xmlns:a16="http://schemas.microsoft.com/office/drawing/2014/main" id="{BE3BB496-CACD-4F50-A4FD-93EA3595C961}"/>
                </a:ext>
              </a:extLst>
            </p:cNvPr>
            <p:cNvSpPr txBox="1"/>
            <p:nvPr/>
          </p:nvSpPr>
          <p:spPr>
            <a:xfrm>
              <a:off x="6061317" y="1787664"/>
              <a:ext cx="2464942" cy="707886"/>
            </a:xfrm>
            <a:prstGeom prst="rect">
              <a:avLst/>
            </a:prstGeom>
            <a:noFill/>
          </p:spPr>
          <p:txBody>
            <a:bodyPr wrap="square" rtlCol="0">
              <a:spAutoFit/>
            </a:bodyPr>
            <a:lstStyle/>
            <a:p>
              <a:pPr algn="ctr"/>
              <a:r>
                <a:rPr lang="en-US" sz="2000" b="1" dirty="0">
                  <a:solidFill>
                    <a:schemeClr val="bg1"/>
                  </a:solidFill>
                  <a:latin typeface="Verdana Pro SemiBold" panose="020B0704030504040204" pitchFamily="34" charset="0"/>
                </a:rPr>
                <a:t>Gov’t Institutions</a:t>
              </a:r>
            </a:p>
          </p:txBody>
        </p:sp>
      </p:grpSp>
      <p:pic>
        <p:nvPicPr>
          <p:cNvPr id="12" name="Picture 11">
            <a:extLst>
              <a:ext uri="{FF2B5EF4-FFF2-40B4-BE49-F238E27FC236}">
                <a16:creationId xmlns:a16="http://schemas.microsoft.com/office/drawing/2014/main" id="{0241C1C8-8CF4-4372-AC99-104A74DD17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91654" y="2419350"/>
            <a:ext cx="1914146" cy="2142020"/>
          </a:xfrm>
          <a:prstGeom prst="rect">
            <a:avLst/>
          </a:prstGeom>
        </p:spPr>
      </p:pic>
      <p:pic>
        <p:nvPicPr>
          <p:cNvPr id="15" name="20181109_113511">
            <a:hlinkClick r:id="" action="ppaction://media"/>
            <a:extLst>
              <a:ext uri="{FF2B5EF4-FFF2-40B4-BE49-F238E27FC236}">
                <a16:creationId xmlns:a16="http://schemas.microsoft.com/office/drawing/2014/main" id="{3E770975-4740-451F-8E95-A0C4D6D0B75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274383" y="291065"/>
            <a:ext cx="2566475" cy="4561370"/>
          </a:xfrm>
          <a:prstGeom prst="rect">
            <a:avLst/>
          </a:prstGeom>
        </p:spPr>
      </p:pic>
    </p:spTree>
    <p:extLst>
      <p:ext uri="{BB962C8B-B14F-4D97-AF65-F5344CB8AC3E}">
        <p14:creationId xmlns:p14="http://schemas.microsoft.com/office/powerpoint/2010/main" val="281354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2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1" presetClass="mediacall" presetSubtype="0" fill="hold" nodeType="withEffect">
                                  <p:stCondLst>
                                    <p:cond delay="2000"/>
                                  </p:stCondLst>
                                  <p:childTnLst>
                                    <p:cmd type="call" cmd="playFrom(0.0)">
                                      <p:cBhvr>
                                        <p:cTn id="17" dur="46006"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15"/>
                </p:tgtEl>
              </p:cMediaNode>
            </p:video>
            <p:seq concurrent="1" nextAc="seek">
              <p:cTn id="19" restart="whenNotActive" fill="hold" evtFilter="cancelBubble" nodeType="interactiveSeq">
                <p:stCondLst>
                  <p:cond evt="onClick" delay="0">
                    <p:tgtEl>
                      <p:spTgt spid="15"/>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15"/>
                                        </p:tgtEl>
                                      </p:cBhvr>
                                    </p:cmd>
                                  </p:childTnLst>
                                </p:cTn>
                              </p:par>
                            </p:childTnLst>
                          </p:cTn>
                        </p:par>
                      </p:childTnLst>
                    </p:cTn>
                  </p:par>
                </p:childTnLst>
              </p:cTn>
              <p:nextCondLst>
                <p:cond evt="onClick" delay="0">
                  <p:tgtEl>
                    <p:spTgt spid="15"/>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9CD9EE-21A5-449F-8A96-AE82315DED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52" y="91665"/>
            <a:ext cx="2153252" cy="1947089"/>
          </a:xfrm>
          <a:prstGeom prst="rect">
            <a:avLst/>
          </a:prstGeom>
        </p:spPr>
      </p:pic>
      <p:graphicFrame>
        <p:nvGraphicFramePr>
          <p:cNvPr id="4" name="Diagram 3">
            <a:extLst>
              <a:ext uri="{FF2B5EF4-FFF2-40B4-BE49-F238E27FC236}">
                <a16:creationId xmlns:a16="http://schemas.microsoft.com/office/drawing/2014/main" id="{43C5A95F-233B-4353-AFDC-DEB0A97ABA4F}"/>
              </a:ext>
            </a:extLst>
          </p:cNvPr>
          <p:cNvGraphicFramePr/>
          <p:nvPr>
            <p:extLst>
              <p:ext uri="{D42A27DB-BD31-4B8C-83A1-F6EECF244321}">
                <p14:modId xmlns:p14="http://schemas.microsoft.com/office/powerpoint/2010/main" val="4152897460"/>
              </p:ext>
            </p:extLst>
          </p:nvPr>
        </p:nvGraphicFramePr>
        <p:xfrm>
          <a:off x="3276600" y="590550"/>
          <a:ext cx="57912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Arrow: Right 8">
            <a:extLst>
              <a:ext uri="{FF2B5EF4-FFF2-40B4-BE49-F238E27FC236}">
                <a16:creationId xmlns:a16="http://schemas.microsoft.com/office/drawing/2014/main" id="{449CB508-394A-4A85-ADA3-599C3E2C4396}"/>
              </a:ext>
            </a:extLst>
          </p:cNvPr>
          <p:cNvSpPr/>
          <p:nvPr/>
        </p:nvSpPr>
        <p:spPr>
          <a:xfrm>
            <a:off x="2133600" y="742950"/>
            <a:ext cx="1676400" cy="724305"/>
          </a:xfrm>
          <a:prstGeom prst="rightArrow">
            <a:avLst>
              <a:gd name="adj1" fmla="val 43988"/>
              <a:gd name="adj2" fmla="val 39479"/>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TextBox 9">
            <a:extLst>
              <a:ext uri="{FF2B5EF4-FFF2-40B4-BE49-F238E27FC236}">
                <a16:creationId xmlns:a16="http://schemas.microsoft.com/office/drawing/2014/main" id="{C9CEF8FA-3D58-4307-821E-B3E41FDDE375}"/>
              </a:ext>
            </a:extLst>
          </p:cNvPr>
          <p:cNvSpPr txBox="1"/>
          <p:nvPr/>
        </p:nvSpPr>
        <p:spPr>
          <a:xfrm>
            <a:off x="292768" y="1948875"/>
            <a:ext cx="1740568" cy="584775"/>
          </a:xfrm>
          <a:prstGeom prst="rect">
            <a:avLst/>
          </a:prstGeom>
          <a:noFill/>
        </p:spPr>
        <p:txBody>
          <a:bodyPr wrap="square" rtlCol="0">
            <a:spAutoFit/>
          </a:bodyPr>
          <a:lstStyle/>
          <a:p>
            <a:pPr algn="ctr"/>
            <a:r>
              <a:rPr lang="en-US" sz="3200" dirty="0">
                <a:latin typeface="Verdana Pro SemiBold" panose="020B0704030504040204" pitchFamily="34" charset="0"/>
              </a:rPr>
              <a:t>Launch</a:t>
            </a:r>
          </a:p>
        </p:txBody>
      </p:sp>
    </p:spTree>
    <p:extLst>
      <p:ext uri="{BB962C8B-B14F-4D97-AF65-F5344CB8AC3E}">
        <p14:creationId xmlns:p14="http://schemas.microsoft.com/office/powerpoint/2010/main" val="1930507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F76B3A-6587-480B-876F-7C48577CE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5014" y="1885950"/>
            <a:ext cx="3553971" cy="2738304"/>
          </a:xfrm>
          <a:prstGeom prst="rect">
            <a:avLst/>
          </a:prstGeom>
        </p:spPr>
      </p:pic>
      <p:sp>
        <p:nvSpPr>
          <p:cNvPr id="4" name="TextBox 3">
            <a:extLst>
              <a:ext uri="{FF2B5EF4-FFF2-40B4-BE49-F238E27FC236}">
                <a16:creationId xmlns:a16="http://schemas.microsoft.com/office/drawing/2014/main" id="{95C5D97D-E783-4D16-BF1E-56FF257FFA19}"/>
              </a:ext>
            </a:extLst>
          </p:cNvPr>
          <p:cNvSpPr txBox="1"/>
          <p:nvPr/>
        </p:nvSpPr>
        <p:spPr>
          <a:xfrm>
            <a:off x="2133600" y="0"/>
            <a:ext cx="4876800" cy="1015663"/>
          </a:xfrm>
          <a:prstGeom prst="rect">
            <a:avLst/>
          </a:prstGeom>
          <a:noFill/>
        </p:spPr>
        <p:txBody>
          <a:bodyPr wrap="square" rtlCol="0">
            <a:spAutoFit/>
          </a:bodyPr>
          <a:lstStyle/>
          <a:p>
            <a:r>
              <a:rPr lang="en-US" sz="6000" dirty="0">
                <a:solidFill>
                  <a:schemeClr val="bg1"/>
                </a:solidFill>
                <a:latin typeface="Verdana Pro SemiBold" panose="020B0704030504040204" pitchFamily="34" charset="0"/>
              </a:rPr>
              <a:t>Thank you!</a:t>
            </a:r>
          </a:p>
        </p:txBody>
      </p:sp>
      <p:sp>
        <p:nvSpPr>
          <p:cNvPr id="5" name="TextBox 4">
            <a:extLst>
              <a:ext uri="{FF2B5EF4-FFF2-40B4-BE49-F238E27FC236}">
                <a16:creationId xmlns:a16="http://schemas.microsoft.com/office/drawing/2014/main" id="{13CDAB04-4CC3-46DC-9540-20BDDADA7715}"/>
              </a:ext>
            </a:extLst>
          </p:cNvPr>
          <p:cNvSpPr txBox="1"/>
          <p:nvPr/>
        </p:nvSpPr>
        <p:spPr>
          <a:xfrm>
            <a:off x="1219200" y="1047750"/>
            <a:ext cx="6705600" cy="830997"/>
          </a:xfrm>
          <a:prstGeom prst="rect">
            <a:avLst/>
          </a:prstGeom>
          <a:noFill/>
        </p:spPr>
        <p:txBody>
          <a:bodyPr wrap="square" rtlCol="0">
            <a:spAutoFit/>
          </a:bodyPr>
          <a:lstStyle/>
          <a:p>
            <a:pPr algn="ctr"/>
            <a:r>
              <a:rPr lang="en-US" sz="2400" b="1" dirty="0">
                <a:solidFill>
                  <a:schemeClr val="bg1"/>
                </a:solidFill>
                <a:latin typeface="Verdana Pro SemiBold" panose="020B0704030504040204" pitchFamily="34" charset="0"/>
              </a:rPr>
              <a:t>Follow Us on Facebook</a:t>
            </a:r>
            <a:endParaRPr lang="en-US" sz="2400" b="1" dirty="0">
              <a:solidFill>
                <a:srgbClr val="FF0066"/>
              </a:solidFill>
              <a:latin typeface="Verdana Pro SemiBold" panose="020B0704030504040204" pitchFamily="34" charset="0"/>
            </a:endParaRPr>
          </a:p>
          <a:p>
            <a:pPr algn="ctr"/>
            <a:r>
              <a:rPr lang="en-US" sz="2400" u="sng" dirty="0">
                <a:solidFill>
                  <a:srgbClr val="FF0066"/>
                </a:solidFill>
                <a:latin typeface="Zawgyi-One" panose="020B0604030504040204" pitchFamily="34" charset="0"/>
                <a:cs typeface="Zawgyi-One" panose="020B0604030504040204" pitchFamily="34" charset="0"/>
                <a:hlinkClick r:id="rId3">
                  <a:extLst>
                    <a:ext uri="{A12FA001-AC4F-418D-AE19-62706E023703}">
                      <ahyp:hlinkClr xmlns:ahyp="http://schemas.microsoft.com/office/drawing/2018/hyperlinkcolor" val="tx"/>
                    </a:ext>
                  </a:extLst>
                </a:hlinkClick>
              </a:rPr>
              <a:t>https://www.facebook.com/lannpya.myjustice</a:t>
            </a:r>
            <a:endParaRPr lang="en-US" sz="2400" b="1" dirty="0">
              <a:solidFill>
                <a:srgbClr val="FF0066"/>
              </a:solidFill>
              <a:latin typeface="Verdana Pro SemiBold" panose="020B0704030504040204" pitchFamily="34" charset="0"/>
            </a:endParaRPr>
          </a:p>
        </p:txBody>
      </p:sp>
    </p:spTree>
    <p:extLst>
      <p:ext uri="{BB962C8B-B14F-4D97-AF65-F5344CB8AC3E}">
        <p14:creationId xmlns:p14="http://schemas.microsoft.com/office/powerpoint/2010/main" val="5926248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TotalTime>
  <Words>280</Words>
  <Application>Microsoft Office PowerPoint</Application>
  <PresentationFormat>On-screen Show (16:9)</PresentationFormat>
  <Paragraphs>74</Paragraphs>
  <Slides>9</Slides>
  <Notes>2</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Arial</vt:lpstr>
      <vt:lpstr>Arial Black</vt:lpstr>
      <vt:lpstr>Calibri</vt:lpstr>
      <vt:lpstr>Courier New</vt:lpstr>
      <vt:lpstr>Impact</vt:lpstr>
      <vt:lpstr>Verdana Pro SemiBold</vt:lpstr>
      <vt:lpstr>Wingdings</vt:lpstr>
      <vt:lpstr>Zawgyi-One</vt:lpstr>
      <vt:lpstr>Office Theme</vt:lpstr>
      <vt:lpstr>Forging new pathways  in legal empowerment</vt:lpstr>
      <vt:lpstr>MyJustice Programme</vt:lpstr>
      <vt:lpstr>PowerPoint Presentation</vt:lpstr>
      <vt:lpstr>LannPya Mobile App</vt:lpstr>
      <vt:lpstr>PowerPoint Presentation</vt:lpstr>
      <vt:lpstr>PowerPoint Presentation</vt:lpstr>
      <vt:lpstr>PowerPoint Presentation</vt:lpstr>
      <vt:lpstr>PowerPoint Presentation</vt:lpstr>
      <vt:lpstr>PowerPoint Presentation</vt:lpstr>
    </vt:vector>
  </TitlesOfParts>
  <Company>British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Feliciano, Alexis Laura (Philippines)</dc:creator>
  <cp:lastModifiedBy>Lee, Susan (Myanmar)</cp:lastModifiedBy>
  <cp:revision>39</cp:revision>
  <dcterms:created xsi:type="dcterms:W3CDTF">2017-06-01T02:57:07Z</dcterms:created>
  <dcterms:modified xsi:type="dcterms:W3CDTF">2018-11-12T10:03:25Z</dcterms:modified>
</cp:coreProperties>
</file>