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45252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0421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03289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86184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66844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31847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75557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61856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5423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0560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49349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48995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702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328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86519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8117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05321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9127FA3A-A9D5-4A26-B91A-DE58C96BAA9D}" type="datetimeFigureOut">
              <a:rPr lang="bg-BG" smtClean="0"/>
              <a:t>13.11.2018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FC697660-A334-42DA-B01B-0DB852C7CDE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3400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2EAC0-BA68-442E-885E-163EBF5CF3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Ethnic discrimination in criminal justice system</a:t>
            </a:r>
            <a:endParaRPr lang="bg-B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6F9F69-3B0C-4519-81EB-C08F99F8F1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Bulgarian perspective</a:t>
            </a:r>
            <a:endParaRPr lang="bg-BG" sz="4800" dirty="0"/>
          </a:p>
        </p:txBody>
      </p:sp>
    </p:spTree>
    <p:extLst>
      <p:ext uri="{BB962C8B-B14F-4D97-AF65-F5344CB8AC3E}">
        <p14:creationId xmlns:p14="http://schemas.microsoft.com/office/powerpoint/2010/main" val="411770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880EB-0C84-4580-8997-853F1CB6C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Ethnic composition of Bulgaria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8E6F2-B3CB-4435-9D12-CDE954F70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US" dirty="0"/>
              <a:t>Census (2011): Turks - 8.8; Roma – 4.9%; Other – 0.8%; 9% - undefined</a:t>
            </a:r>
          </a:p>
          <a:p>
            <a:r>
              <a:rPr lang="en-US" dirty="0"/>
              <a:t>Estimates: Turks – 8-9%; Roma – 8-9%. Other – </a:t>
            </a:r>
            <a:r>
              <a:rPr lang="en-US" dirty="0" err="1"/>
              <a:t>Pomaks</a:t>
            </a:r>
            <a:r>
              <a:rPr lang="en-US" dirty="0"/>
              <a:t> (Bulgarian-speaking Muslims), Macedonians, Jews, Armenians, Greeks, Arabs, Chinese, etc.</a:t>
            </a:r>
          </a:p>
          <a:p>
            <a:r>
              <a:rPr lang="en-US" dirty="0"/>
              <a:t>Migrants </a:t>
            </a:r>
            <a:r>
              <a:rPr lang="bg-BG" dirty="0"/>
              <a:t>-1-2% </a:t>
            </a:r>
            <a:r>
              <a:rPr lang="en-US" dirty="0"/>
              <a:t>total (EU plus other)</a:t>
            </a:r>
            <a:endParaRPr lang="bg-BG" dirty="0"/>
          </a:p>
          <a:p>
            <a:r>
              <a:rPr lang="en-US" dirty="0"/>
              <a:t>Muslims – 13% (the highest share among EU member states)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6609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551B5-07AA-4956-B1D5-5102B591E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Ethnic minorities as identified perpetrators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D6306-568F-4FE0-B975-C9613861B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MoI</a:t>
            </a:r>
            <a:r>
              <a:rPr lang="en-US" dirty="0"/>
              <a:t> statistics (ethnic data up to 2016) – annual newsletter</a:t>
            </a:r>
          </a:p>
          <a:p>
            <a:r>
              <a:rPr lang="en-US" dirty="0"/>
              <a:t>Share of ethnic minorities as identified perpetrators (charged):</a:t>
            </a:r>
          </a:p>
          <a:p>
            <a:pPr lvl="1"/>
            <a:r>
              <a:rPr lang="en-US" dirty="0"/>
              <a:t>2016 – 16.7% of identified perpetrators of crimes belonged to ethnic minorities (11.2% of murders, 15.4% of bodily harms, 24% of theft crimes)</a:t>
            </a:r>
          </a:p>
          <a:p>
            <a:pPr lvl="1"/>
            <a:r>
              <a:rPr lang="en-US" dirty="0"/>
              <a:t>2015 – 17.5%</a:t>
            </a:r>
          </a:p>
          <a:p>
            <a:pPr lvl="1"/>
            <a:r>
              <a:rPr lang="en-US" dirty="0"/>
              <a:t>2014 – 18.4%</a:t>
            </a:r>
          </a:p>
          <a:p>
            <a:pPr lvl="1"/>
            <a:r>
              <a:rPr lang="en-US" dirty="0"/>
              <a:t>2013 – 19.7%</a:t>
            </a:r>
          </a:p>
          <a:p>
            <a:pPr lvl="1"/>
            <a:r>
              <a:rPr lang="en-US" dirty="0"/>
              <a:t>2012 – Roma: 17.4%; Turks: 2.6% (Roma: 8.8% of murders, 12.4% of bodily harms, 26.3% of theft crimes)</a:t>
            </a:r>
          </a:p>
          <a:p>
            <a:pPr lvl="1"/>
            <a:r>
              <a:rPr lang="en-US" dirty="0"/>
              <a:t>2011 – Roma: 19.2%; Turks: 2.8%</a:t>
            </a:r>
          </a:p>
        </p:txBody>
      </p:sp>
    </p:spTree>
    <p:extLst>
      <p:ext uri="{BB962C8B-B14F-4D97-AF65-F5344CB8AC3E}">
        <p14:creationId xmlns:p14="http://schemas.microsoft.com/office/powerpoint/2010/main" val="2939232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8E751-1BEE-4E3F-B149-296E5898D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Roma as prisoners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CAF0F-2B62-48F3-802E-6A60B133FC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dirty="0"/>
              <a:t>2015 survey – 1,691 newly arrived prisoners interviewed</a:t>
            </a:r>
          </a:p>
          <a:p>
            <a:pPr lvl="1"/>
            <a:r>
              <a:rPr lang="en-US" sz="3200" dirty="0"/>
              <a:t>50% were Roma, only 8.8% allocated in open-type prisons</a:t>
            </a:r>
          </a:p>
          <a:p>
            <a:r>
              <a:rPr lang="en-US" sz="3200" dirty="0"/>
              <a:t>2017 survey – 1,357 newly arrived prisoners interviewed</a:t>
            </a:r>
          </a:p>
          <a:p>
            <a:pPr lvl="1"/>
            <a:r>
              <a:rPr lang="en-US" sz="3200" dirty="0"/>
              <a:t>51% were Roma</a:t>
            </a:r>
          </a:p>
          <a:p>
            <a:r>
              <a:rPr lang="en-US" sz="3200" dirty="0"/>
              <a:t>(2015) 42% of all women prisoners were Roma; (2017) 67% of all juvenile male prisoners were Roma</a:t>
            </a:r>
          </a:p>
        </p:txBody>
      </p:sp>
    </p:spTree>
    <p:extLst>
      <p:ext uri="{BB962C8B-B14F-4D97-AF65-F5344CB8AC3E}">
        <p14:creationId xmlns:p14="http://schemas.microsoft.com/office/powerpoint/2010/main" val="2155848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C352E-DF99-47CB-9629-F60239849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force by police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46D7B5-341D-4C81-BC1A-C4D25584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of physical force during arrest and police detention a widespread problem in Bulgaria – Public statement of the CPT of 2015</a:t>
            </a:r>
          </a:p>
          <a:p>
            <a:r>
              <a:rPr lang="en-US" dirty="0"/>
              <a:t>1/3 of the prisoners in surveys say that they had been ill-treated by police either during arrest or inside police station</a:t>
            </a:r>
          </a:p>
          <a:p>
            <a:r>
              <a:rPr lang="en-US" dirty="0"/>
              <a:t>2015 survey – 10% more Roma said that they were physically abused</a:t>
            </a:r>
          </a:p>
          <a:p>
            <a:r>
              <a:rPr lang="en-US" dirty="0"/>
              <a:t>2017 survey – 13.8% more Roma said that they were physically abused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425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9D5C2-178C-4493-9347-0D1D7382B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to a lawyer (2018 survey in four prisons)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7E6DAF-2CD1-44A2-8063-73CB21527A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Roma – 49% of the respondents (newly arrived)</a:t>
            </a:r>
          </a:p>
          <a:p>
            <a:r>
              <a:rPr lang="en-US" dirty="0"/>
              <a:t>General – 17% said that they did not have a lawyer at all and 58% said that they did not have a lawyer from the beginning</a:t>
            </a:r>
          </a:p>
          <a:p>
            <a:r>
              <a:rPr lang="en-US" dirty="0"/>
              <a:t>Roma – 20% said that they did not have a lawyer at all and 67% said that they did not have a lawyer from the very beginning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1230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80758-CABD-4AFA-BD1B-CC9FDAD83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972" y="365125"/>
            <a:ext cx="10448827" cy="1325563"/>
          </a:xfrm>
        </p:spPr>
        <p:txBody>
          <a:bodyPr>
            <a:normAutofit/>
          </a:bodyPr>
          <a:lstStyle/>
          <a:p>
            <a:r>
              <a:rPr lang="en-US" dirty="0"/>
              <a:t>ECtHR, </a:t>
            </a:r>
            <a:r>
              <a:rPr lang="en-US" dirty="0" err="1"/>
              <a:t>Paraskeva</a:t>
            </a:r>
            <a:r>
              <a:rPr lang="en-US" dirty="0"/>
              <a:t> Todorova v. Bulgaria (2009)</a:t>
            </a:r>
            <a:endParaRPr lang="bg-B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285B3-1333-40B9-8D53-454CC63B5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Court refusing to suspend the three-year </a:t>
            </a:r>
            <a:r>
              <a:rPr lang="en-US"/>
              <a:t>effective sentence</a:t>
            </a:r>
            <a:r>
              <a:rPr lang="en-US" dirty="0"/>
              <a:t>: “there is a feeling of impunity, especially among members of minority groups, for whom a conditional sentence is not </a:t>
            </a:r>
            <a:r>
              <a:rPr lang="en-US"/>
              <a:t>a conviction” </a:t>
            </a:r>
            <a:r>
              <a:rPr lang="en-US" dirty="0"/>
              <a:t>(violation of Article 14 in relation to Article 6)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25596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9EBB65-DC5A-41E7-9FC6-4F40E4B33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</a:t>
            </a:r>
            <a:endParaRPr lang="bg-BG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A364FC-917A-403B-AF0F-7CE7FD81C2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959401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5AD0B8"/>
      </a:accent1>
      <a:accent2>
        <a:srgbClr val="47BB7E"/>
      </a:accent2>
      <a:accent3>
        <a:srgbClr val="96CD4B"/>
      </a:accent3>
      <a:accent4>
        <a:srgbClr val="61C7DD"/>
      </a:accent4>
      <a:accent5>
        <a:srgbClr val="2495CF"/>
      </a:accent5>
      <a:accent6>
        <a:srgbClr val="5A74D1"/>
      </a:accent6>
      <a:hlink>
        <a:srgbClr val="72CEBB"/>
      </a:hlink>
      <a:folHlink>
        <a:srgbClr val="98E6D6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0F262FD6-3409-4039-A531-64BD4D2F9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Mesh</Template>
  <TotalTime>183</TotalTime>
  <Words>464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Century Gothic</vt:lpstr>
      <vt:lpstr>Mesh</vt:lpstr>
      <vt:lpstr>Ethnic discrimination in criminal justice system</vt:lpstr>
      <vt:lpstr>Ethnic composition of Bulgaria</vt:lpstr>
      <vt:lpstr>Ethnic minorities as identified perpetrators</vt:lpstr>
      <vt:lpstr>Roma as prisoners</vt:lpstr>
      <vt:lpstr>Use of force by police</vt:lpstr>
      <vt:lpstr>Access to a lawyer (2018 survey in four prisons)</vt:lpstr>
      <vt:lpstr>ECtHR, Paraskeva Todorova v. Bulgaria (2009)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Ethnic discrimination in criminal justice system</dc:title>
  <dc:creator>Krassimir Kanev</dc:creator>
  <cp:lastModifiedBy>Krassimir Kanev</cp:lastModifiedBy>
  <cp:revision>31</cp:revision>
  <dcterms:created xsi:type="dcterms:W3CDTF">2018-11-10T18:08:45Z</dcterms:created>
  <dcterms:modified xsi:type="dcterms:W3CDTF">2018-11-13T18:23:45Z</dcterms:modified>
</cp:coreProperties>
</file>