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50" r:id="rId1"/>
  </p:sldMasterIdLst>
  <p:notesMasterIdLst>
    <p:notesMasterId r:id="rId14"/>
  </p:notesMasterIdLst>
  <p:sldIdLst>
    <p:sldId id="256" r:id="rId2"/>
    <p:sldId id="287" r:id="rId3"/>
    <p:sldId id="332" r:id="rId4"/>
    <p:sldId id="333" r:id="rId5"/>
    <p:sldId id="335" r:id="rId6"/>
    <p:sldId id="317" r:id="rId7"/>
    <p:sldId id="328" r:id="rId8"/>
    <p:sldId id="329" r:id="rId9"/>
    <p:sldId id="330" r:id="rId10"/>
    <p:sldId id="319" r:id="rId11"/>
    <p:sldId id="331" r:id="rId12"/>
    <p:sldId id="266" r:id="rId13"/>
  </p:sldIdLst>
  <p:sldSz cx="12192000" cy="6858000"/>
  <p:notesSz cx="6735763" cy="9866313"/>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8406"/>
    <a:srgbClr val="800080"/>
    <a:srgbClr val="FF7C80"/>
    <a:srgbClr val="CC99FF"/>
    <a:srgbClr val="4F79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5956" autoAdjust="0"/>
    <p:restoredTop sz="83303" autoAdjust="0"/>
  </p:normalViewPr>
  <p:slideViewPr>
    <p:cSldViewPr snapToGrid="0">
      <p:cViewPr varScale="1">
        <p:scale>
          <a:sx n="66" d="100"/>
          <a:sy n="66" d="100"/>
        </p:scale>
        <p:origin x="336" y="72"/>
      </p:cViewPr>
      <p:guideLst>
        <p:guide orient="horz" pos="2160"/>
        <p:guide pos="3840"/>
      </p:guideLst>
    </p:cSldViewPr>
  </p:slideViewPr>
  <p:notesTextViewPr>
    <p:cViewPr>
      <p:scale>
        <a:sx n="125" d="100"/>
        <a:sy n="125"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16932" y="0"/>
            <a:ext cx="2918831" cy="495029"/>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60" y="0"/>
            <a:ext cx="2918831" cy="495029"/>
          </a:xfrm>
          <a:prstGeom prst="rect">
            <a:avLst/>
          </a:prstGeom>
        </p:spPr>
        <p:txBody>
          <a:bodyPr vert="horz" lIns="91440" tIns="45720" rIns="91440" bIns="45720" rtlCol="1"/>
          <a:lstStyle>
            <a:lvl1pPr algn="l">
              <a:defRPr sz="1200"/>
            </a:lvl1pPr>
          </a:lstStyle>
          <a:p>
            <a:fld id="{86EA0554-A8F9-4087-997C-12CC4B5F0826}" type="datetimeFigureOut">
              <a:rPr lang="fa-IR" smtClean="0"/>
              <a:pPr/>
              <a:t>06/03/1440</a:t>
            </a:fld>
            <a:endParaRPr lang="fa-IR"/>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16932" y="9371286"/>
            <a:ext cx="2918831" cy="495028"/>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60" y="9371286"/>
            <a:ext cx="2918831" cy="495028"/>
          </a:xfrm>
          <a:prstGeom prst="rect">
            <a:avLst/>
          </a:prstGeom>
        </p:spPr>
        <p:txBody>
          <a:bodyPr vert="horz" lIns="91440" tIns="45720" rIns="91440" bIns="45720" rtlCol="1" anchor="b"/>
          <a:lstStyle>
            <a:lvl1pPr algn="l">
              <a:defRPr sz="1200"/>
            </a:lvl1pPr>
          </a:lstStyle>
          <a:p>
            <a:fld id="{F91D881B-9A18-4C33-90A2-0ADB72CAD070}" type="slidenum">
              <a:rPr lang="fa-IR" smtClean="0"/>
              <a:pPr/>
              <a:t>‹#›</a:t>
            </a:fld>
            <a:endParaRPr lang="fa-IR"/>
          </a:p>
        </p:txBody>
      </p:sp>
    </p:spTree>
    <p:extLst>
      <p:ext uri="{BB962C8B-B14F-4D97-AF65-F5344CB8AC3E}">
        <p14:creationId xmlns:p14="http://schemas.microsoft.com/office/powerpoint/2010/main" val="425892768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fa-IR"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ps-AF" sz="1200" kern="1200" dirty="0" smtClean="0">
                <a:solidFill>
                  <a:schemeClr val="tx1"/>
                </a:solidFill>
                <a:latin typeface="+mn-lt"/>
                <a:ea typeface="+mn-ea"/>
                <a:cs typeface="+mn-cs"/>
              </a:rPr>
              <a:t>قضیه فرضی : </a:t>
            </a:r>
            <a:endParaRPr lang="en-US" sz="1200" kern="1200" dirty="0" smtClean="0">
              <a:solidFill>
                <a:schemeClr val="tx1"/>
              </a:solidFill>
              <a:latin typeface="+mn-lt"/>
              <a:ea typeface="+mn-ea"/>
              <a:cs typeface="+mn-cs"/>
            </a:endParaRPr>
          </a:p>
          <a:p>
            <a:r>
              <a:rPr lang="fa-IR" sz="1200" kern="1200" dirty="0" smtClean="0">
                <a:solidFill>
                  <a:schemeClr val="tx1"/>
                </a:solidFill>
                <a:latin typeface="+mn-lt"/>
                <a:ea typeface="+mn-ea"/>
                <a:cs typeface="+mn-cs"/>
              </a:rPr>
              <a:t>نمبرقضیه :15821</a:t>
            </a:r>
            <a:endParaRPr lang="en-US" sz="1200" kern="1200" dirty="0" smtClean="0">
              <a:solidFill>
                <a:schemeClr val="tx1"/>
              </a:solidFill>
              <a:latin typeface="+mn-lt"/>
              <a:ea typeface="+mn-ea"/>
              <a:cs typeface="+mn-cs"/>
            </a:endParaRPr>
          </a:p>
          <a:p>
            <a:pPr rtl="1"/>
            <a:r>
              <a:rPr lang="fa-IR" sz="1200" kern="1200" dirty="0" smtClean="0">
                <a:solidFill>
                  <a:schemeClr val="tx1"/>
                </a:solidFill>
                <a:latin typeface="+mn-lt"/>
                <a:ea typeface="+mn-ea"/>
                <a:cs typeface="+mn-cs"/>
              </a:rPr>
              <a:t>قضیه </a:t>
            </a:r>
            <a:r>
              <a:rPr lang="en-US" sz="1200" kern="1200" dirty="0" smtClean="0">
                <a:solidFill>
                  <a:schemeClr val="tx1"/>
                </a:solidFill>
                <a:latin typeface="+mn-lt"/>
                <a:ea typeface="+mn-ea"/>
                <a:cs typeface="+mn-cs"/>
              </a:rPr>
              <a:t>x</a:t>
            </a:r>
            <a:r>
              <a:rPr lang="fa-IR" sz="1200" kern="1200" dirty="0" smtClean="0">
                <a:solidFill>
                  <a:schemeClr val="tx1"/>
                </a:solidFill>
                <a:latin typeface="+mn-lt"/>
                <a:ea typeface="+mn-ea"/>
                <a:cs typeface="+mn-cs"/>
              </a:rPr>
              <a:t> که تقریبا  سال عمر دارد میخواست دیوار منزل خویش را اعمار نماید که از جانب شخص با نفوذ که خانم ادعا داشت پولیس است وی را اجازه نمیدهد که دیوار خویش را اعمار کند و خانم را لت و کوب مینماید خانم را بلافاصله دستگیر نموده و در نظارتخانه میاندازد .</a:t>
            </a:r>
            <a:endParaRPr lang="en-US" sz="1200" kern="1200" dirty="0" smtClean="0">
              <a:solidFill>
                <a:schemeClr val="tx1"/>
              </a:solidFill>
              <a:latin typeface="+mn-lt"/>
              <a:ea typeface="+mn-ea"/>
              <a:cs typeface="+mn-cs"/>
            </a:endParaRPr>
          </a:p>
          <a:p>
            <a:pPr rtl="1"/>
            <a:r>
              <a:rPr lang="fa-IR" sz="1200" kern="1200" dirty="0" smtClean="0">
                <a:solidFill>
                  <a:schemeClr val="tx1"/>
                </a:solidFill>
                <a:latin typeface="+mn-lt"/>
                <a:ea typeface="+mn-ea"/>
                <a:cs typeface="+mn-cs"/>
              </a:rPr>
              <a:t> در قضیه فوق چالش های ذیل وجود دارد:</a:t>
            </a:r>
            <a:endParaRPr lang="en-US" sz="1200" kern="1200" dirty="0" smtClean="0">
              <a:solidFill>
                <a:schemeClr val="tx1"/>
              </a:solidFill>
              <a:latin typeface="+mn-lt"/>
              <a:ea typeface="+mn-ea"/>
              <a:cs typeface="+mn-cs"/>
            </a:endParaRPr>
          </a:p>
          <a:p>
            <a:pPr lvl="0" rtl="1"/>
            <a:r>
              <a:rPr lang="fa-IR" sz="1200" kern="1200" dirty="0" smtClean="0">
                <a:solidFill>
                  <a:schemeClr val="tx1"/>
                </a:solidFill>
                <a:latin typeface="+mn-lt"/>
                <a:ea typeface="+mn-ea"/>
                <a:cs typeface="+mn-cs"/>
              </a:rPr>
              <a:t>از دستگیری وی 72 ساعت میگذشت ولی وکیل مدافع نداشت .</a:t>
            </a:r>
            <a:endParaRPr lang="en-US" sz="1200" kern="1200" dirty="0" smtClean="0">
              <a:solidFill>
                <a:schemeClr val="tx1"/>
              </a:solidFill>
              <a:latin typeface="+mn-lt"/>
              <a:ea typeface="+mn-ea"/>
              <a:cs typeface="+mn-cs"/>
            </a:endParaRPr>
          </a:p>
          <a:p>
            <a:pPr lvl="0" rtl="1"/>
            <a:r>
              <a:rPr lang="fa-IR" sz="1200" kern="1200" dirty="0" smtClean="0">
                <a:solidFill>
                  <a:schemeClr val="tx1"/>
                </a:solidFill>
                <a:latin typeface="+mn-lt"/>
                <a:ea typeface="+mn-ea"/>
                <a:cs typeface="+mn-cs"/>
              </a:rPr>
              <a:t>اظهارات وی در عدم موجودیت وکیل مدافع صورت رفته است .</a:t>
            </a:r>
            <a:endParaRPr lang="en-US" sz="1200" kern="1200" dirty="0" smtClean="0">
              <a:solidFill>
                <a:schemeClr val="tx1"/>
              </a:solidFill>
              <a:latin typeface="+mn-lt"/>
              <a:ea typeface="+mn-ea"/>
              <a:cs typeface="+mn-cs"/>
            </a:endParaRPr>
          </a:p>
          <a:p>
            <a:pPr lvl="0" rtl="1"/>
            <a:r>
              <a:rPr lang="fa-IR" sz="1200" kern="1200" dirty="0" smtClean="0">
                <a:solidFill>
                  <a:schemeClr val="tx1"/>
                </a:solidFill>
                <a:latin typeface="+mn-lt"/>
                <a:ea typeface="+mn-ea"/>
                <a:cs typeface="+mn-cs"/>
              </a:rPr>
              <a:t>حقوق موکله ام برایشان تفهیم نگردیده است.</a:t>
            </a:r>
            <a:endParaRPr lang="en-US" sz="1200" kern="1200" dirty="0" smtClean="0">
              <a:solidFill>
                <a:schemeClr val="tx1"/>
              </a:solidFill>
              <a:latin typeface="+mn-lt"/>
              <a:ea typeface="+mn-ea"/>
              <a:cs typeface="+mn-cs"/>
            </a:endParaRPr>
          </a:p>
          <a:p>
            <a:pPr lvl="0" rtl="1"/>
            <a:r>
              <a:rPr lang="fa-IR" sz="1200" kern="1200" dirty="0" smtClean="0">
                <a:solidFill>
                  <a:schemeClr val="tx1"/>
                </a:solidFill>
                <a:latin typeface="+mn-lt"/>
                <a:ea typeface="+mn-ea"/>
                <a:cs typeface="+mn-cs"/>
              </a:rPr>
              <a:t>موکله ام متضرر خشونت بوده ولی برعکس متهم پنداشته شده است .</a:t>
            </a:r>
            <a:endParaRPr lang="en-US" sz="1200" kern="1200" dirty="0" smtClean="0">
              <a:solidFill>
                <a:schemeClr val="tx1"/>
              </a:solidFill>
              <a:latin typeface="+mn-lt"/>
              <a:ea typeface="+mn-ea"/>
              <a:cs typeface="+mn-cs"/>
            </a:endParaRPr>
          </a:p>
          <a:p>
            <a:pPr lvl="0" rtl="1"/>
            <a:r>
              <a:rPr lang="fa-IR" sz="1200" kern="1200" dirty="0" smtClean="0">
                <a:solidFill>
                  <a:schemeClr val="tx1"/>
                </a:solidFill>
                <a:latin typeface="+mn-lt"/>
                <a:ea typeface="+mn-ea"/>
                <a:cs typeface="+mn-cs"/>
              </a:rPr>
              <a:t>الی قطعیت حکم موکله ام باید رها میبود ولی رها نگردیده است .</a:t>
            </a:r>
            <a:endParaRPr lang="en-US" sz="1200" kern="1200" dirty="0" smtClean="0">
              <a:solidFill>
                <a:schemeClr val="tx1"/>
              </a:solidFill>
              <a:latin typeface="+mn-lt"/>
              <a:ea typeface="+mn-ea"/>
              <a:cs typeface="+mn-cs"/>
            </a:endParaRPr>
          </a:p>
          <a:p>
            <a:pPr lvl="0" rtl="1"/>
            <a:r>
              <a:rPr lang="fa-IR" sz="1200" kern="1200" dirty="0" smtClean="0">
                <a:solidFill>
                  <a:schemeClr val="tx1"/>
                </a:solidFill>
                <a:latin typeface="+mn-lt"/>
                <a:ea typeface="+mn-ea"/>
                <a:cs typeface="+mn-cs"/>
              </a:rPr>
              <a:t>از اینکه موکله ام بی گناه بود دوسیه وی باید در مرجع </a:t>
            </a:r>
            <a:r>
              <a:rPr lang="ps-AF" sz="1200" kern="1200" dirty="0" smtClean="0">
                <a:solidFill>
                  <a:schemeClr val="tx1"/>
                </a:solidFill>
                <a:latin typeface="+mn-lt"/>
                <a:ea typeface="+mn-ea"/>
                <a:cs typeface="+mn-cs"/>
              </a:rPr>
              <a:t>څارنوالی حفظ میګردید .</a:t>
            </a:r>
            <a:endParaRPr lang="en-US" sz="1200" kern="1200" dirty="0" smtClean="0">
              <a:solidFill>
                <a:schemeClr val="tx1"/>
              </a:solidFill>
              <a:latin typeface="+mn-lt"/>
              <a:ea typeface="+mn-ea"/>
              <a:cs typeface="+mn-cs"/>
            </a:endParaRPr>
          </a:p>
          <a:p>
            <a:pPr lvl="0" rtl="1"/>
            <a:r>
              <a:rPr lang="ps-AF" sz="1200" kern="1200" dirty="0" smtClean="0">
                <a:solidFill>
                  <a:schemeClr val="tx1"/>
                </a:solidFill>
                <a:latin typeface="+mn-lt"/>
                <a:ea typeface="+mn-ea"/>
                <a:cs typeface="+mn-cs"/>
              </a:rPr>
              <a:t>برعکس علیه شخص مدعی باید دعوا تحریک میګردید </a:t>
            </a:r>
            <a:r>
              <a:rPr lang="fa-IR" sz="1200" kern="1200" dirty="0" smtClean="0">
                <a:solidFill>
                  <a:schemeClr val="tx1"/>
                </a:solidFill>
                <a:latin typeface="+mn-lt"/>
                <a:ea typeface="+mn-ea"/>
                <a:cs typeface="+mn-cs"/>
              </a:rPr>
              <a:t>ولی برعکس علیه مؤکل من تحریک گردیده بود. </a:t>
            </a:r>
            <a:endParaRPr lang="en-US" sz="1200" kern="1200" dirty="0" smtClean="0">
              <a:solidFill>
                <a:schemeClr val="tx1"/>
              </a:solidFill>
              <a:latin typeface="+mn-lt"/>
              <a:ea typeface="+mn-ea"/>
              <a:cs typeface="+mn-cs"/>
            </a:endParaRPr>
          </a:p>
          <a:p>
            <a:pPr lvl="0" rtl="1"/>
            <a:r>
              <a:rPr lang="ps-AF" sz="1200" kern="1200" dirty="0" smtClean="0">
                <a:solidFill>
                  <a:schemeClr val="tx1"/>
                </a:solidFill>
                <a:latin typeface="+mn-lt"/>
                <a:ea typeface="+mn-ea"/>
                <a:cs typeface="+mn-cs"/>
              </a:rPr>
              <a:t>موکله ام باید جهت وضعیت صحی اش به مراکز صحی معرفی میګردید </a:t>
            </a:r>
            <a:r>
              <a:rPr lang="fa-IR" sz="1200" kern="1200" dirty="0" smtClean="0">
                <a:solidFill>
                  <a:schemeClr val="tx1"/>
                </a:solidFill>
                <a:latin typeface="+mn-lt"/>
                <a:ea typeface="+mn-ea"/>
                <a:cs typeface="+mn-cs"/>
              </a:rPr>
              <a:t>که نشده بود. </a:t>
            </a:r>
            <a:endParaRPr lang="en-US" sz="1200" kern="1200" dirty="0" smtClean="0">
              <a:solidFill>
                <a:schemeClr val="tx1"/>
              </a:solidFill>
              <a:latin typeface="+mn-lt"/>
              <a:ea typeface="+mn-ea"/>
              <a:cs typeface="+mn-cs"/>
            </a:endParaRPr>
          </a:p>
          <a:p>
            <a:pPr rtl="1"/>
            <a:r>
              <a:rPr lang="ps-AF"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pPr rtl="1"/>
            <a:r>
              <a:rPr lang="ps-AF" sz="1200" kern="1200" dirty="0" smtClean="0">
                <a:solidFill>
                  <a:schemeClr val="tx1"/>
                </a:solidFill>
                <a:latin typeface="+mn-lt"/>
                <a:ea typeface="+mn-ea"/>
                <a:cs typeface="+mn-cs"/>
              </a:rPr>
              <a:t>فعالیت های انجام شده از طرف </a:t>
            </a:r>
            <a:r>
              <a:rPr lang="fa-IR" sz="1200" kern="1200" dirty="0" smtClean="0">
                <a:solidFill>
                  <a:schemeClr val="tx1"/>
                </a:solidFill>
                <a:latin typeface="+mn-lt"/>
                <a:ea typeface="+mn-ea"/>
                <a:cs typeface="+mn-cs"/>
              </a:rPr>
              <a:t>وکیل مدافع بنیاد بین المللی حقوقی افغانستان (</a:t>
            </a:r>
            <a:r>
              <a:rPr lang="en-US" sz="1200" kern="1200" dirty="0" smtClean="0">
                <a:solidFill>
                  <a:schemeClr val="tx1"/>
                </a:solidFill>
                <a:latin typeface="+mn-lt"/>
                <a:ea typeface="+mn-ea"/>
                <a:cs typeface="+mn-cs"/>
              </a:rPr>
              <a:t>ILF-A</a:t>
            </a:r>
            <a:r>
              <a:rPr lang="fa-IR" sz="1200" kern="1200" dirty="0" smtClean="0">
                <a:solidFill>
                  <a:schemeClr val="tx1"/>
                </a:solidFill>
                <a:latin typeface="+mn-lt"/>
                <a:ea typeface="+mn-ea"/>
                <a:cs typeface="+mn-cs"/>
              </a:rPr>
              <a:t>)</a:t>
            </a:r>
            <a:endParaRPr lang="en-US" sz="1200" kern="1200" dirty="0" smtClean="0">
              <a:solidFill>
                <a:schemeClr val="tx1"/>
              </a:solidFill>
              <a:latin typeface="+mn-lt"/>
              <a:ea typeface="+mn-ea"/>
              <a:cs typeface="+mn-cs"/>
            </a:endParaRPr>
          </a:p>
          <a:p>
            <a:pPr lvl="0" rtl="1"/>
            <a:r>
              <a:rPr lang="fa-IR" sz="1200" kern="1200" dirty="0" smtClean="0">
                <a:solidFill>
                  <a:schemeClr val="tx1"/>
                </a:solidFill>
                <a:latin typeface="+mn-lt"/>
                <a:ea typeface="+mn-ea"/>
                <a:cs typeface="+mn-cs"/>
              </a:rPr>
              <a:t>به اسرع وقت به ایشان وکیل مدافع توظیف گردید .</a:t>
            </a:r>
            <a:endParaRPr lang="en-US" sz="1200" kern="1200" dirty="0" smtClean="0">
              <a:solidFill>
                <a:schemeClr val="tx1"/>
              </a:solidFill>
              <a:latin typeface="+mn-lt"/>
              <a:ea typeface="+mn-ea"/>
              <a:cs typeface="+mn-cs"/>
            </a:endParaRPr>
          </a:p>
          <a:p>
            <a:pPr lvl="0" rtl="1"/>
            <a:r>
              <a:rPr lang="fa-IR" sz="1200" kern="1200" dirty="0" smtClean="0">
                <a:solidFill>
                  <a:schemeClr val="tx1"/>
                </a:solidFill>
                <a:latin typeface="+mn-lt"/>
                <a:ea typeface="+mn-ea"/>
                <a:cs typeface="+mn-cs"/>
              </a:rPr>
              <a:t>وکیل مدافع به متهم تمام حقوق  اساسی وی را تفهیم نمود .</a:t>
            </a:r>
            <a:endParaRPr lang="en-US" sz="1200" kern="1200" dirty="0" smtClean="0">
              <a:solidFill>
                <a:schemeClr val="tx1"/>
              </a:solidFill>
              <a:latin typeface="+mn-lt"/>
              <a:ea typeface="+mn-ea"/>
              <a:cs typeface="+mn-cs"/>
            </a:endParaRPr>
          </a:p>
          <a:p>
            <a:pPr lvl="0" rtl="1"/>
            <a:r>
              <a:rPr lang="fa-IR" sz="1200" kern="1200" dirty="0" smtClean="0">
                <a:solidFill>
                  <a:schemeClr val="tx1"/>
                </a:solidFill>
                <a:latin typeface="+mn-lt"/>
                <a:ea typeface="+mn-ea"/>
                <a:cs typeface="+mn-cs"/>
              </a:rPr>
              <a:t>در قدم نخست به متهم درخواستی دادخواهی به ضمات رهایی صورت گرفت تا اینکه به مرجع صحی موصوفه فرستاه شود.</a:t>
            </a:r>
            <a:endParaRPr lang="en-US" sz="1200" kern="1200" dirty="0" smtClean="0">
              <a:solidFill>
                <a:schemeClr val="tx1"/>
              </a:solidFill>
              <a:latin typeface="+mn-lt"/>
              <a:ea typeface="+mn-ea"/>
              <a:cs typeface="+mn-cs"/>
            </a:endParaRPr>
          </a:p>
          <a:p>
            <a:pPr lvl="0" rtl="1"/>
            <a:r>
              <a:rPr lang="fa-IR" sz="1200" kern="1200" dirty="0" smtClean="0">
                <a:solidFill>
                  <a:schemeClr val="tx1"/>
                </a:solidFill>
                <a:latin typeface="+mn-lt"/>
                <a:ea typeface="+mn-ea"/>
                <a:cs typeface="+mn-cs"/>
              </a:rPr>
              <a:t>درخواست دادخواهی جهت حفظ دوسیه صورت گرفت و دوسیه وی به اثر تلاش وکیل مدافع حفظ برعکس طرف مقابل زن گرفتار گردید.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91D881B-9A18-4C33-90A2-0ADB72CAD070}" type="slidenum">
              <a:rPr lang="fa-IR" smtClean="0"/>
              <a:pPr/>
              <a:t>3</a:t>
            </a:fld>
            <a:endParaRPr lang="fa-IR"/>
          </a:p>
        </p:txBody>
      </p:sp>
    </p:spTree>
    <p:extLst>
      <p:ext uri="{BB962C8B-B14F-4D97-AF65-F5344CB8AC3E}">
        <p14:creationId xmlns:p14="http://schemas.microsoft.com/office/powerpoint/2010/main" val="1536619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ps-AF" sz="1200" b="1" kern="1200" dirty="0" smtClean="0">
                <a:solidFill>
                  <a:schemeClr val="tx1"/>
                </a:solidFill>
                <a:effectLst/>
                <a:latin typeface="+mn-lt"/>
                <a:ea typeface="+mn-ea"/>
                <a:cs typeface="+mn-cs"/>
              </a:rPr>
              <a:t>به گونه مثال قضیه اناث که در ان دادخواهی صورت گرفته است :</a:t>
            </a:r>
            <a:endParaRPr lang="en-US" sz="1200" kern="1200" dirty="0" smtClean="0">
              <a:solidFill>
                <a:schemeClr val="tx1"/>
              </a:solidFill>
              <a:effectLst/>
              <a:latin typeface="+mn-lt"/>
              <a:ea typeface="+mn-ea"/>
              <a:cs typeface="+mn-cs"/>
            </a:endParaRPr>
          </a:p>
          <a:p>
            <a:pPr rtl="1"/>
            <a:r>
              <a:rPr lang="ps-AF" sz="1200" kern="1200" dirty="0" smtClean="0">
                <a:solidFill>
                  <a:schemeClr val="tx1"/>
                </a:solidFill>
                <a:effectLst/>
                <a:latin typeface="+mn-lt"/>
                <a:ea typeface="+mn-ea"/>
                <a:cs typeface="+mn-cs"/>
              </a:rPr>
              <a:t> قضیه</a:t>
            </a:r>
            <a:r>
              <a:rPr lang="fa-IR" sz="1200" kern="1200" dirty="0" smtClean="0">
                <a:solidFill>
                  <a:schemeClr val="tx1"/>
                </a:solidFill>
                <a:effectLst/>
                <a:latin typeface="+mn-lt"/>
                <a:ea typeface="+mn-ea"/>
                <a:cs typeface="+mn-cs"/>
              </a:rPr>
              <a:t> ای</a:t>
            </a:r>
            <a:r>
              <a:rPr lang="ps-AF" sz="1200" kern="1200" dirty="0" smtClean="0">
                <a:solidFill>
                  <a:schemeClr val="tx1"/>
                </a:solidFill>
                <a:effectLst/>
                <a:latin typeface="+mn-lt"/>
                <a:ea typeface="+mn-ea"/>
                <a:cs typeface="+mn-cs"/>
              </a:rPr>
              <a:t> داشتیم که متهم به قتل شوهرش بود ، شوهر موکله ام شخص فاسد بود با زنان روابط نا مشروع داشت و موکله ام را شوهرش از منزلش با اطفالش احراج نموده بود بالاخره  شوهرموکله ام در منزلش به قتل میرسد زمانیکه شوهر موکله ام به قتل میرسد خانم وی در قتل وی دستگیر میگردد ، به موصوفه در ابتدا از جانب وکیل مدافع درخواست رهایی به ضمانت و درخواست مبنی برحفظ دوسیه صورت گرفت ولی متهم با وصف اینکه قانون رهایی به ضمانت و یا بدون انرا حق مظنونین و متهمین دانسته متهم رها نگردید، ولی در محکمه ابتداییه خوشبختانه به اثر تلاش وکیل مدافع به برائت ایشان حکم گردید ، هرچند بعد از برائت در سیستم عدلی وقضایی افغانستان در موضوع اتهام قتل ولو به برائت شخص حکم شود الی قطعیت حکم رها نمیگردد ولی وکیل مدافع </a:t>
            </a:r>
            <a:r>
              <a:rPr lang="en-US" sz="1200" kern="1200" dirty="0" smtClean="0">
                <a:solidFill>
                  <a:schemeClr val="tx1"/>
                </a:solidFill>
                <a:effectLst/>
                <a:latin typeface="+mn-lt"/>
                <a:ea typeface="+mn-ea"/>
                <a:cs typeface="+mn-cs"/>
              </a:rPr>
              <a:t>ILF-A </a:t>
            </a:r>
            <a:r>
              <a:rPr lang="ps-AF" sz="1200" kern="1200" dirty="0" smtClean="0">
                <a:solidFill>
                  <a:schemeClr val="tx1"/>
                </a:solidFill>
                <a:effectLst/>
                <a:latin typeface="+mn-lt"/>
                <a:ea typeface="+mn-ea"/>
                <a:cs typeface="+mn-cs"/>
              </a:rPr>
              <a:t>  باز هم تلاش نمود و به موصوفه دادخواهی نمود وقبل از حکم محکمه دوم زن را رها نمود .</a:t>
            </a:r>
            <a:endParaRPr lang="en-US" sz="1200" kern="1200" dirty="0" smtClean="0">
              <a:solidFill>
                <a:schemeClr val="tx1"/>
              </a:solidFill>
              <a:effectLst/>
              <a:latin typeface="+mn-lt"/>
              <a:ea typeface="+mn-ea"/>
              <a:cs typeface="+mn-cs"/>
            </a:endParaRPr>
          </a:p>
          <a:p>
            <a:pPr rtl="1"/>
            <a:r>
              <a:rPr lang="ps-AF" sz="1200" kern="1200" dirty="0" smtClean="0">
                <a:solidFill>
                  <a:schemeClr val="tx1"/>
                </a:solidFill>
                <a:effectLst/>
                <a:latin typeface="+mn-lt"/>
                <a:ea typeface="+mn-ea"/>
                <a:cs typeface="+mn-cs"/>
              </a:rPr>
              <a:t>البته چنین دادخواهی ها قسمیکه قبلا تذکر دادم در موارد مختلف از جانب وکلای مدافع </a:t>
            </a:r>
            <a:r>
              <a:rPr lang="en-US" sz="1200" kern="1200" dirty="0" err="1" smtClean="0">
                <a:solidFill>
                  <a:schemeClr val="tx1"/>
                </a:solidFill>
                <a:effectLst/>
                <a:latin typeface="+mn-lt"/>
                <a:ea typeface="+mn-ea"/>
                <a:cs typeface="+mn-cs"/>
              </a:rPr>
              <a:t>ilf</a:t>
            </a:r>
            <a:r>
              <a:rPr lang="en-US" sz="1200" kern="1200" dirty="0" smtClean="0">
                <a:solidFill>
                  <a:schemeClr val="tx1"/>
                </a:solidFill>
                <a:effectLst/>
                <a:latin typeface="+mn-lt"/>
                <a:ea typeface="+mn-ea"/>
                <a:cs typeface="+mn-cs"/>
              </a:rPr>
              <a:t>-a </a:t>
            </a:r>
            <a:r>
              <a:rPr lang="ps-AF" sz="1200" kern="1200" dirty="0" smtClean="0">
                <a:solidFill>
                  <a:schemeClr val="tx1"/>
                </a:solidFill>
                <a:effectLst/>
                <a:latin typeface="+mn-lt"/>
                <a:ea typeface="+mn-ea"/>
                <a:cs typeface="+mn-cs"/>
              </a:rPr>
              <a:t> صورت میگیرد که با وصف برخورد نادرست پولیس و څارنوالان در مقابل چنین درخواستی ها ، باز هم وکیل مدافع </a:t>
            </a:r>
            <a:r>
              <a:rPr lang="en-US" sz="1200" kern="1200" dirty="0" err="1" smtClean="0">
                <a:solidFill>
                  <a:schemeClr val="tx1"/>
                </a:solidFill>
                <a:effectLst/>
                <a:latin typeface="+mn-lt"/>
                <a:ea typeface="+mn-ea"/>
                <a:cs typeface="+mn-cs"/>
              </a:rPr>
              <a:t>ilf</a:t>
            </a:r>
            <a:r>
              <a:rPr lang="en-US" sz="1200" kern="1200" dirty="0" smtClean="0">
                <a:solidFill>
                  <a:schemeClr val="tx1"/>
                </a:solidFill>
                <a:effectLst/>
                <a:latin typeface="+mn-lt"/>
                <a:ea typeface="+mn-ea"/>
                <a:cs typeface="+mn-cs"/>
              </a:rPr>
              <a:t>-a </a:t>
            </a:r>
            <a:r>
              <a:rPr lang="ps-AF" sz="1200" kern="1200" dirty="0" smtClean="0">
                <a:solidFill>
                  <a:schemeClr val="tx1"/>
                </a:solidFill>
                <a:effectLst/>
                <a:latin typeface="+mn-lt"/>
                <a:ea typeface="+mn-ea"/>
                <a:cs typeface="+mn-cs"/>
              </a:rPr>
              <a:t> فعالیت بینظیر در قضایای خود داشته و خواهند داشت.</a:t>
            </a:r>
            <a:endParaRPr lang="en-US" sz="1200" kern="1200" dirty="0" smtClean="0">
              <a:solidFill>
                <a:schemeClr val="tx1"/>
              </a:solidFill>
              <a:effectLst/>
              <a:latin typeface="+mn-lt"/>
              <a:ea typeface="+mn-ea"/>
              <a:cs typeface="+mn-cs"/>
            </a:endParaRPr>
          </a:p>
          <a:p>
            <a:pPr rtl="1"/>
            <a:r>
              <a:rPr lang="ps-AF" sz="1200" kern="1200" dirty="0" smtClean="0">
                <a:solidFill>
                  <a:schemeClr val="tx1"/>
                </a:solidFill>
                <a:effectLst/>
                <a:latin typeface="+mn-lt"/>
                <a:ea typeface="+mn-ea"/>
                <a:cs typeface="+mn-cs"/>
              </a:rPr>
              <a:t>از توجه تان سپاس .</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F91D881B-9A18-4C33-90A2-0ADB72CAD070}" type="slidenum">
              <a:rPr lang="fa-IR" smtClean="0"/>
              <a:pPr/>
              <a:t>5</a:t>
            </a:fld>
            <a:endParaRPr lang="fa-IR"/>
          </a:p>
        </p:txBody>
      </p:sp>
    </p:spTree>
    <p:extLst>
      <p:ext uri="{BB962C8B-B14F-4D97-AF65-F5344CB8AC3E}">
        <p14:creationId xmlns:p14="http://schemas.microsoft.com/office/powerpoint/2010/main" val="1626590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ps-AF" sz="1200" b="1" u="sng" kern="1200" dirty="0" smtClean="0">
                <a:solidFill>
                  <a:schemeClr val="tx1"/>
                </a:solidFill>
                <a:effectLst/>
                <a:latin typeface="+mn-lt"/>
                <a:ea typeface="+mn-ea"/>
                <a:cs typeface="+mn-cs"/>
              </a:rPr>
              <a:t>مشکلات فرا راهی مظنونین و متهمین زن در سیستم عدلی و قضایی:</a:t>
            </a:r>
            <a:endParaRPr lang="en-US" sz="1200" u="sng" kern="1200" dirty="0" smtClean="0">
              <a:solidFill>
                <a:schemeClr val="tx1"/>
              </a:solidFill>
              <a:effectLst/>
              <a:latin typeface="+mn-lt"/>
              <a:ea typeface="+mn-ea"/>
              <a:cs typeface="+mn-cs"/>
            </a:endParaRPr>
          </a:p>
          <a:p>
            <a:pPr lvl="0" rtl="1"/>
            <a:endParaRPr lang="ps-AF" sz="1200" kern="1200" dirty="0" smtClean="0">
              <a:solidFill>
                <a:schemeClr val="tx1"/>
              </a:solidFill>
              <a:effectLst/>
              <a:latin typeface="+mn-lt"/>
              <a:ea typeface="+mn-ea"/>
              <a:cs typeface="+mn-cs"/>
            </a:endParaRPr>
          </a:p>
          <a:p>
            <a:pPr marL="228600" lvl="0" indent="-228600" rtl="1">
              <a:buFont typeface="+mj-lt"/>
              <a:buAutoNum type="arabicPeriod"/>
            </a:pPr>
            <a:r>
              <a:rPr lang="ps-AF" sz="1200" kern="1200" dirty="0" smtClean="0">
                <a:solidFill>
                  <a:schemeClr val="tx1"/>
                </a:solidFill>
                <a:effectLst/>
                <a:latin typeface="+mn-lt"/>
                <a:ea typeface="+mn-ea"/>
                <a:cs typeface="+mn-cs"/>
              </a:rPr>
              <a:t>عدم موجودیت وکلای اناث در تمام ولایات کشور </a:t>
            </a:r>
          </a:p>
          <a:p>
            <a:pPr marL="171450" lvl="0" indent="-171450" rtl="1">
              <a:buFont typeface="Wingdings" panose="05000000000000000000" pitchFamily="2" charset="2"/>
              <a:buChar char="q"/>
            </a:pPr>
            <a:r>
              <a:rPr lang="fa-IR" sz="1200" kern="1200" dirty="0" smtClean="0">
                <a:solidFill>
                  <a:schemeClr val="tx1"/>
                </a:solidFill>
                <a:effectLst/>
                <a:latin typeface="+mn-lt"/>
                <a:ea typeface="+mn-ea"/>
                <a:cs typeface="+mn-cs"/>
              </a:rPr>
              <a:t>عدم موجودیت وکیل در یک قضیه عواقب ذیل را دارد:</a:t>
            </a:r>
          </a:p>
          <a:p>
            <a:pPr marL="171450" lvl="0" indent="-171450" rtl="1">
              <a:buFont typeface="Arial" panose="020B0604020202020204" pitchFamily="34" charset="0"/>
              <a:buChar char="•"/>
            </a:pPr>
            <a:r>
              <a:rPr lang="fa-IR" sz="1200" kern="1200" dirty="0" smtClean="0">
                <a:solidFill>
                  <a:schemeClr val="tx1"/>
                </a:solidFill>
                <a:effectLst/>
                <a:latin typeface="+mn-lt"/>
                <a:ea typeface="+mn-ea"/>
                <a:cs typeface="+mn-cs"/>
              </a:rPr>
              <a:t>۱عدم دسترسی به عدالت</a:t>
            </a:r>
          </a:p>
          <a:p>
            <a:pPr marL="171450" lvl="0" indent="-171450" rtl="1">
              <a:buFont typeface="Arial" panose="020B0604020202020204" pitchFamily="34" charset="0"/>
              <a:buChar char="•"/>
            </a:pPr>
            <a:r>
              <a:rPr lang="fa-IR" sz="1200" kern="1200" dirty="0" smtClean="0">
                <a:solidFill>
                  <a:schemeClr val="tx1"/>
                </a:solidFill>
                <a:effectLst/>
                <a:latin typeface="+mn-lt"/>
                <a:ea typeface="+mn-ea"/>
                <a:cs typeface="+mn-cs"/>
              </a:rPr>
              <a:t> بی خبری از حقوق اساسی شان </a:t>
            </a:r>
          </a:p>
          <a:p>
            <a:pPr marL="171450" lvl="0" indent="-171450" rtl="1">
              <a:buFont typeface="Arial" panose="020B0604020202020204" pitchFamily="34" charset="0"/>
              <a:buChar char="•"/>
            </a:pPr>
            <a:r>
              <a:rPr lang="fa-IR" sz="1200" kern="1200" dirty="0" smtClean="0">
                <a:solidFill>
                  <a:schemeClr val="tx1"/>
                </a:solidFill>
                <a:effectLst/>
                <a:latin typeface="+mn-lt"/>
                <a:ea typeface="+mn-ea"/>
                <a:cs typeface="+mn-cs"/>
              </a:rPr>
              <a:t> قربانی شدن مظنون و متهم </a:t>
            </a:r>
          </a:p>
          <a:p>
            <a:pPr marL="0" lvl="0" indent="0" rtl="1">
              <a:buFont typeface="+mj-lt"/>
              <a:buNone/>
            </a:pPr>
            <a:endParaRPr lang="en-US" sz="1200" kern="1200" dirty="0" smtClean="0">
              <a:solidFill>
                <a:schemeClr val="tx1"/>
              </a:solidFill>
              <a:effectLst/>
              <a:latin typeface="+mn-lt"/>
              <a:ea typeface="+mn-ea"/>
              <a:cs typeface="+mn-cs"/>
            </a:endParaRPr>
          </a:p>
          <a:p>
            <a:pPr marL="228600" lvl="0" indent="-228600" rtl="1">
              <a:buFont typeface="+mj-lt"/>
              <a:buAutoNum type="arabicPeriod" startAt="2"/>
            </a:pPr>
            <a:r>
              <a:rPr lang="ps-AF" sz="1200" kern="1200" dirty="0" smtClean="0">
                <a:solidFill>
                  <a:schemeClr val="tx1"/>
                </a:solidFill>
                <a:effectLst/>
                <a:latin typeface="+mn-lt"/>
                <a:ea typeface="+mn-ea"/>
                <a:cs typeface="+mn-cs"/>
              </a:rPr>
              <a:t>نبود پولیس زن در تمامی مراجع کشفی</a:t>
            </a:r>
          </a:p>
          <a:p>
            <a:pPr marL="171450" lvl="0" indent="-171450" rtl="1">
              <a:buFont typeface="Wingdings" panose="05000000000000000000" pitchFamily="2" charset="2"/>
              <a:buChar char="q"/>
            </a:pPr>
            <a:r>
              <a:rPr lang="ps-AF" sz="1200" b="1" kern="1200" dirty="0" smtClean="0">
                <a:solidFill>
                  <a:schemeClr val="tx1"/>
                </a:solidFill>
                <a:effectLst/>
                <a:latin typeface="+mn-lt"/>
                <a:ea typeface="+mn-ea"/>
                <a:cs typeface="+mn-cs"/>
              </a:rPr>
              <a:t>نبود پولیس زن در تمامی مراجع کشفی </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۱ امکان دارد تلاشی زن توسط زن صورت نگیرد </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 برخورد نا درست با زن صورت گیرد </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 اظهارات ایشان توام با ترس و راعب صورت گیرد </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ویا خواست های نامشروع از جانب پولیس صورت گیرد </a:t>
            </a:r>
            <a:endParaRPr lang="en-US" sz="1200" kern="1200" dirty="0" smtClean="0">
              <a:solidFill>
                <a:schemeClr val="tx1"/>
              </a:solidFill>
              <a:effectLst/>
              <a:latin typeface="+mn-lt"/>
              <a:ea typeface="+mn-ea"/>
              <a:cs typeface="+mn-cs"/>
            </a:endParaRPr>
          </a:p>
          <a:p>
            <a:pPr marL="0" lvl="0" indent="0" rtl="1">
              <a:buFont typeface="+mj-lt"/>
              <a:buNone/>
            </a:pPr>
            <a:r>
              <a:rPr lang="ps-AF"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lvl="0" algn="l" rtl="0"/>
            <a:endParaRPr lang="en-US" sz="1200" kern="1200" dirty="0" smtClean="0">
              <a:solidFill>
                <a:schemeClr val="tx1"/>
              </a:solidFill>
              <a:effectLst/>
              <a:latin typeface="+mn-lt"/>
              <a:ea typeface="+mn-ea"/>
              <a:cs typeface="+mn-cs"/>
            </a:endParaRPr>
          </a:p>
          <a:p>
            <a:pPr lvl="0" algn="l" rtl="0"/>
            <a:endParaRPr lang="en-US" sz="1200" kern="1200" dirty="0" smtClean="0">
              <a:solidFill>
                <a:schemeClr val="tx1"/>
              </a:solidFill>
              <a:effectLst/>
              <a:latin typeface="+mn-lt"/>
              <a:ea typeface="+mn-ea"/>
              <a:cs typeface="+mn-cs"/>
            </a:endParaRPr>
          </a:p>
          <a:p>
            <a:pPr algn="just" rtl="0"/>
            <a:endParaRPr lang="en-US" sz="1200" kern="1200" dirty="0" smtClean="0">
              <a:solidFill>
                <a:schemeClr val="tx1"/>
              </a:solidFill>
              <a:effectLst/>
              <a:latin typeface="+mn-lt"/>
              <a:ea typeface="+mn-ea"/>
              <a:cs typeface="+mn-cs"/>
            </a:endParaRPr>
          </a:p>
          <a:p>
            <a:pPr algn="l" rtl="0"/>
            <a:endParaRPr lang="en-US" sz="1200" kern="1200" dirty="0" smtClean="0">
              <a:solidFill>
                <a:schemeClr val="tx1"/>
              </a:solidFill>
              <a:effectLst/>
              <a:latin typeface="+mn-lt"/>
              <a:ea typeface="+mn-ea"/>
              <a:cs typeface="+mn-cs"/>
            </a:endParaRPr>
          </a:p>
          <a:p>
            <a:pPr algn="l" rtl="0"/>
            <a:endParaRPr lang="fa-IR" b="1" dirty="0"/>
          </a:p>
        </p:txBody>
      </p:sp>
      <p:sp>
        <p:nvSpPr>
          <p:cNvPr id="4" name="Slide Number Placeholder 3"/>
          <p:cNvSpPr>
            <a:spLocks noGrp="1"/>
          </p:cNvSpPr>
          <p:nvPr>
            <p:ph type="sldNum" sz="quarter" idx="10"/>
          </p:nvPr>
        </p:nvSpPr>
        <p:spPr/>
        <p:txBody>
          <a:bodyPr/>
          <a:lstStyle/>
          <a:p>
            <a:fld id="{F91D881B-9A18-4C33-90A2-0ADB72CAD070}" type="slidenum">
              <a:rPr lang="fa-IR" smtClean="0"/>
              <a:pPr/>
              <a:t>6</a:t>
            </a:fld>
            <a:endParaRPr lang="fa-IR"/>
          </a:p>
        </p:txBody>
      </p:sp>
    </p:spTree>
    <p:extLst>
      <p:ext uri="{BB962C8B-B14F-4D97-AF65-F5344CB8AC3E}">
        <p14:creationId xmlns:p14="http://schemas.microsoft.com/office/powerpoint/2010/main" val="3033451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1"/>
            <a:r>
              <a:rPr lang="fa-IR" sz="1200" kern="1200" dirty="0" smtClean="0">
                <a:solidFill>
                  <a:schemeClr val="tx1"/>
                </a:solidFill>
                <a:effectLst/>
                <a:latin typeface="+mn-lt"/>
                <a:ea typeface="+mn-ea"/>
                <a:cs typeface="+mn-cs"/>
              </a:rPr>
              <a:t>3-</a:t>
            </a:r>
            <a:r>
              <a:rPr lang="fa-IR" sz="1200" kern="1200" baseline="0" dirty="0" smtClean="0">
                <a:solidFill>
                  <a:schemeClr val="tx1"/>
                </a:solidFill>
                <a:effectLst/>
                <a:latin typeface="+mn-lt"/>
                <a:ea typeface="+mn-ea"/>
                <a:cs typeface="+mn-cs"/>
              </a:rPr>
              <a:t>  </a:t>
            </a:r>
            <a:r>
              <a:rPr lang="ps-AF" sz="1200" kern="1200" dirty="0" smtClean="0">
                <a:solidFill>
                  <a:schemeClr val="tx1"/>
                </a:solidFill>
                <a:effectLst/>
                <a:latin typeface="+mn-lt"/>
                <a:ea typeface="+mn-ea"/>
                <a:cs typeface="+mn-cs"/>
              </a:rPr>
              <a:t>نبود نظارت خانه ها و شلتر ها در تمام ولایات افغانستان .</a:t>
            </a:r>
          </a:p>
          <a:p>
            <a:pPr marL="171450" lvl="0" indent="-171450" rtl="1">
              <a:buFont typeface="Wingdings" panose="05000000000000000000" pitchFamily="2" charset="2"/>
              <a:buChar char="q"/>
            </a:pPr>
            <a:r>
              <a:rPr lang="ps-AF" sz="1200" b="1" kern="1200" dirty="0" smtClean="0">
                <a:solidFill>
                  <a:schemeClr val="tx1"/>
                </a:solidFill>
                <a:effectLst/>
                <a:latin typeface="+mn-lt"/>
                <a:ea typeface="+mn-ea"/>
                <a:cs typeface="+mn-cs"/>
              </a:rPr>
              <a:t>نبود نظارت خانه ها در تمامی ۳۴ ولایت افغانستان</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 نگهداری زنان بصورت غیر قانونی در سایر مراجع </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 نگهداری زنان در اماکن پولیس ویا وکیل گذر</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 امکان دوباره قربانی شدن زن </a:t>
            </a:r>
          </a:p>
          <a:p>
            <a:pPr lvl="0" rtl="1"/>
            <a:endParaRPr lang="en-US" sz="1200" kern="1200" dirty="0" smtClean="0">
              <a:solidFill>
                <a:schemeClr val="tx1"/>
              </a:solidFill>
              <a:effectLst/>
              <a:latin typeface="+mn-lt"/>
              <a:ea typeface="+mn-ea"/>
              <a:cs typeface="+mn-cs"/>
            </a:endParaRPr>
          </a:p>
          <a:p>
            <a:pPr lvl="0" rtl="1"/>
            <a:r>
              <a:rPr lang="fa-IR" sz="1200" kern="1200" dirty="0" smtClean="0">
                <a:solidFill>
                  <a:schemeClr val="tx1"/>
                </a:solidFill>
                <a:effectLst/>
                <a:latin typeface="+mn-lt"/>
                <a:ea typeface="+mn-ea"/>
                <a:cs typeface="+mn-cs"/>
              </a:rPr>
              <a:t>4-</a:t>
            </a:r>
            <a:r>
              <a:rPr lang="fa-IR" sz="1200" kern="1200" baseline="0" dirty="0" smtClean="0">
                <a:solidFill>
                  <a:schemeClr val="tx1"/>
                </a:solidFill>
                <a:effectLst/>
                <a:latin typeface="+mn-lt"/>
                <a:ea typeface="+mn-ea"/>
                <a:cs typeface="+mn-cs"/>
              </a:rPr>
              <a:t>  </a:t>
            </a:r>
            <a:r>
              <a:rPr lang="ps-AF" sz="1200" kern="1200" dirty="0" smtClean="0">
                <a:solidFill>
                  <a:schemeClr val="tx1"/>
                </a:solidFill>
                <a:effectLst/>
                <a:latin typeface="+mn-lt"/>
                <a:ea typeface="+mn-ea"/>
                <a:cs typeface="+mn-cs"/>
              </a:rPr>
              <a:t>عدم آگاهی دهی مظنونین و متهمین از جانب  مراجع عدلی و قضایی از حقوق</a:t>
            </a:r>
            <a:r>
              <a:rPr lang="en-US" sz="1200" kern="1200" dirty="0" smtClean="0">
                <a:solidFill>
                  <a:schemeClr val="tx1"/>
                </a:solidFill>
                <a:effectLst/>
                <a:latin typeface="+mn-lt"/>
                <a:ea typeface="+mn-ea"/>
                <a:cs typeface="+mn-cs"/>
              </a:rPr>
              <a:t> </a:t>
            </a:r>
            <a:r>
              <a:rPr lang="fa-IR" sz="1200" kern="1200" dirty="0" smtClean="0">
                <a:solidFill>
                  <a:schemeClr val="tx1"/>
                </a:solidFill>
                <a:effectLst/>
                <a:latin typeface="+mn-lt"/>
                <a:ea typeface="+mn-ea"/>
                <a:cs typeface="+mn-cs"/>
              </a:rPr>
              <a:t>اساسی</a:t>
            </a:r>
            <a:r>
              <a:rPr lang="ps-AF" sz="1200" kern="1200" dirty="0" smtClean="0">
                <a:solidFill>
                  <a:schemeClr val="tx1"/>
                </a:solidFill>
                <a:effectLst/>
                <a:latin typeface="+mn-lt"/>
                <a:ea typeface="+mn-ea"/>
                <a:cs typeface="+mn-cs"/>
              </a:rPr>
              <a:t> شان</a:t>
            </a:r>
            <a:endParaRPr lang="en-US" sz="1200" kern="1200" dirty="0" smtClean="0">
              <a:solidFill>
                <a:schemeClr val="tx1"/>
              </a:solidFill>
              <a:effectLst/>
              <a:latin typeface="+mn-lt"/>
              <a:ea typeface="+mn-ea"/>
              <a:cs typeface="+mn-cs"/>
            </a:endParaRPr>
          </a:p>
          <a:p>
            <a:pPr marL="171450" lvl="0" indent="-171450" rtl="1">
              <a:buFont typeface="Wingdings" panose="05000000000000000000" pitchFamily="2" charset="2"/>
              <a:buChar char="q"/>
            </a:pPr>
            <a:r>
              <a:rPr lang="ps-AF" sz="1200" b="1" kern="1200" dirty="0" smtClean="0">
                <a:solidFill>
                  <a:schemeClr val="tx1"/>
                </a:solidFill>
                <a:effectLst/>
                <a:latin typeface="+mn-lt"/>
                <a:ea typeface="+mn-ea"/>
                <a:cs typeface="+mn-cs"/>
              </a:rPr>
              <a:t>عدم آگاهی حقوق ایشان</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محروم شدن از حق وکیل مدافع </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محروم شدن از حق سکوت </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محروم شدن از سایر حقوق قانونی شان </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F91D881B-9A18-4C33-90A2-0ADB72CAD070}" type="slidenum">
              <a:rPr lang="fa-IR" smtClean="0"/>
              <a:pPr/>
              <a:t>7</a:t>
            </a:fld>
            <a:endParaRPr lang="fa-IR"/>
          </a:p>
        </p:txBody>
      </p:sp>
    </p:spTree>
    <p:extLst>
      <p:ext uri="{BB962C8B-B14F-4D97-AF65-F5344CB8AC3E}">
        <p14:creationId xmlns:p14="http://schemas.microsoft.com/office/powerpoint/2010/main" val="1760104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1"/>
            <a:r>
              <a:rPr lang="fa-IR" sz="1200" kern="1200" dirty="0" smtClean="0">
                <a:solidFill>
                  <a:schemeClr val="tx1"/>
                </a:solidFill>
                <a:effectLst/>
                <a:latin typeface="+mn-lt"/>
                <a:ea typeface="+mn-ea"/>
                <a:cs typeface="+mn-cs"/>
              </a:rPr>
              <a:t>5-</a:t>
            </a:r>
            <a:r>
              <a:rPr lang="fa-IR" sz="1200" kern="1200" baseline="0" dirty="0" smtClean="0">
                <a:solidFill>
                  <a:schemeClr val="tx1"/>
                </a:solidFill>
                <a:effectLst/>
                <a:latin typeface="+mn-lt"/>
                <a:ea typeface="+mn-ea"/>
                <a:cs typeface="+mn-cs"/>
              </a:rPr>
              <a:t>  </a:t>
            </a:r>
            <a:r>
              <a:rPr lang="ps-AF" sz="1200" kern="1200" dirty="0" smtClean="0">
                <a:solidFill>
                  <a:schemeClr val="tx1"/>
                </a:solidFill>
                <a:effectLst/>
                <a:latin typeface="+mn-lt"/>
                <a:ea typeface="+mn-ea"/>
                <a:cs typeface="+mn-cs"/>
              </a:rPr>
              <a:t>در قضایای فرار از منزل انجام معاینات بکارت</a:t>
            </a:r>
          </a:p>
          <a:p>
            <a:pPr marL="171450" lvl="0" indent="-171450" rtl="1">
              <a:buFont typeface="Wingdings" panose="05000000000000000000" pitchFamily="2" charset="2"/>
              <a:buChar char="q"/>
            </a:pPr>
            <a:r>
              <a:rPr lang="ps-AF" sz="1200" b="1" kern="1200" dirty="0" smtClean="0">
                <a:solidFill>
                  <a:schemeClr val="tx1"/>
                </a:solidFill>
                <a:effectLst/>
                <a:latin typeface="+mn-lt"/>
                <a:ea typeface="+mn-ea"/>
                <a:cs typeface="+mn-cs"/>
              </a:rPr>
              <a:t>در قضایای فرار از منزل انجام معاینات بکارت</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عدم حمایت شریعت اسلام از انجام چنین معاینات </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انجام چنین معاینات خلاف کرامت انسانی بوده</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عدم حمایت قوانین به حیث دلیل الزام</a:t>
            </a:r>
            <a:endParaRPr lang="en-US" sz="1200" kern="1200" dirty="0" smtClean="0">
              <a:solidFill>
                <a:schemeClr val="tx1"/>
              </a:solidFill>
              <a:effectLst/>
              <a:latin typeface="+mn-lt"/>
              <a:ea typeface="+mn-ea"/>
              <a:cs typeface="+mn-cs"/>
            </a:endParaRPr>
          </a:p>
          <a:p>
            <a:pPr lvl="0" rtl="1"/>
            <a:r>
              <a:rPr lang="ps-AF" sz="1200" kern="1200" dirty="0" smtClean="0">
                <a:solidFill>
                  <a:schemeClr val="tx1"/>
                </a:solidFill>
                <a:effectLst/>
                <a:latin typeface="+mn-lt"/>
                <a:ea typeface="+mn-ea"/>
                <a:cs typeface="+mn-cs"/>
              </a:rPr>
              <a:t> </a:t>
            </a:r>
          </a:p>
          <a:p>
            <a:pPr lvl="0" rtl="1"/>
            <a:r>
              <a:rPr lang="fa-IR" sz="1200" kern="1200" dirty="0" smtClean="0">
                <a:solidFill>
                  <a:schemeClr val="tx1"/>
                </a:solidFill>
                <a:effectLst/>
                <a:latin typeface="+mn-lt"/>
                <a:ea typeface="+mn-ea"/>
                <a:cs typeface="+mn-cs"/>
              </a:rPr>
              <a:t>6-  </a:t>
            </a:r>
            <a:r>
              <a:rPr lang="ps-AF" sz="1200" kern="1200" dirty="0" smtClean="0">
                <a:solidFill>
                  <a:schemeClr val="tx1"/>
                </a:solidFill>
                <a:effectLst/>
                <a:latin typeface="+mn-lt"/>
                <a:ea typeface="+mn-ea"/>
                <a:cs typeface="+mn-cs"/>
              </a:rPr>
              <a:t>انجام معاینات طب عدلی توسط اشخاص غیر مسلکی </a:t>
            </a:r>
            <a:endParaRPr lang="en-US" sz="1200" kern="1200" dirty="0" smtClean="0">
              <a:solidFill>
                <a:schemeClr val="tx1"/>
              </a:solidFill>
              <a:effectLst/>
              <a:latin typeface="+mn-lt"/>
              <a:ea typeface="+mn-ea"/>
              <a:cs typeface="+mn-cs"/>
            </a:endParaRPr>
          </a:p>
          <a:p>
            <a:pPr marL="171450" lvl="0" indent="-171450" rtl="1">
              <a:buFont typeface="Wingdings" panose="05000000000000000000" pitchFamily="2" charset="2"/>
              <a:buChar char="q"/>
            </a:pPr>
            <a:r>
              <a:rPr lang="ps-AF" sz="1200" b="1" kern="1200" dirty="0" smtClean="0">
                <a:solidFill>
                  <a:schemeClr val="tx1"/>
                </a:solidFill>
                <a:effectLst/>
                <a:latin typeface="+mn-lt"/>
                <a:ea typeface="+mn-ea"/>
                <a:cs typeface="+mn-cs"/>
              </a:rPr>
              <a:t>انجام معاینات طب عدلی توسط اشخاص غیر مسلکی</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۱خلاف قوانین نافذه کشور </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دلیل پنداشتن چنین مورد غیر قانونی از جانب څارنوال و محاکم </a:t>
            </a:r>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F91D881B-9A18-4C33-90A2-0ADB72CAD070}" type="slidenum">
              <a:rPr lang="fa-IR" smtClean="0"/>
              <a:pPr/>
              <a:t>8</a:t>
            </a:fld>
            <a:endParaRPr lang="fa-IR"/>
          </a:p>
        </p:txBody>
      </p:sp>
    </p:spTree>
    <p:extLst>
      <p:ext uri="{BB962C8B-B14F-4D97-AF65-F5344CB8AC3E}">
        <p14:creationId xmlns:p14="http://schemas.microsoft.com/office/powerpoint/2010/main" val="724470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1"/>
            <a:r>
              <a:rPr lang="fa-IR" sz="1200" kern="1200" dirty="0" smtClean="0">
                <a:solidFill>
                  <a:schemeClr val="tx1"/>
                </a:solidFill>
                <a:effectLst/>
                <a:latin typeface="+mn-lt"/>
                <a:ea typeface="+mn-ea"/>
                <a:cs typeface="+mn-cs"/>
              </a:rPr>
              <a:t>7- </a:t>
            </a:r>
            <a:r>
              <a:rPr lang="fa-IR" sz="1200" kern="1200" baseline="0" dirty="0" smtClean="0">
                <a:solidFill>
                  <a:schemeClr val="tx1"/>
                </a:solidFill>
                <a:effectLst/>
                <a:latin typeface="+mn-lt"/>
                <a:ea typeface="+mn-ea"/>
                <a:cs typeface="+mn-cs"/>
              </a:rPr>
              <a:t> </a:t>
            </a:r>
            <a:r>
              <a:rPr lang="ps-AF" sz="1200" kern="1200" dirty="0" smtClean="0">
                <a:solidFill>
                  <a:schemeClr val="tx1"/>
                </a:solidFill>
                <a:effectLst/>
                <a:latin typeface="+mn-lt"/>
                <a:ea typeface="+mn-ea"/>
                <a:cs typeface="+mn-cs"/>
              </a:rPr>
              <a:t>عدم در نظر گرفتن تکالیف روحی و روانی زن</a:t>
            </a:r>
          </a:p>
          <a:p>
            <a:pPr marL="171450" lvl="0" indent="-171450" rtl="1">
              <a:buFont typeface="Wingdings" panose="05000000000000000000" pitchFamily="2" charset="2"/>
              <a:buChar char="q"/>
            </a:pPr>
            <a:r>
              <a:rPr lang="ps-AF" sz="1200" b="1" kern="1200" dirty="0" smtClean="0">
                <a:solidFill>
                  <a:schemeClr val="tx1"/>
                </a:solidFill>
                <a:effectLst/>
                <a:latin typeface="+mn-lt"/>
                <a:ea typeface="+mn-ea"/>
                <a:cs typeface="+mn-cs"/>
              </a:rPr>
              <a:t>عدم در نظر گرفتن تکالیف روحی و روانی زن</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به صحت زن توجه صورت نمیگیرد </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به اثار لت وکوبی زن توجه صورت نمیگیرد </a:t>
            </a:r>
            <a:endParaRPr lang="en-US" sz="1200"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محکمه نیز با اظهارات ایکه ولو حین تکالیف روانی زن از جانب مراجع کشی و یا تحقیق صورت گرفته باشد اعتنا ننموده .</a:t>
            </a:r>
            <a:endParaRPr lang="en-US" sz="1200" kern="1200" dirty="0" smtClean="0">
              <a:solidFill>
                <a:schemeClr val="tx1"/>
              </a:solidFill>
              <a:effectLst/>
              <a:latin typeface="+mn-lt"/>
              <a:ea typeface="+mn-ea"/>
              <a:cs typeface="+mn-cs"/>
            </a:endParaRPr>
          </a:p>
          <a:p>
            <a:pPr lvl="0" rtl="1"/>
            <a:endParaRPr lang="ps-AF" sz="1200" kern="1200" dirty="0" smtClean="0">
              <a:solidFill>
                <a:schemeClr val="tx1"/>
              </a:solidFill>
              <a:effectLst/>
              <a:latin typeface="+mn-lt"/>
              <a:ea typeface="+mn-ea"/>
              <a:cs typeface="+mn-cs"/>
            </a:endParaRPr>
          </a:p>
          <a:p>
            <a:pPr lvl="0" rtl="1"/>
            <a:endParaRPr lang="en-US" sz="1200" kern="1200" dirty="0" smtClean="0">
              <a:solidFill>
                <a:schemeClr val="tx1"/>
              </a:solidFill>
              <a:effectLst/>
              <a:latin typeface="+mn-lt"/>
              <a:ea typeface="+mn-ea"/>
              <a:cs typeface="+mn-cs"/>
            </a:endParaRPr>
          </a:p>
          <a:p>
            <a:pPr lvl="0" rtl="1"/>
            <a:r>
              <a:rPr lang="fa-IR" sz="1200" kern="1200" dirty="0" smtClean="0">
                <a:solidFill>
                  <a:schemeClr val="tx1"/>
                </a:solidFill>
                <a:effectLst/>
                <a:latin typeface="+mn-lt"/>
                <a:ea typeface="+mn-ea"/>
                <a:cs typeface="+mn-cs"/>
              </a:rPr>
              <a:t>8-</a:t>
            </a:r>
            <a:r>
              <a:rPr lang="fa-IR" sz="1200" kern="1200" baseline="0" dirty="0" smtClean="0">
                <a:solidFill>
                  <a:schemeClr val="tx1"/>
                </a:solidFill>
                <a:effectLst/>
                <a:latin typeface="+mn-lt"/>
                <a:ea typeface="+mn-ea"/>
                <a:cs typeface="+mn-cs"/>
              </a:rPr>
              <a:t>  </a:t>
            </a:r>
            <a:r>
              <a:rPr lang="ps-AF" sz="1200" kern="1200" dirty="0" smtClean="0">
                <a:solidFill>
                  <a:schemeClr val="tx1"/>
                </a:solidFill>
                <a:effectLst/>
                <a:latin typeface="+mn-lt"/>
                <a:ea typeface="+mn-ea"/>
                <a:cs typeface="+mn-cs"/>
              </a:rPr>
              <a:t>جمع اوری اسناد بصورت غیرقانونی از جانب مراجع کشفی و تحقیق وبلاخره دلیل الزام پنداشتن اسناد غیر قانونی علیه موکل</a:t>
            </a:r>
          </a:p>
          <a:p>
            <a:pPr marL="171450" lvl="0" indent="-171450" rtl="1">
              <a:buFont typeface="Wingdings" panose="05000000000000000000" pitchFamily="2" charset="2"/>
              <a:buChar char="q"/>
            </a:pPr>
            <a:r>
              <a:rPr lang="ps-AF" sz="1200" b="1" kern="1200" dirty="0" smtClean="0">
                <a:solidFill>
                  <a:schemeClr val="tx1"/>
                </a:solidFill>
                <a:effectLst/>
                <a:latin typeface="+mn-lt"/>
                <a:ea typeface="+mn-ea"/>
                <a:cs typeface="+mn-cs"/>
              </a:rPr>
              <a:t>جمع اوری اسناد بصورت غیرقانونی از جانب مراجع کشفی و تحقیق وبلاخره دلیل الزام پنداشتن اسناد غیر قانونی علیه موکل</a:t>
            </a:r>
            <a:endParaRPr lang="en-US" sz="1200" b="1" kern="1200" dirty="0" smtClean="0">
              <a:solidFill>
                <a:schemeClr val="tx1"/>
              </a:solidFill>
              <a:effectLst/>
              <a:latin typeface="+mn-lt"/>
              <a:ea typeface="+mn-ea"/>
              <a:cs typeface="+mn-cs"/>
            </a:endParaRPr>
          </a:p>
          <a:p>
            <a:pPr marL="171450" indent="-171450" rtl="1">
              <a:buFont typeface="Arial" panose="020B0604020202020204" pitchFamily="34" charset="0"/>
              <a:buChar char="•"/>
            </a:pPr>
            <a:r>
              <a:rPr lang="ps-AF" sz="1200" kern="1200" dirty="0" smtClean="0">
                <a:solidFill>
                  <a:schemeClr val="tx1"/>
                </a:solidFill>
                <a:effectLst/>
                <a:latin typeface="+mn-lt"/>
                <a:ea typeface="+mn-ea"/>
                <a:cs typeface="+mn-cs"/>
              </a:rPr>
              <a:t>با وصف اینکه اسناد بصورت غیر قانونی هم جمع اوری شده باشد محکمه به الزامیت شخص حکم مینماید .</a:t>
            </a:r>
            <a:endParaRPr lang="en-US" sz="1200" kern="1200" dirty="0" smtClean="0">
              <a:solidFill>
                <a:schemeClr val="tx1"/>
              </a:solidFill>
              <a:effectLst/>
              <a:latin typeface="+mn-lt"/>
              <a:ea typeface="+mn-ea"/>
              <a:cs typeface="+mn-cs"/>
            </a:endParaRPr>
          </a:p>
          <a:p>
            <a:pPr lvl="0" rtl="1"/>
            <a:endParaRPr lang="en-US" sz="1200" kern="1200" dirty="0" smtClean="0">
              <a:solidFill>
                <a:schemeClr val="tx1"/>
              </a:solidFill>
              <a:effectLst/>
              <a:latin typeface="+mn-lt"/>
              <a:ea typeface="+mn-ea"/>
              <a:cs typeface="+mn-cs"/>
            </a:endParaRPr>
          </a:p>
          <a:p>
            <a:endParaRPr lang="fa-IR" dirty="0"/>
          </a:p>
        </p:txBody>
      </p:sp>
      <p:sp>
        <p:nvSpPr>
          <p:cNvPr id="4" name="Slide Number Placeholder 3"/>
          <p:cNvSpPr>
            <a:spLocks noGrp="1"/>
          </p:cNvSpPr>
          <p:nvPr>
            <p:ph type="sldNum" sz="quarter" idx="10"/>
          </p:nvPr>
        </p:nvSpPr>
        <p:spPr/>
        <p:txBody>
          <a:bodyPr/>
          <a:lstStyle/>
          <a:p>
            <a:fld id="{F91D881B-9A18-4C33-90A2-0ADB72CAD070}" type="slidenum">
              <a:rPr lang="fa-IR" smtClean="0"/>
              <a:pPr/>
              <a:t>9</a:t>
            </a:fld>
            <a:endParaRPr lang="fa-IR"/>
          </a:p>
        </p:txBody>
      </p:sp>
    </p:spTree>
    <p:extLst>
      <p:ext uri="{BB962C8B-B14F-4D97-AF65-F5344CB8AC3E}">
        <p14:creationId xmlns:p14="http://schemas.microsoft.com/office/powerpoint/2010/main" val="21029758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ps-AF" sz="1200" b="1" kern="1200" dirty="0" smtClean="0">
                <a:solidFill>
                  <a:schemeClr val="tx1"/>
                </a:solidFill>
                <a:effectLst/>
                <a:latin typeface="+mn-lt"/>
                <a:ea typeface="+mn-ea"/>
                <a:cs typeface="+mn-cs"/>
              </a:rPr>
              <a:t>راه حل های اجرا شده از جانب دفتر </a:t>
            </a:r>
            <a:r>
              <a:rPr lang="en-US" sz="1200" b="1" kern="1200" dirty="0" smtClean="0">
                <a:solidFill>
                  <a:schemeClr val="tx1"/>
                </a:solidFill>
                <a:effectLst/>
                <a:latin typeface="+mn-lt"/>
                <a:ea typeface="+mn-ea"/>
                <a:cs typeface="+mn-cs"/>
              </a:rPr>
              <a:t>ILF-A</a:t>
            </a:r>
            <a:r>
              <a:rPr lang="ps-AF"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lvl="0" rtl="1"/>
            <a:r>
              <a:rPr lang="en-US" sz="1200" b="1" kern="1200" dirty="0" smtClean="0">
                <a:solidFill>
                  <a:schemeClr val="tx1"/>
                </a:solidFill>
                <a:effectLst/>
                <a:latin typeface="+mn-lt"/>
                <a:ea typeface="+mn-ea"/>
                <a:cs typeface="+mn-cs"/>
              </a:rPr>
              <a:t>ILF-A  </a:t>
            </a:r>
            <a:r>
              <a:rPr lang="ps-AF" sz="1200" kern="1200" dirty="0" smtClean="0">
                <a:solidFill>
                  <a:schemeClr val="tx1"/>
                </a:solidFill>
                <a:effectLst/>
                <a:latin typeface="+mn-lt"/>
                <a:ea typeface="+mn-ea"/>
                <a:cs typeface="+mn-cs"/>
              </a:rPr>
              <a:t>توانسته است که در مرکز و ولایات وکلای اناث را افزایش دهند .</a:t>
            </a:r>
            <a:endParaRPr lang="en-US" sz="1200" kern="1200" dirty="0" smtClean="0">
              <a:solidFill>
                <a:schemeClr val="tx1"/>
              </a:solidFill>
              <a:effectLst/>
              <a:latin typeface="+mn-lt"/>
              <a:ea typeface="+mn-ea"/>
              <a:cs typeface="+mn-cs"/>
            </a:endParaRPr>
          </a:p>
          <a:p>
            <a:pPr rtl="1"/>
            <a:r>
              <a:rPr lang="ps-AF" sz="1200" kern="1200" dirty="0" smtClean="0">
                <a:solidFill>
                  <a:schemeClr val="tx1"/>
                </a:solidFill>
                <a:effectLst/>
                <a:latin typeface="+mn-lt"/>
                <a:ea typeface="+mn-ea"/>
                <a:cs typeface="+mn-cs"/>
              </a:rPr>
              <a:t>که بیشتر از ۹ وکیل مدافع و معاونین وکلای مدافع در مرکز دارد و نیز در چندین ولایات وکلای مدافع اناث فعالیت مینمایند.</a:t>
            </a:r>
            <a:endParaRPr lang="en-US" sz="1200" kern="1200" dirty="0" smtClean="0">
              <a:solidFill>
                <a:schemeClr val="tx1"/>
              </a:solidFill>
              <a:effectLst/>
              <a:latin typeface="+mn-lt"/>
              <a:ea typeface="+mn-ea"/>
              <a:cs typeface="+mn-cs"/>
            </a:endParaRPr>
          </a:p>
          <a:p>
            <a:pPr rtl="1"/>
            <a:r>
              <a:rPr lang="en-US" sz="1200" kern="1200" dirty="0" smtClean="0">
                <a:solidFill>
                  <a:schemeClr val="tx1"/>
                </a:solidFill>
                <a:effectLst/>
                <a:latin typeface="+mn-lt"/>
                <a:ea typeface="+mn-ea"/>
                <a:cs typeface="+mn-cs"/>
              </a:rPr>
              <a:t> </a:t>
            </a:r>
          </a:p>
          <a:p>
            <a:pPr lvl="0" rtl="1"/>
            <a:r>
              <a:rPr lang="ps-AF" sz="1200" b="1" kern="1200" dirty="0" smtClean="0">
                <a:solidFill>
                  <a:schemeClr val="tx1"/>
                </a:solidFill>
                <a:effectLst/>
                <a:latin typeface="+mn-lt"/>
                <a:ea typeface="+mn-ea"/>
                <a:cs typeface="+mn-cs"/>
              </a:rPr>
              <a:t>دسترسی به موقع به وکالت .</a:t>
            </a:r>
            <a:endParaRPr lang="en-US" sz="1200" kern="1200" dirty="0" smtClean="0">
              <a:solidFill>
                <a:schemeClr val="tx1"/>
              </a:solidFill>
              <a:effectLst/>
              <a:latin typeface="+mn-lt"/>
              <a:ea typeface="+mn-ea"/>
              <a:cs typeface="+mn-cs"/>
            </a:endParaRPr>
          </a:p>
          <a:p>
            <a:pPr rtl="1"/>
            <a:r>
              <a:rPr lang="ps-AF" sz="1200" kern="1200" dirty="0" smtClean="0">
                <a:solidFill>
                  <a:schemeClr val="tx1"/>
                </a:solidFill>
                <a:effectLst/>
                <a:latin typeface="+mn-lt"/>
                <a:ea typeface="+mn-ea"/>
                <a:cs typeface="+mn-cs"/>
              </a:rPr>
              <a:t>۱ – به اثر تدویر ورکشاپ ها ، میزهای مدور ، نشست در کنفرانس ها روابط نزدیک با مراجع عدلی و قضایی از جانب </a:t>
            </a:r>
            <a:r>
              <a:rPr lang="en-US" sz="1200" kern="1200" dirty="0" smtClean="0">
                <a:solidFill>
                  <a:schemeClr val="tx1"/>
                </a:solidFill>
                <a:effectLst/>
                <a:latin typeface="+mn-lt"/>
                <a:ea typeface="+mn-ea"/>
                <a:cs typeface="+mn-cs"/>
              </a:rPr>
              <a:t>ILF-A</a:t>
            </a:r>
            <a:r>
              <a:rPr lang="ps-AF" sz="1200" kern="1200" dirty="0" smtClean="0">
                <a:solidFill>
                  <a:schemeClr val="tx1"/>
                </a:solidFill>
                <a:effectLst/>
                <a:latin typeface="+mn-lt"/>
                <a:ea typeface="+mn-ea"/>
                <a:cs typeface="+mn-cs"/>
              </a:rPr>
              <a:t> تحکیم شده.</a:t>
            </a:r>
            <a:endParaRPr lang="en-US" sz="1200" kern="1200" dirty="0" smtClean="0">
              <a:solidFill>
                <a:schemeClr val="tx1"/>
              </a:solidFill>
              <a:effectLst/>
              <a:latin typeface="+mn-lt"/>
              <a:ea typeface="+mn-ea"/>
              <a:cs typeface="+mn-cs"/>
            </a:endParaRPr>
          </a:p>
          <a:p>
            <a:pPr rtl="1"/>
            <a:r>
              <a:rPr lang="ps-AF" sz="1200" kern="1200" dirty="0" smtClean="0">
                <a:solidFill>
                  <a:schemeClr val="tx1"/>
                </a:solidFill>
                <a:effectLst/>
                <a:latin typeface="+mn-lt"/>
                <a:ea typeface="+mn-ea"/>
                <a:cs typeface="+mn-cs"/>
              </a:rPr>
              <a:t>۲- معرفی وکلای مدافع بصورت دوامدار در مراجع کشفی و نظارت خانه ها.</a:t>
            </a:r>
            <a:endParaRPr lang="en-US" sz="1200" kern="1200" dirty="0" smtClean="0">
              <a:solidFill>
                <a:schemeClr val="tx1"/>
              </a:solidFill>
              <a:effectLst/>
              <a:latin typeface="+mn-lt"/>
              <a:ea typeface="+mn-ea"/>
              <a:cs typeface="+mn-cs"/>
            </a:endParaRPr>
          </a:p>
          <a:p>
            <a:pPr rtl="1"/>
            <a:r>
              <a:rPr lang="ps-AF" sz="1200" kern="1200" dirty="0" smtClean="0">
                <a:solidFill>
                  <a:schemeClr val="tx1"/>
                </a:solidFill>
                <a:effectLst/>
                <a:latin typeface="+mn-lt"/>
                <a:ea typeface="+mn-ea"/>
                <a:cs typeface="+mn-cs"/>
              </a:rPr>
              <a:t>۳- پخش و نشر نمرات تلیفون در مراجع عدلی وقضایی </a:t>
            </a:r>
            <a:endParaRPr lang="en-US" sz="1200" kern="1200" dirty="0" smtClean="0">
              <a:solidFill>
                <a:schemeClr val="tx1"/>
              </a:solidFill>
              <a:effectLst/>
              <a:latin typeface="+mn-lt"/>
              <a:ea typeface="+mn-ea"/>
              <a:cs typeface="+mn-cs"/>
            </a:endParaRPr>
          </a:p>
          <a:p>
            <a:pPr rtl="1"/>
            <a:r>
              <a:rPr lang="ps-AF"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lvl="0" rtl="1"/>
            <a:r>
              <a:rPr lang="ps-AF" sz="1200" b="1" kern="1200" dirty="0" smtClean="0">
                <a:solidFill>
                  <a:schemeClr val="tx1"/>
                </a:solidFill>
                <a:effectLst/>
                <a:latin typeface="+mn-lt"/>
                <a:ea typeface="+mn-ea"/>
                <a:cs typeface="+mn-cs"/>
              </a:rPr>
              <a:t>داد خواهی در صورت انجام معاینات بکارت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rtl="1"/>
            <a:r>
              <a:rPr lang="ps-AF" sz="1200" kern="1200" dirty="0" smtClean="0">
                <a:solidFill>
                  <a:schemeClr val="tx1"/>
                </a:solidFill>
                <a:effectLst/>
                <a:latin typeface="+mn-lt"/>
                <a:ea typeface="+mn-ea"/>
                <a:cs typeface="+mn-cs"/>
              </a:rPr>
              <a:t>۱- ترتیب درخواستی ، بمنظوراینکه معاینات بکارت نباید دلیل الزام پنداشته شود </a:t>
            </a:r>
            <a:endParaRPr lang="en-US" sz="1200" kern="1200" dirty="0" smtClean="0">
              <a:solidFill>
                <a:schemeClr val="tx1"/>
              </a:solidFill>
              <a:effectLst/>
              <a:latin typeface="+mn-lt"/>
              <a:ea typeface="+mn-ea"/>
              <a:cs typeface="+mn-cs"/>
            </a:endParaRPr>
          </a:p>
          <a:p>
            <a:pPr rtl="1"/>
            <a:r>
              <a:rPr lang="ps-AF" sz="1200" kern="1200" dirty="0" smtClean="0">
                <a:solidFill>
                  <a:schemeClr val="tx1"/>
                </a:solidFill>
                <a:effectLst/>
                <a:latin typeface="+mn-lt"/>
                <a:ea typeface="+mn-ea"/>
                <a:cs typeface="+mn-cs"/>
              </a:rPr>
              <a:t>۲- ترتیب درخواست جهت خارج ساختن چنین معاینات غیرقانونی از دوسیه </a:t>
            </a:r>
            <a:endParaRPr lang="en-US" sz="1200" kern="1200" dirty="0" smtClean="0">
              <a:solidFill>
                <a:schemeClr val="tx1"/>
              </a:solidFill>
              <a:effectLst/>
              <a:latin typeface="+mn-lt"/>
              <a:ea typeface="+mn-ea"/>
              <a:cs typeface="+mn-cs"/>
            </a:endParaRPr>
          </a:p>
          <a:p>
            <a:pPr lvl="0" rtl="1"/>
            <a:r>
              <a:rPr lang="ps-AF" sz="1200" kern="1200" dirty="0" smtClean="0">
                <a:solidFill>
                  <a:schemeClr val="tx1"/>
                </a:solidFill>
                <a:effectLst/>
                <a:latin typeface="+mn-lt"/>
                <a:ea typeface="+mn-ea"/>
                <a:cs typeface="+mn-cs"/>
              </a:rPr>
              <a:t>دادخواهی بمنظور راجع ساختن زن به مراجع صحت روانی در صورت لزوم.</a:t>
            </a:r>
            <a:endParaRPr lang="en-US" sz="1200" kern="1200" dirty="0" smtClean="0">
              <a:solidFill>
                <a:schemeClr val="tx1"/>
              </a:solidFill>
              <a:effectLst/>
              <a:latin typeface="+mn-lt"/>
              <a:ea typeface="+mn-ea"/>
              <a:cs typeface="+mn-cs"/>
            </a:endParaRPr>
          </a:p>
          <a:p>
            <a:pPr lvl="0" rtl="1"/>
            <a:r>
              <a:rPr lang="ps-AF" sz="1200" kern="1200" dirty="0" smtClean="0">
                <a:solidFill>
                  <a:schemeClr val="tx1"/>
                </a:solidFill>
                <a:effectLst/>
                <a:latin typeface="+mn-lt"/>
                <a:ea typeface="+mn-ea"/>
                <a:cs typeface="+mn-cs"/>
              </a:rPr>
              <a:t>دادخواهی بمنظور رهایی به ضمانت زن </a:t>
            </a:r>
            <a:endParaRPr lang="en-US" sz="1200" kern="1200" dirty="0" smtClean="0">
              <a:solidFill>
                <a:schemeClr val="tx1"/>
              </a:solidFill>
              <a:effectLst/>
              <a:latin typeface="+mn-lt"/>
              <a:ea typeface="+mn-ea"/>
              <a:cs typeface="+mn-cs"/>
            </a:endParaRPr>
          </a:p>
          <a:p>
            <a:pPr lvl="0" rtl="1"/>
            <a:r>
              <a:rPr lang="ps-AF" sz="1200" kern="1200" dirty="0" smtClean="0">
                <a:solidFill>
                  <a:schemeClr val="tx1"/>
                </a:solidFill>
                <a:effectLst/>
                <a:latin typeface="+mn-lt"/>
                <a:ea typeface="+mn-ea"/>
                <a:cs typeface="+mn-cs"/>
              </a:rPr>
              <a:t>دادخواهی بمنظور حفظ دوسیه </a:t>
            </a:r>
            <a:endParaRPr lang="en-US" sz="1200" kern="1200" dirty="0" smtClean="0">
              <a:solidFill>
                <a:schemeClr val="tx1"/>
              </a:solidFill>
              <a:effectLst/>
              <a:latin typeface="+mn-lt"/>
              <a:ea typeface="+mn-ea"/>
              <a:cs typeface="+mn-cs"/>
            </a:endParaRPr>
          </a:p>
          <a:p>
            <a:pPr lvl="0" rtl="1"/>
            <a:r>
              <a:rPr lang="ps-AF" sz="1200" kern="1200" dirty="0" smtClean="0">
                <a:solidFill>
                  <a:schemeClr val="tx1"/>
                </a:solidFill>
                <a:effectLst/>
                <a:latin typeface="+mn-lt"/>
                <a:ea typeface="+mn-ea"/>
                <a:cs typeface="+mn-cs"/>
              </a:rPr>
              <a:t>دادخواهی بمنظور بطلان اجراات غیر قانونی </a:t>
            </a:r>
            <a:endParaRPr lang="en-US" sz="1200" kern="1200" dirty="0" smtClean="0">
              <a:solidFill>
                <a:schemeClr val="tx1"/>
              </a:solidFill>
              <a:effectLst/>
              <a:latin typeface="+mn-lt"/>
              <a:ea typeface="+mn-ea"/>
              <a:cs typeface="+mn-cs"/>
            </a:endParaRPr>
          </a:p>
          <a:p>
            <a:pPr lvl="0" rtl="1"/>
            <a:r>
              <a:rPr lang="prs-AF" sz="1200" kern="1200" dirty="0" smtClean="0">
                <a:solidFill>
                  <a:schemeClr val="tx1"/>
                </a:solidFill>
                <a:effectLst/>
                <a:latin typeface="+mn-lt"/>
                <a:ea typeface="+mn-ea"/>
                <a:cs typeface="+mn-cs"/>
              </a:rPr>
              <a:t>سایر موارد....</a:t>
            </a:r>
            <a:endParaRPr lang="en-US" sz="1200" kern="1200" dirty="0" smtClean="0">
              <a:solidFill>
                <a:schemeClr val="tx1"/>
              </a:solidFill>
              <a:effectLst/>
              <a:latin typeface="+mn-lt"/>
              <a:ea typeface="+mn-ea"/>
              <a:cs typeface="+mn-cs"/>
            </a:endParaRPr>
          </a:p>
          <a:p>
            <a:pPr algn="l" rtl="0"/>
            <a:endParaRPr lang="fa-IR" dirty="0"/>
          </a:p>
        </p:txBody>
      </p:sp>
      <p:sp>
        <p:nvSpPr>
          <p:cNvPr id="4" name="Slide Number Placeholder 3"/>
          <p:cNvSpPr>
            <a:spLocks noGrp="1"/>
          </p:cNvSpPr>
          <p:nvPr>
            <p:ph type="sldNum" sz="quarter" idx="10"/>
          </p:nvPr>
        </p:nvSpPr>
        <p:spPr/>
        <p:txBody>
          <a:bodyPr/>
          <a:lstStyle/>
          <a:p>
            <a:fld id="{F91D881B-9A18-4C33-90A2-0ADB72CAD070}" type="slidenum">
              <a:rPr lang="fa-IR" smtClean="0"/>
              <a:pPr/>
              <a:t>10</a:t>
            </a:fld>
            <a:endParaRPr lang="fa-IR"/>
          </a:p>
        </p:txBody>
      </p:sp>
    </p:spTree>
    <p:extLst>
      <p:ext uri="{BB962C8B-B14F-4D97-AF65-F5344CB8AC3E}">
        <p14:creationId xmlns:p14="http://schemas.microsoft.com/office/powerpoint/2010/main" val="3763211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1D881B-9A18-4C33-90A2-0ADB72CAD070}" type="slidenum">
              <a:rPr lang="fa-IR" smtClean="0"/>
              <a:pPr/>
              <a:t>12</a:t>
            </a:fld>
            <a:endParaRPr lang="fa-IR"/>
          </a:p>
        </p:txBody>
      </p:sp>
    </p:spTree>
    <p:extLst>
      <p:ext uri="{BB962C8B-B14F-4D97-AF65-F5344CB8AC3E}">
        <p14:creationId xmlns:p14="http://schemas.microsoft.com/office/powerpoint/2010/main" val="8881593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58FE707-02C6-4BC2-B447-EA979CEDD394}" type="slidenum">
              <a:rPr lang="fa-IR" smtClean="0"/>
              <a:pPr/>
              <a:t>‹#›</a:t>
            </a:fld>
            <a:endParaRPr lang="fa-IR"/>
          </a:p>
        </p:txBody>
      </p:sp>
    </p:spTree>
    <p:extLst>
      <p:ext uri="{BB962C8B-B14F-4D97-AF65-F5344CB8AC3E}">
        <p14:creationId xmlns:p14="http://schemas.microsoft.com/office/powerpoint/2010/main" val="4078713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58FE707-02C6-4BC2-B447-EA979CEDD394}" type="slidenum">
              <a:rPr lang="fa-IR" smtClean="0"/>
              <a:pPr/>
              <a:t>‹#›</a:t>
            </a:fld>
            <a:endParaRPr lang="fa-IR"/>
          </a:p>
        </p:txBody>
      </p:sp>
    </p:spTree>
    <p:extLst>
      <p:ext uri="{BB962C8B-B14F-4D97-AF65-F5344CB8AC3E}">
        <p14:creationId xmlns:p14="http://schemas.microsoft.com/office/powerpoint/2010/main" val="3267757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58FE707-02C6-4BC2-B447-EA979CEDD394}" type="slidenum">
              <a:rPr lang="fa-IR" smtClean="0"/>
              <a:pPr/>
              <a:t>‹#›</a:t>
            </a:fld>
            <a:endParaRPr lang="fa-IR"/>
          </a:p>
        </p:txBody>
      </p:sp>
    </p:spTree>
    <p:extLst>
      <p:ext uri="{BB962C8B-B14F-4D97-AF65-F5344CB8AC3E}">
        <p14:creationId xmlns:p14="http://schemas.microsoft.com/office/powerpoint/2010/main" val="1694252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58FE707-02C6-4BC2-B447-EA979CEDD394}" type="slidenum">
              <a:rPr lang="fa-IR" smtClean="0"/>
              <a:pPr/>
              <a:t>‹#›</a:t>
            </a:fld>
            <a:endParaRPr lang="fa-IR"/>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1331971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58FE707-02C6-4BC2-B447-EA979CEDD394}" type="slidenum">
              <a:rPr lang="fa-IR" smtClean="0"/>
              <a:pPr/>
              <a:t>‹#›</a:t>
            </a:fld>
            <a:endParaRPr lang="fa-IR"/>
          </a:p>
        </p:txBody>
      </p:sp>
    </p:spTree>
    <p:extLst>
      <p:ext uri="{BB962C8B-B14F-4D97-AF65-F5344CB8AC3E}">
        <p14:creationId xmlns:p14="http://schemas.microsoft.com/office/powerpoint/2010/main" val="31242900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58FE707-02C6-4BC2-B447-EA979CEDD394}" type="slidenum">
              <a:rPr lang="fa-IR" smtClean="0"/>
              <a:pPr/>
              <a:t>‹#›</a:t>
            </a:fld>
            <a:endParaRPr lang="fa-IR"/>
          </a:p>
        </p:txBody>
      </p:sp>
    </p:spTree>
    <p:extLst>
      <p:ext uri="{BB962C8B-B14F-4D97-AF65-F5344CB8AC3E}">
        <p14:creationId xmlns:p14="http://schemas.microsoft.com/office/powerpoint/2010/main" val="12469834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4"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58FE707-02C6-4BC2-B447-EA979CEDD394}" type="slidenum">
              <a:rPr lang="fa-IR" smtClean="0"/>
              <a:pPr/>
              <a:t>‹#›</a:t>
            </a:fld>
            <a:endParaRPr lang="fa-IR"/>
          </a:p>
        </p:txBody>
      </p:sp>
    </p:spTree>
    <p:extLst>
      <p:ext uri="{BB962C8B-B14F-4D97-AF65-F5344CB8AC3E}">
        <p14:creationId xmlns:p14="http://schemas.microsoft.com/office/powerpoint/2010/main" val="30763195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58FE707-02C6-4BC2-B447-EA979CEDD394}" type="slidenum">
              <a:rPr lang="fa-IR" smtClean="0"/>
              <a:pPr/>
              <a:t>‹#›</a:t>
            </a:fld>
            <a:endParaRPr lang="fa-IR"/>
          </a:p>
        </p:txBody>
      </p:sp>
    </p:spTree>
    <p:extLst>
      <p:ext uri="{BB962C8B-B14F-4D97-AF65-F5344CB8AC3E}">
        <p14:creationId xmlns:p14="http://schemas.microsoft.com/office/powerpoint/2010/main" val="6837433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58FE707-02C6-4BC2-B447-EA979CEDD394}" type="slidenum">
              <a:rPr lang="fa-IR" smtClean="0"/>
              <a:pPr/>
              <a:t>‹#›</a:t>
            </a:fld>
            <a:endParaRPr lang="fa-IR"/>
          </a:p>
        </p:txBody>
      </p:sp>
    </p:spTree>
    <p:extLst>
      <p:ext uri="{BB962C8B-B14F-4D97-AF65-F5344CB8AC3E}">
        <p14:creationId xmlns:p14="http://schemas.microsoft.com/office/powerpoint/2010/main" val="18608009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58FE707-02C6-4BC2-B447-EA979CEDD394}" type="slidenum">
              <a:rPr lang="fa-IR" smtClean="0"/>
              <a:pPr/>
              <a:t>‹#›</a:t>
            </a:fld>
            <a:endParaRPr lang="fa-IR"/>
          </a:p>
        </p:txBody>
      </p:sp>
    </p:spTree>
    <p:extLst>
      <p:ext uri="{BB962C8B-B14F-4D97-AF65-F5344CB8AC3E}">
        <p14:creationId xmlns:p14="http://schemas.microsoft.com/office/powerpoint/2010/main" val="790438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958FE707-02C6-4BC2-B447-EA979CEDD394}" type="slidenum">
              <a:rPr lang="fa-IR" smtClean="0"/>
              <a:pPr/>
              <a:t>‹#›</a:t>
            </a:fld>
            <a:endParaRPr lang="fa-IR"/>
          </a:p>
        </p:txBody>
      </p:sp>
    </p:spTree>
    <p:extLst>
      <p:ext uri="{BB962C8B-B14F-4D97-AF65-F5344CB8AC3E}">
        <p14:creationId xmlns:p14="http://schemas.microsoft.com/office/powerpoint/2010/main" val="1410160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58FE707-02C6-4BC2-B447-EA979CEDD394}" type="slidenum">
              <a:rPr lang="fa-IR" smtClean="0"/>
              <a:pPr/>
              <a:t>‹#›</a:t>
            </a:fld>
            <a:endParaRPr lang="fa-IR"/>
          </a:p>
        </p:txBody>
      </p:sp>
    </p:spTree>
    <p:extLst>
      <p:ext uri="{BB962C8B-B14F-4D97-AF65-F5344CB8AC3E}">
        <p14:creationId xmlns:p14="http://schemas.microsoft.com/office/powerpoint/2010/main" val="2656674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958FE707-02C6-4BC2-B447-EA979CEDD394}" type="slidenum">
              <a:rPr lang="fa-IR" smtClean="0"/>
              <a:pPr/>
              <a:t>‹#›</a:t>
            </a:fld>
            <a:endParaRPr lang="fa-IR"/>
          </a:p>
        </p:txBody>
      </p:sp>
    </p:spTree>
    <p:extLst>
      <p:ext uri="{BB962C8B-B14F-4D97-AF65-F5344CB8AC3E}">
        <p14:creationId xmlns:p14="http://schemas.microsoft.com/office/powerpoint/2010/main" val="1857624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5" name="Footer Placeholder 3"/>
          <p:cNvSpPr>
            <a:spLocks noGrp="1"/>
          </p:cNvSpPr>
          <p:nvPr>
            <p:ph type="ftr" sz="quarter" idx="11"/>
          </p:nvPr>
        </p:nvSpPr>
        <p:spPr/>
        <p:txBody>
          <a:bodyPr/>
          <a:lstStyle/>
          <a:p>
            <a:endParaRPr lang="fa-IR"/>
          </a:p>
        </p:txBody>
      </p:sp>
      <p:sp>
        <p:nvSpPr>
          <p:cNvPr id="6" name="Slide Number Placeholder 4"/>
          <p:cNvSpPr>
            <a:spLocks noGrp="1"/>
          </p:cNvSpPr>
          <p:nvPr>
            <p:ph type="sldNum" sz="quarter" idx="12"/>
          </p:nvPr>
        </p:nvSpPr>
        <p:spPr/>
        <p:txBody>
          <a:bodyPr/>
          <a:lstStyle/>
          <a:p>
            <a:fld id="{958FE707-02C6-4BC2-B447-EA979CEDD394}" type="slidenum">
              <a:rPr lang="fa-IR" smtClean="0"/>
              <a:pPr/>
              <a:t>‹#›</a:t>
            </a:fld>
            <a:endParaRPr lang="fa-IR"/>
          </a:p>
        </p:txBody>
      </p:sp>
    </p:spTree>
    <p:extLst>
      <p:ext uri="{BB962C8B-B14F-4D97-AF65-F5344CB8AC3E}">
        <p14:creationId xmlns:p14="http://schemas.microsoft.com/office/powerpoint/2010/main" val="1119257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5" name="Footer Placeholder 2"/>
          <p:cNvSpPr>
            <a:spLocks noGrp="1"/>
          </p:cNvSpPr>
          <p:nvPr>
            <p:ph type="ftr" sz="quarter" idx="11"/>
          </p:nvPr>
        </p:nvSpPr>
        <p:spPr/>
        <p:txBody>
          <a:bodyPr/>
          <a:lstStyle/>
          <a:p>
            <a:endParaRPr lang="fa-IR"/>
          </a:p>
        </p:txBody>
      </p:sp>
      <p:sp>
        <p:nvSpPr>
          <p:cNvPr id="6" name="Slide Number Placeholder 3"/>
          <p:cNvSpPr>
            <a:spLocks noGrp="1"/>
          </p:cNvSpPr>
          <p:nvPr>
            <p:ph type="sldNum" sz="quarter" idx="12"/>
          </p:nvPr>
        </p:nvSpPr>
        <p:spPr/>
        <p:txBody>
          <a:bodyPr/>
          <a:lstStyle/>
          <a:p>
            <a:fld id="{958FE707-02C6-4BC2-B447-EA979CEDD394}" type="slidenum">
              <a:rPr lang="fa-IR" smtClean="0"/>
              <a:pPr/>
              <a:t>‹#›</a:t>
            </a:fld>
            <a:endParaRPr lang="fa-IR"/>
          </a:p>
        </p:txBody>
      </p:sp>
    </p:spTree>
    <p:extLst>
      <p:ext uri="{BB962C8B-B14F-4D97-AF65-F5344CB8AC3E}">
        <p14:creationId xmlns:p14="http://schemas.microsoft.com/office/powerpoint/2010/main" val="3956613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5" name="Footer Placeholder 5"/>
          <p:cNvSpPr>
            <a:spLocks noGrp="1"/>
          </p:cNvSpPr>
          <p:nvPr>
            <p:ph type="ftr" sz="quarter" idx="11"/>
          </p:nvPr>
        </p:nvSpPr>
        <p:spPr/>
        <p:txBody>
          <a:bodyPr/>
          <a:lstStyle/>
          <a:p>
            <a:endParaRPr lang="fa-IR"/>
          </a:p>
        </p:txBody>
      </p:sp>
      <p:sp>
        <p:nvSpPr>
          <p:cNvPr id="6" name="Slide Number Placeholder 6"/>
          <p:cNvSpPr>
            <a:spLocks noGrp="1"/>
          </p:cNvSpPr>
          <p:nvPr>
            <p:ph type="sldNum" sz="quarter" idx="12"/>
          </p:nvPr>
        </p:nvSpPr>
        <p:spPr/>
        <p:txBody>
          <a:bodyPr/>
          <a:lstStyle/>
          <a:p>
            <a:fld id="{958FE707-02C6-4BC2-B447-EA979CEDD394}" type="slidenum">
              <a:rPr lang="fa-IR" smtClean="0"/>
              <a:pPr/>
              <a:t>‹#›</a:t>
            </a:fld>
            <a:endParaRPr lang="fa-IR"/>
          </a:p>
        </p:txBody>
      </p:sp>
    </p:spTree>
    <p:extLst>
      <p:ext uri="{BB962C8B-B14F-4D97-AF65-F5344CB8AC3E}">
        <p14:creationId xmlns:p14="http://schemas.microsoft.com/office/powerpoint/2010/main" val="23261100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A4000F-5E26-4B48-BDFC-E8113289DCF7}" type="datetimeFigureOut">
              <a:rPr lang="fa-IR" smtClean="0"/>
              <a:pPr/>
              <a:t>06/03/1440</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958FE707-02C6-4BC2-B447-EA979CEDD394}" type="slidenum">
              <a:rPr lang="fa-IR" smtClean="0"/>
              <a:pPr/>
              <a:t>‹#›</a:t>
            </a:fld>
            <a:endParaRPr lang="fa-IR"/>
          </a:p>
        </p:txBody>
      </p:sp>
    </p:spTree>
    <p:extLst>
      <p:ext uri="{BB962C8B-B14F-4D97-AF65-F5344CB8AC3E}">
        <p14:creationId xmlns:p14="http://schemas.microsoft.com/office/powerpoint/2010/main" val="33181156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print">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cstate="print">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print">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print">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FEA4000F-5E26-4B48-BDFC-E8113289DCF7}" type="datetimeFigureOut">
              <a:rPr lang="fa-IR" smtClean="0"/>
              <a:pPr/>
              <a:t>06/03/1440</a:t>
            </a:fld>
            <a:endParaRPr lang="fa-I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a-IR"/>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958FE707-02C6-4BC2-B447-EA979CEDD394}" type="slidenum">
              <a:rPr lang="fa-IR" smtClean="0"/>
              <a:pPr/>
              <a:t>‹#›</a:t>
            </a:fld>
            <a:endParaRPr lang="fa-IR"/>
          </a:p>
        </p:txBody>
      </p:sp>
    </p:spTree>
    <p:extLst>
      <p:ext uri="{BB962C8B-B14F-4D97-AF65-F5344CB8AC3E}">
        <p14:creationId xmlns:p14="http://schemas.microsoft.com/office/powerpoint/2010/main" val="3210737843"/>
      </p:ext>
    </p:extLst>
  </p:cSld>
  <p:clrMap bg1="dk1" tx1="lt1" bg2="dk2" tx2="lt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Lst>
  <p:txStyles>
    <p:titleStyle>
      <a:lvl1pPr algn="l" defTabSz="457200"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68014" y="3175664"/>
            <a:ext cx="11698014" cy="2452626"/>
          </a:xfrm>
        </p:spPr>
        <p:txBody>
          <a:bodyPr>
            <a:normAutofit fontScale="92500"/>
          </a:bodyPr>
          <a:lstStyle/>
          <a:p>
            <a:pPr algn="ctr" rtl="0"/>
            <a:r>
              <a:rPr lang="en-US" sz="4400" b="1" dirty="0" smtClean="0">
                <a:solidFill>
                  <a:schemeClr val="tx1"/>
                </a:solidFill>
              </a:rPr>
              <a:t>CHALLENGING DISCRIMINATION AGAINST WOMEN IN AFGHANISTAN’S JUSTICE SYSTEM THROUGH LITIGATION AND ADVOCACY</a:t>
            </a:r>
          </a:p>
          <a:p>
            <a:pPr algn="ctr" rtl="0"/>
            <a:endParaRPr lang="fa-IR" sz="4400" b="1" dirty="0">
              <a:solidFill>
                <a:schemeClr val="tx1"/>
              </a:solidFill>
            </a:endParaRPr>
          </a:p>
        </p:txBody>
      </p:sp>
      <p:grpSp>
        <p:nvGrpSpPr>
          <p:cNvPr id="4" name="Group 3"/>
          <p:cNvGrpSpPr/>
          <p:nvPr/>
        </p:nvGrpSpPr>
        <p:grpSpPr>
          <a:xfrm>
            <a:off x="0" y="-1"/>
            <a:ext cx="5540991" cy="1674056"/>
            <a:chOff x="0" y="0"/>
            <a:chExt cx="5540991" cy="1160060"/>
          </a:xfrm>
        </p:grpSpPr>
        <p:sp>
          <p:nvSpPr>
            <p:cNvPr id="5" name="Text Box 200" descr="ilfa-cert (1)"/>
            <p:cNvSpPr txBox="1">
              <a:spLocks noChangeArrowheads="1"/>
            </p:cNvSpPr>
            <p:nvPr/>
          </p:nvSpPr>
          <p:spPr bwMode="auto">
            <a:xfrm>
              <a:off x="0" y="0"/>
              <a:ext cx="5540991" cy="796559"/>
            </a:xfrm>
            <a:prstGeom prst="rect">
              <a:avLst/>
            </a:prstGeom>
            <a:blipFill dpi="0" rotWithShape="0">
              <a:blip r:embed="rId2" cstate="print"/>
              <a:srcRect/>
              <a:stretch>
                <a:fillRect/>
              </a:stretch>
            </a:blip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a-IR" altLang="fa-IR" sz="1800" b="0" i="0" u="none" strike="noStrike" cap="none" normalizeH="0" baseline="0" smtClean="0">
                <a:ln>
                  <a:noFill/>
                </a:ln>
                <a:solidFill>
                  <a:schemeClr val="tx1"/>
                </a:solidFill>
                <a:effectLst/>
                <a:latin typeface="Arial" panose="020B0604020202020204" pitchFamily="34" charset="0"/>
              </a:endParaRPr>
            </a:p>
          </p:txBody>
        </p:sp>
        <p:sp>
          <p:nvSpPr>
            <p:cNvPr id="6" name="Text Box 201"/>
            <p:cNvSpPr txBox="1">
              <a:spLocks noChangeArrowheads="1"/>
            </p:cNvSpPr>
            <p:nvPr/>
          </p:nvSpPr>
          <p:spPr bwMode="auto">
            <a:xfrm>
              <a:off x="14288" y="778354"/>
              <a:ext cx="5526703" cy="381706"/>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ar-SA" altLang="fa-IR" sz="20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بنیاد بین المللـــــــــــــــی</a:t>
              </a:r>
              <a:r>
                <a:rPr kumimoji="0" lang="en-US" altLang="fa-IR" sz="2400" b="0" i="0" u="none" strike="noStrike" cap="none" normalizeH="0" baseline="0" dirty="0" smtClean="0">
                  <a:ln>
                    <a:noFill/>
                  </a:ln>
                  <a:solidFill>
                    <a:srgbClr val="000000"/>
                  </a:solidFill>
                  <a:effectLst/>
                  <a:latin typeface="Arial" panose="020B0604020202020204" pitchFamily="34" charset="0"/>
                  <a:ea typeface="Arial" panose="020B0604020202020204" pitchFamily="34" charset="0"/>
                </a:rPr>
                <a:t> </a:t>
              </a:r>
              <a:r>
                <a:rPr kumimoji="0" lang="ar-SA" altLang="fa-IR" sz="20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حقوقـــــــــــــــــــی</a:t>
              </a:r>
              <a:r>
                <a:rPr kumimoji="0" lang="en-US" altLang="fa-IR" sz="2000" b="0" i="0" u="none" strike="noStrike" cap="none" normalizeH="0" baseline="0" dirty="0" smtClean="0">
                  <a:ln>
                    <a:noFill/>
                  </a:ln>
                  <a:solidFill>
                    <a:srgbClr val="000000"/>
                  </a:solidFill>
                  <a:effectLst/>
                  <a:latin typeface="Arial" panose="020B0604020202020204" pitchFamily="34" charset="0"/>
                </a:rPr>
                <a:t> –</a:t>
              </a:r>
              <a:r>
                <a:rPr kumimoji="0" lang="en-US" altLang="fa-IR" sz="2400" b="0" i="0" u="none" strike="noStrike" cap="none" normalizeH="0" baseline="0" dirty="0" smtClean="0">
                  <a:ln>
                    <a:noFill/>
                  </a:ln>
                  <a:solidFill>
                    <a:srgbClr val="000000"/>
                  </a:solidFill>
                  <a:effectLst/>
                  <a:latin typeface="Arial" panose="020B0604020202020204" pitchFamily="34" charset="0"/>
                </a:rPr>
                <a:t> </a:t>
              </a:r>
              <a:r>
                <a:rPr kumimoji="0" lang="ar-SA" altLang="fa-IR" sz="20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افغانستـــ</a:t>
              </a:r>
              <a:r>
                <a:rPr kumimoji="0" lang="fa-IR" altLang="fa-IR" sz="20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ــ</a:t>
              </a:r>
              <a:r>
                <a:rPr kumimoji="0" lang="ar-SA" altLang="fa-IR" sz="20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ـــــــــان</a:t>
              </a:r>
              <a:endParaRPr kumimoji="0" lang="fa-IR" altLang="fa-IR" sz="2800" b="0" i="0" u="none" strike="noStrike" cap="none" normalizeH="0" baseline="0" dirty="0" smtClean="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4627453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2448" y="29029"/>
            <a:ext cx="9404723" cy="624116"/>
          </a:xfrm>
        </p:spPr>
        <p:txBody>
          <a:bodyPr/>
          <a:lstStyle/>
          <a:p>
            <a:r>
              <a:rPr lang="en-US" sz="4000" b="1" dirty="0"/>
              <a:t>Remedies executed by ILF-A so far</a:t>
            </a:r>
            <a:endParaRPr lang="fa-IR" sz="4000" dirty="0"/>
          </a:p>
        </p:txBody>
      </p:sp>
      <p:sp>
        <p:nvSpPr>
          <p:cNvPr id="3" name="Content Placeholder 2"/>
          <p:cNvSpPr>
            <a:spLocks noGrp="1"/>
          </p:cNvSpPr>
          <p:nvPr>
            <p:ph idx="1"/>
          </p:nvPr>
        </p:nvSpPr>
        <p:spPr>
          <a:xfrm>
            <a:off x="58056" y="914400"/>
            <a:ext cx="12046857" cy="5863770"/>
          </a:xfrm>
        </p:spPr>
        <p:txBody>
          <a:bodyPr>
            <a:normAutofit fontScale="85000" lnSpcReduction="20000"/>
          </a:bodyPr>
          <a:lstStyle/>
          <a:p>
            <a:pPr marL="0" indent="0" algn="just" rtl="0">
              <a:buNone/>
            </a:pPr>
            <a:r>
              <a:rPr lang="en-US" sz="2100" b="1" dirty="0" smtClean="0">
                <a:solidFill>
                  <a:schemeClr val="tx1">
                    <a:lumMod val="95000"/>
                  </a:schemeClr>
                </a:solidFill>
              </a:rPr>
              <a:t>1-  Number of Female professional staff increased:</a:t>
            </a:r>
          </a:p>
          <a:p>
            <a:pPr algn="just" rtl="0"/>
            <a:r>
              <a:rPr lang="en-US" dirty="0" smtClean="0"/>
              <a:t>ILF-A </a:t>
            </a:r>
            <a:r>
              <a:rPr lang="en-US" dirty="0"/>
              <a:t>has been able to increase the number of female defense lawyers and community advocates in Kabul and in some </a:t>
            </a:r>
            <a:r>
              <a:rPr lang="en-US" dirty="0" smtClean="0"/>
              <a:t>provinces, as it </a:t>
            </a:r>
            <a:r>
              <a:rPr lang="en-US" dirty="0"/>
              <a:t>has maintained 9 defense lawyers and community advocates in Kabul and some other female lawyers at the provinces where it operates</a:t>
            </a:r>
            <a:endParaRPr lang="fa-IR" dirty="0"/>
          </a:p>
          <a:p>
            <a:pPr marL="0" indent="0" algn="just" rtl="0">
              <a:buNone/>
            </a:pPr>
            <a:endParaRPr lang="en-US" sz="2100" b="1" dirty="0" smtClean="0"/>
          </a:p>
          <a:p>
            <a:pPr marL="0" indent="0" algn="just" rtl="0">
              <a:buNone/>
            </a:pPr>
            <a:r>
              <a:rPr lang="en-US" sz="2100" b="1" dirty="0" smtClean="0"/>
              <a:t>2-  Early </a:t>
            </a:r>
            <a:r>
              <a:rPr lang="en-US" sz="2100" b="1" dirty="0"/>
              <a:t>access to counsel:</a:t>
            </a:r>
            <a:endParaRPr lang="en-US" sz="2100" dirty="0"/>
          </a:p>
          <a:p>
            <a:pPr lvl="0" algn="just" rtl="0"/>
            <a:r>
              <a:rPr lang="en-US" dirty="0"/>
              <a:t>As a result of workshops, roundtables, conference, and good working relations with justice and judicial organs the early access to some extend has strengthened and increased.</a:t>
            </a:r>
          </a:p>
          <a:p>
            <a:pPr lvl="0" algn="just" rtl="0"/>
            <a:r>
              <a:rPr lang="en-US" dirty="0"/>
              <a:t>Duty disk lawyers are officially introduced to detective organs and detention centers of the country.</a:t>
            </a:r>
          </a:p>
          <a:p>
            <a:pPr lvl="0" algn="just" rtl="0"/>
            <a:r>
              <a:rPr lang="en-US" dirty="0"/>
              <a:t>Publication </a:t>
            </a:r>
            <a:r>
              <a:rPr lang="en-US" dirty="0" smtClean="0"/>
              <a:t>of brochures and </a:t>
            </a:r>
            <a:r>
              <a:rPr lang="en-US" dirty="0"/>
              <a:t>distribution of telephone number of ILF-A defense lawyers in Justice and Judicial organs </a:t>
            </a:r>
            <a:r>
              <a:rPr lang="en-US" dirty="0" smtClean="0"/>
              <a:t>has been done</a:t>
            </a:r>
          </a:p>
          <a:p>
            <a:pPr lvl="0" algn="just" rtl="0"/>
            <a:endParaRPr lang="en-US" sz="2100" dirty="0" smtClean="0"/>
          </a:p>
          <a:p>
            <a:pPr marL="0" indent="0" algn="just" rtl="0">
              <a:buNone/>
            </a:pPr>
            <a:r>
              <a:rPr lang="en-US" sz="2100" b="1" dirty="0" smtClean="0"/>
              <a:t>3-  Strategic Litigation </a:t>
            </a:r>
            <a:r>
              <a:rPr lang="en-US" sz="2100" b="1" dirty="0"/>
              <a:t>in case of conduction of virginity test</a:t>
            </a:r>
            <a:endParaRPr lang="en-US" sz="2100" dirty="0"/>
          </a:p>
          <a:p>
            <a:pPr algn="just" rtl="0"/>
            <a:r>
              <a:rPr lang="en-US" dirty="0"/>
              <a:t>Motion is prepared to convince that the virginity test must not be consider as a reason of allegation</a:t>
            </a:r>
          </a:p>
          <a:p>
            <a:pPr algn="just" rtl="0"/>
            <a:r>
              <a:rPr lang="en-US" dirty="0"/>
              <a:t>Motion on separation of illegally virginity test result from casefile</a:t>
            </a:r>
          </a:p>
          <a:p>
            <a:pPr algn="just" rtl="0"/>
            <a:r>
              <a:rPr lang="en-US" dirty="0"/>
              <a:t>Litigation are done for the referral of accused female clients to mental health centers </a:t>
            </a:r>
          </a:p>
          <a:p>
            <a:pPr algn="just" rtl="0"/>
            <a:r>
              <a:rPr lang="en-US" dirty="0"/>
              <a:t>Litigations are done for guarantee release of accused female clients</a:t>
            </a:r>
          </a:p>
          <a:p>
            <a:pPr algn="just" rtl="0"/>
            <a:r>
              <a:rPr lang="en-US" dirty="0"/>
              <a:t>Litigations for case dismissal, nullification of illegal proceedings and for many other issues are done. </a:t>
            </a:r>
          </a:p>
          <a:p>
            <a:pPr lvl="0" algn="l" rtl="0"/>
            <a:endParaRPr lang="en-US" dirty="0"/>
          </a:p>
          <a:p>
            <a:pPr algn="l" rtl="0"/>
            <a:endParaRPr lang="en-US" dirty="0"/>
          </a:p>
          <a:p>
            <a:pPr marL="0" indent="0">
              <a:buNone/>
            </a:pPr>
            <a:endParaRPr lang="fa-IR" dirty="0"/>
          </a:p>
        </p:txBody>
      </p:sp>
    </p:spTree>
    <p:extLst>
      <p:ext uri="{BB962C8B-B14F-4D97-AF65-F5344CB8AC3E}">
        <p14:creationId xmlns:p14="http://schemas.microsoft.com/office/powerpoint/2010/main" val="37699840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1076537"/>
          </a:xfrm>
        </p:spPr>
        <p:txBody>
          <a:bodyPr/>
          <a:lstStyle/>
          <a:p>
            <a:pPr algn="ctr"/>
            <a:r>
              <a:rPr lang="en-US" sz="3600" b="1" dirty="0" smtClean="0">
                <a:solidFill>
                  <a:schemeClr val="tx1"/>
                </a:solidFill>
              </a:rPr>
              <a:t>Suggestion for the solution of violation in women cases</a:t>
            </a:r>
            <a:endParaRPr lang="en-US" sz="3600" b="1" dirty="0">
              <a:solidFill>
                <a:schemeClr val="tx1"/>
              </a:solidFill>
            </a:endParaRPr>
          </a:p>
        </p:txBody>
      </p:sp>
      <p:sp>
        <p:nvSpPr>
          <p:cNvPr id="5" name="Content Placeholder 4"/>
          <p:cNvSpPr>
            <a:spLocks noGrp="1"/>
          </p:cNvSpPr>
          <p:nvPr>
            <p:ph idx="1"/>
          </p:nvPr>
        </p:nvSpPr>
        <p:spPr>
          <a:xfrm>
            <a:off x="0" y="2137738"/>
            <a:ext cx="12192000" cy="4168488"/>
          </a:xfrm>
        </p:spPr>
        <p:txBody>
          <a:bodyPr>
            <a:normAutofit/>
          </a:bodyPr>
          <a:lstStyle/>
          <a:p>
            <a:pPr algn="l" rtl="0"/>
            <a:r>
              <a:rPr lang="en-US" dirty="0" smtClean="0"/>
              <a:t>Institutionalization of justice and judicial organs</a:t>
            </a:r>
          </a:p>
          <a:p>
            <a:pPr algn="l" rtl="0"/>
            <a:r>
              <a:rPr lang="en-US" dirty="0" smtClean="0"/>
              <a:t>Institutionalization of Strategic Litigation in Afghanistan</a:t>
            </a:r>
          </a:p>
          <a:p>
            <a:pPr algn="l" rtl="0"/>
            <a:r>
              <a:rPr lang="en-US" dirty="0" smtClean="0"/>
              <a:t>MOU with relevant Justice and Judicial organs </a:t>
            </a:r>
          </a:p>
          <a:p>
            <a:pPr algn="l" rtl="0"/>
            <a:r>
              <a:rPr lang="en-US" dirty="0"/>
              <a:t> </a:t>
            </a:r>
            <a:r>
              <a:rPr lang="en-US" dirty="0" smtClean="0"/>
              <a:t>Capacity Building of Justice and Judicial organs about Litigation Motions and Requests.</a:t>
            </a:r>
          </a:p>
          <a:p>
            <a:pPr algn="l" rtl="0"/>
            <a:r>
              <a:rPr lang="en-US" dirty="0"/>
              <a:t> </a:t>
            </a:r>
            <a:r>
              <a:rPr lang="en-US" dirty="0" smtClean="0"/>
              <a:t>Conduction of Litigation roundtables.</a:t>
            </a:r>
          </a:p>
          <a:p>
            <a:pPr algn="l" rtl="0"/>
            <a:r>
              <a:rPr lang="en-US" dirty="0" smtClean="0"/>
              <a:t>Further Improvement of good relations and cooperation with Justice and Judicial Organs.</a:t>
            </a:r>
          </a:p>
          <a:p>
            <a:pPr algn="l" rtl="0"/>
            <a:r>
              <a:rPr lang="en-US" dirty="0" smtClean="0"/>
              <a:t>Development of new Litigation motions for women cases.</a:t>
            </a:r>
          </a:p>
          <a:p>
            <a:pPr algn="l" rtl="0"/>
            <a:r>
              <a:rPr lang="en-US" dirty="0" smtClean="0"/>
              <a:t>International Conference curbing  systematic Violations and Strategic Litigation for Justice and Judicial organs officials. </a:t>
            </a:r>
          </a:p>
          <a:p>
            <a:pPr algn="l" rtl="0"/>
            <a:r>
              <a:rPr lang="en-US" dirty="0" smtClean="0"/>
              <a:t>Capacity Building of ILF-A defense Lawyers.</a:t>
            </a:r>
          </a:p>
          <a:p>
            <a:pPr algn="l" rtl="0"/>
            <a:endParaRPr lang="en-US" dirty="0" smtClean="0"/>
          </a:p>
          <a:p>
            <a:pPr algn="l" rtl="0"/>
            <a:endParaRPr lang="en-US" dirty="0"/>
          </a:p>
        </p:txBody>
      </p:sp>
    </p:spTree>
    <p:extLst>
      <p:ext uri="{BB962C8B-B14F-4D97-AF65-F5344CB8AC3E}">
        <p14:creationId xmlns:p14="http://schemas.microsoft.com/office/powerpoint/2010/main" val="12631249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2121" y="2856528"/>
            <a:ext cx="9432342" cy="1400530"/>
          </a:xfrm>
        </p:spPr>
        <p:txBody>
          <a:bodyPr/>
          <a:lstStyle/>
          <a:p>
            <a:pPr algn="ctr"/>
            <a:r>
              <a:rPr lang="en-US" sz="6000" b="1" dirty="0" smtClean="0">
                <a:solidFill>
                  <a:srgbClr val="FFC000"/>
                </a:solidFill>
              </a:rPr>
              <a:t>Thanks For Your Attention</a:t>
            </a:r>
            <a:endParaRPr lang="fa-IR" sz="6000" b="1" dirty="0">
              <a:solidFill>
                <a:srgbClr val="FFC000"/>
              </a:solidFill>
            </a:endParaRPr>
          </a:p>
        </p:txBody>
      </p:sp>
    </p:spTree>
    <p:extLst>
      <p:ext uri="{BB962C8B-B14F-4D97-AF65-F5344CB8AC3E}">
        <p14:creationId xmlns:p14="http://schemas.microsoft.com/office/powerpoint/2010/main" val="16228624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9249"/>
            <a:ext cx="12192000" cy="928688"/>
          </a:xfrm>
        </p:spPr>
        <p:txBody>
          <a:bodyPr/>
          <a:lstStyle/>
          <a:p>
            <a:pPr algn="ctr"/>
            <a:r>
              <a:rPr lang="en-US" sz="3600" b="1" dirty="0" smtClean="0">
                <a:solidFill>
                  <a:srgbClr val="FFC000"/>
                </a:solidFill>
              </a:rPr>
              <a:t>ILF-Afghanistan </a:t>
            </a:r>
            <a:endParaRPr lang="fa-IR" sz="3600" b="1" dirty="0">
              <a:solidFill>
                <a:srgbClr val="FFC000"/>
              </a:solidFill>
            </a:endParaRPr>
          </a:p>
        </p:txBody>
      </p:sp>
      <p:sp>
        <p:nvSpPr>
          <p:cNvPr id="3" name="Content Placeholder 2"/>
          <p:cNvSpPr>
            <a:spLocks noGrp="1"/>
          </p:cNvSpPr>
          <p:nvPr>
            <p:ph idx="1"/>
          </p:nvPr>
        </p:nvSpPr>
        <p:spPr>
          <a:xfrm>
            <a:off x="0" y="1355835"/>
            <a:ext cx="12192000" cy="5533697"/>
          </a:xfrm>
        </p:spPr>
        <p:txBody>
          <a:bodyPr>
            <a:normAutofit/>
          </a:bodyPr>
          <a:lstStyle/>
          <a:p>
            <a:pPr algn="l" rtl="0">
              <a:lnSpc>
                <a:spcPct val="150000"/>
              </a:lnSpc>
            </a:pPr>
            <a:r>
              <a:rPr lang="en-GB" sz="1800" b="1" dirty="0" smtClean="0"/>
              <a:t>Established </a:t>
            </a:r>
            <a:r>
              <a:rPr lang="en-GB" sz="1800" b="1" dirty="0"/>
              <a:t>in </a:t>
            </a:r>
            <a:r>
              <a:rPr lang="en-GB" sz="1800" b="1" dirty="0" smtClean="0"/>
              <a:t>2003. as a first leading legal aid provider  in criminal cases  and criminal legal clinics  in Afghanistan</a:t>
            </a:r>
          </a:p>
          <a:p>
            <a:pPr algn="l" rtl="0">
              <a:lnSpc>
                <a:spcPct val="150000"/>
              </a:lnSpc>
            </a:pPr>
            <a:r>
              <a:rPr lang="en-GB" sz="1800" b="1" dirty="0" smtClean="0"/>
              <a:t>Represented </a:t>
            </a:r>
            <a:r>
              <a:rPr lang="en-GB" sz="1800" b="1" dirty="0"/>
              <a:t>around 50,000 men, women and children accused of crimes</a:t>
            </a:r>
            <a:r>
              <a:rPr lang="en-GB" sz="1800" b="1" dirty="0" smtClean="0"/>
              <a:t>.</a:t>
            </a:r>
          </a:p>
          <a:p>
            <a:pPr algn="l" rtl="0">
              <a:lnSpc>
                <a:spcPct val="150000"/>
              </a:lnSpc>
            </a:pPr>
            <a:r>
              <a:rPr lang="en-GB" sz="1800" b="1" dirty="0" smtClean="0"/>
              <a:t>Represent almost 5,500 clients per year.</a:t>
            </a:r>
            <a:endParaRPr lang="en-GB" sz="1800" b="1" dirty="0"/>
          </a:p>
          <a:p>
            <a:pPr algn="l" rtl="0">
              <a:lnSpc>
                <a:spcPct val="150000"/>
              </a:lnSpc>
            </a:pPr>
            <a:r>
              <a:rPr lang="en-US" sz="1800" b="1" dirty="0" smtClean="0"/>
              <a:t> </a:t>
            </a:r>
            <a:r>
              <a:rPr lang="en-GB" sz="1800" b="1" dirty="0"/>
              <a:t>P</a:t>
            </a:r>
            <a:r>
              <a:rPr lang="en-GB" sz="1800" b="1" dirty="0" smtClean="0"/>
              <a:t>rovided </a:t>
            </a:r>
            <a:r>
              <a:rPr lang="en-GB" sz="1800" b="1" dirty="0"/>
              <a:t>legal clinical education </a:t>
            </a:r>
            <a:r>
              <a:rPr lang="en-GB" sz="1800" b="1" dirty="0" smtClean="0"/>
              <a:t> internship program to 1630 male </a:t>
            </a:r>
            <a:r>
              <a:rPr lang="en-GB" sz="1800" b="1" dirty="0"/>
              <a:t>and female </a:t>
            </a:r>
            <a:r>
              <a:rPr lang="en-GB" sz="1800" b="1" dirty="0" smtClean="0"/>
              <a:t>students from </a:t>
            </a:r>
            <a:r>
              <a:rPr lang="en-GB" sz="1800" b="1" dirty="0"/>
              <a:t>Law and Sharia faculties of the </a:t>
            </a:r>
            <a:r>
              <a:rPr lang="en-GB" sz="1800" b="1" dirty="0" smtClean="0"/>
              <a:t>governmental universities </a:t>
            </a:r>
            <a:r>
              <a:rPr lang="en-GB" sz="1800" b="1" dirty="0"/>
              <a:t>across the country.</a:t>
            </a:r>
            <a:endParaRPr lang="ps-AF" sz="1800" b="1" dirty="0"/>
          </a:p>
          <a:p>
            <a:pPr algn="l" rtl="0">
              <a:lnSpc>
                <a:spcPct val="150000"/>
              </a:lnSpc>
            </a:pPr>
            <a:r>
              <a:rPr lang="en-GB" sz="1800" b="1" dirty="0" smtClean="0"/>
              <a:t>Through </a:t>
            </a:r>
            <a:r>
              <a:rPr lang="en-GB" sz="1800" b="1" dirty="0"/>
              <a:t>years of mentoring, assistance and training, it has succeeded in transforming the role of defence lawyers in Afghanistan from that of passive participants in the criminal process to proactive advocates for the rights of the accused</a:t>
            </a:r>
            <a:r>
              <a:rPr lang="en-GB" sz="1800" b="1" dirty="0" smtClean="0"/>
              <a:t>.</a:t>
            </a:r>
          </a:p>
          <a:p>
            <a:pPr algn="l" rtl="0">
              <a:lnSpc>
                <a:spcPct val="150000"/>
              </a:lnSpc>
            </a:pPr>
            <a:r>
              <a:rPr lang="en-GB" sz="1800" b="1" dirty="0" smtClean="0"/>
              <a:t>Provide strategic Litigation on groups of cases and in individual cases.</a:t>
            </a:r>
          </a:p>
          <a:p>
            <a:pPr algn="l" rtl="0">
              <a:lnSpc>
                <a:spcPct val="150000"/>
              </a:lnSpc>
            </a:pPr>
            <a:r>
              <a:rPr lang="en-GB" sz="1800" b="1" dirty="0" smtClean="0"/>
              <a:t>Women and Juveniles Unit in 2015.</a:t>
            </a:r>
          </a:p>
          <a:p>
            <a:pPr algn="l" rtl="0">
              <a:lnSpc>
                <a:spcPct val="150000"/>
              </a:lnSpc>
            </a:pPr>
            <a:endParaRPr lang="en-GB" sz="1800" b="1" dirty="0"/>
          </a:p>
          <a:p>
            <a:pPr marL="514350" indent="-514350" algn="l" rtl="0">
              <a:buFont typeface="+mj-lt"/>
              <a:buAutoNum type="romanUcPeriod"/>
            </a:pPr>
            <a:endParaRPr lang="en-US" dirty="0">
              <a:latin typeface="Aharoni" panose="02010803020104030203" pitchFamily="2" charset="-79"/>
              <a:cs typeface="Aharoni" panose="02010803020104030203" pitchFamily="2" charset="-79"/>
            </a:endParaRPr>
          </a:p>
          <a:p>
            <a:pPr marL="0" indent="0" algn="l" rtl="0">
              <a:buNone/>
            </a:pPr>
            <a:endParaRPr lang="fa-IR" dirty="0">
              <a:latin typeface="Aharoni" panose="02010803020104030203" pitchFamily="2" charset="-79"/>
            </a:endParaRPr>
          </a:p>
        </p:txBody>
      </p:sp>
    </p:spTree>
    <p:extLst>
      <p:ext uri="{BB962C8B-B14F-4D97-AF65-F5344CB8AC3E}">
        <p14:creationId xmlns:p14="http://schemas.microsoft.com/office/powerpoint/2010/main" val="7540822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952" y="204951"/>
            <a:ext cx="11745309" cy="6463863"/>
          </a:xfrm>
        </p:spPr>
        <p:txBody>
          <a:bodyPr/>
          <a:lstStyle/>
          <a:p>
            <a:pPr>
              <a:lnSpc>
                <a:spcPct val="150000"/>
              </a:lnSpc>
            </a:pPr>
            <a:r>
              <a:rPr lang="en-US" sz="2400" b="1" dirty="0" smtClean="0">
                <a:solidFill>
                  <a:srgbClr val="FFC000"/>
                </a:solidFill>
              </a:rPr>
              <a:t>Sample Case (1) </a:t>
            </a:r>
            <a:r>
              <a:rPr lang="en-US" sz="1800" b="1" dirty="0" smtClean="0">
                <a:solidFill>
                  <a:schemeClr val="tx1"/>
                </a:solidFill>
              </a:rPr>
              <a:t/>
            </a:r>
            <a:br>
              <a:rPr lang="en-US" sz="1800" b="1" dirty="0" smtClean="0">
                <a:solidFill>
                  <a:schemeClr val="tx1"/>
                </a:solidFill>
              </a:rPr>
            </a:br>
            <a:r>
              <a:rPr lang="en-US" sz="1800" b="1" dirty="0" smtClean="0">
                <a:solidFill>
                  <a:schemeClr val="tx1"/>
                </a:solidFill>
              </a:rPr>
              <a:t>ILF-A client a 70 year old woman wanted to build a wall of her house, the neighbor who is said to be a influential police officer assaulted her so she would not  build the wall, immediately she was arrested and transferred to police custody center.</a:t>
            </a:r>
            <a:br>
              <a:rPr lang="en-US" sz="1800" b="1" dirty="0" smtClean="0">
                <a:solidFill>
                  <a:schemeClr val="tx1"/>
                </a:solidFill>
              </a:rPr>
            </a:br>
            <a:r>
              <a:rPr lang="en-US" sz="1800" b="1" dirty="0" smtClean="0">
                <a:solidFill>
                  <a:srgbClr val="FFC000"/>
                </a:solidFill>
              </a:rPr>
              <a:t>Challenges in this case:</a:t>
            </a:r>
            <a:r>
              <a:rPr lang="en-US" sz="1800" b="1" dirty="0" smtClean="0">
                <a:solidFill>
                  <a:schemeClr val="tx1"/>
                </a:solidFill>
              </a:rPr>
              <a:t/>
            </a:r>
            <a:br>
              <a:rPr lang="en-US" sz="1800" b="1" dirty="0" smtClean="0">
                <a:solidFill>
                  <a:schemeClr val="tx1"/>
                </a:solidFill>
              </a:rPr>
            </a:br>
            <a:r>
              <a:rPr lang="en-US" sz="1800" b="1" dirty="0" smtClean="0">
                <a:solidFill>
                  <a:schemeClr val="tx1"/>
                </a:solidFill>
              </a:rPr>
              <a:t>- 72 hours of the police passed and she had no access to defense counsel</a:t>
            </a:r>
            <a:br>
              <a:rPr lang="en-US" sz="1800" b="1" dirty="0" smtClean="0">
                <a:solidFill>
                  <a:schemeClr val="tx1"/>
                </a:solidFill>
              </a:rPr>
            </a:br>
            <a:r>
              <a:rPr lang="en-US" sz="1800" b="1" dirty="0" smtClean="0">
                <a:solidFill>
                  <a:schemeClr val="tx1"/>
                </a:solidFill>
              </a:rPr>
              <a:t>- Statements and investigation information was obtained in the absence of a defense lawyer</a:t>
            </a:r>
            <a:br>
              <a:rPr lang="en-US" sz="1800" b="1" dirty="0" smtClean="0">
                <a:solidFill>
                  <a:schemeClr val="tx1"/>
                </a:solidFill>
              </a:rPr>
            </a:br>
            <a:r>
              <a:rPr lang="en-US" sz="1800" b="1" dirty="0" smtClean="0">
                <a:solidFill>
                  <a:schemeClr val="tx1"/>
                </a:solidFill>
              </a:rPr>
              <a:t>- The principle rights of the client were not explained to her</a:t>
            </a:r>
            <a:br>
              <a:rPr lang="en-US" sz="1800" b="1" dirty="0" smtClean="0">
                <a:solidFill>
                  <a:schemeClr val="tx1"/>
                </a:solidFill>
              </a:rPr>
            </a:br>
            <a:r>
              <a:rPr lang="en-US" sz="1800" b="1" dirty="0" smtClean="0">
                <a:solidFill>
                  <a:schemeClr val="tx1"/>
                </a:solidFill>
              </a:rPr>
              <a:t>- ILF-A client was the victim of the case while she was arrested and considered a accused of the crime.</a:t>
            </a:r>
            <a:br>
              <a:rPr lang="en-US" sz="1800" b="1" dirty="0" smtClean="0">
                <a:solidFill>
                  <a:schemeClr val="tx1"/>
                </a:solidFill>
              </a:rPr>
            </a:br>
            <a:r>
              <a:rPr lang="en-US" sz="1800" b="1" dirty="0" smtClean="0">
                <a:solidFill>
                  <a:schemeClr val="tx1"/>
                </a:solidFill>
              </a:rPr>
              <a:t>- The client should have been released till the finalization of the courts’ verdict</a:t>
            </a:r>
            <a:br>
              <a:rPr lang="en-US" sz="1800" b="1" dirty="0" smtClean="0">
                <a:solidFill>
                  <a:schemeClr val="tx1"/>
                </a:solidFill>
              </a:rPr>
            </a:br>
            <a:r>
              <a:rPr lang="en-US" sz="1800" b="1" dirty="0" smtClean="0">
                <a:solidFill>
                  <a:schemeClr val="tx1"/>
                </a:solidFill>
              </a:rPr>
              <a:t>- As the client was innocent her case should have been dismissed in the prosecution stage. (Prosecutorial discretion)</a:t>
            </a:r>
            <a:br>
              <a:rPr lang="en-US" sz="1800" b="1" dirty="0" smtClean="0">
                <a:solidFill>
                  <a:schemeClr val="tx1"/>
                </a:solidFill>
              </a:rPr>
            </a:br>
            <a:r>
              <a:rPr lang="en-US" sz="1800" b="1" dirty="0" smtClean="0">
                <a:solidFill>
                  <a:schemeClr val="tx1"/>
                </a:solidFill>
              </a:rPr>
              <a:t>- The prosecutors must have initiated a criminal case against the accusers</a:t>
            </a:r>
            <a:br>
              <a:rPr lang="en-US" sz="1800" b="1" dirty="0" smtClean="0">
                <a:solidFill>
                  <a:schemeClr val="tx1"/>
                </a:solidFill>
              </a:rPr>
            </a:br>
            <a:r>
              <a:rPr lang="en-US" sz="1800" b="1" dirty="0" smtClean="0">
                <a:solidFill>
                  <a:schemeClr val="tx1"/>
                </a:solidFill>
              </a:rPr>
              <a:t>- The client must have been introduced to the public health institution for examination and she was not introduced </a:t>
            </a:r>
            <a:br>
              <a:rPr lang="en-US" sz="1800" b="1" dirty="0" smtClean="0">
                <a:solidFill>
                  <a:schemeClr val="tx1"/>
                </a:solidFill>
              </a:rPr>
            </a:br>
            <a:endParaRPr lang="en-US" sz="1800" b="1" dirty="0" smtClean="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7283" y="657670"/>
            <a:ext cx="9404723" cy="5743130"/>
          </a:xfrm>
        </p:spPr>
        <p:txBody>
          <a:bodyPr/>
          <a:lstStyle/>
          <a:p>
            <a:pPr rtl="0">
              <a:lnSpc>
                <a:spcPct val="150000"/>
              </a:lnSpc>
            </a:pPr>
            <a:r>
              <a:rPr lang="en-US" sz="3200" b="1" dirty="0" smtClean="0">
                <a:solidFill>
                  <a:srgbClr val="FFC000"/>
                </a:solidFill>
              </a:rPr>
              <a:t>Activities conducted by ILF-A lawyer:</a:t>
            </a:r>
            <a:r>
              <a:rPr lang="en-US" sz="2000" b="1" dirty="0" smtClean="0">
                <a:solidFill>
                  <a:schemeClr val="tx1"/>
                </a:solidFill>
              </a:rPr>
              <a:t/>
            </a:r>
            <a:br>
              <a:rPr lang="en-US" sz="2000" b="1" dirty="0" smtClean="0">
                <a:solidFill>
                  <a:schemeClr val="tx1"/>
                </a:solidFill>
              </a:rPr>
            </a:br>
            <a:r>
              <a:rPr lang="en-US" sz="2000" b="1" dirty="0" smtClean="0">
                <a:solidFill>
                  <a:schemeClr val="tx1"/>
                </a:solidFill>
              </a:rPr>
              <a:t>- ILF-A  went to detention center and signed a power of attorney </a:t>
            </a:r>
            <a:br>
              <a:rPr lang="en-US" sz="2000" b="1" dirty="0" smtClean="0">
                <a:solidFill>
                  <a:schemeClr val="tx1"/>
                </a:solidFill>
              </a:rPr>
            </a:br>
            <a:r>
              <a:rPr lang="en-US" sz="2000" b="1" dirty="0" smtClean="0">
                <a:solidFill>
                  <a:schemeClr val="tx1"/>
                </a:solidFill>
              </a:rPr>
              <a:t>- The defense lawyer explained all her basic rights in simple language</a:t>
            </a:r>
            <a:br>
              <a:rPr lang="en-US" sz="2000" b="1" dirty="0" smtClean="0">
                <a:solidFill>
                  <a:schemeClr val="tx1"/>
                </a:solidFill>
              </a:rPr>
            </a:br>
            <a:r>
              <a:rPr lang="en-US" sz="2000" b="1" dirty="0" smtClean="0">
                <a:solidFill>
                  <a:schemeClr val="tx1"/>
                </a:solidFill>
              </a:rPr>
              <a:t>- Request was filed for her release on guarantee</a:t>
            </a:r>
            <a:br>
              <a:rPr lang="en-US" sz="2000" b="1" dirty="0" smtClean="0">
                <a:solidFill>
                  <a:schemeClr val="tx1"/>
                </a:solidFill>
              </a:rPr>
            </a:br>
            <a:r>
              <a:rPr lang="en-US" sz="2000" b="1" dirty="0" smtClean="0">
                <a:solidFill>
                  <a:schemeClr val="tx1"/>
                </a:solidFill>
              </a:rPr>
              <a:t>- Request for forensic medicine experts to record the assault and torture and suggest treatment.</a:t>
            </a:r>
            <a:br>
              <a:rPr lang="en-US" sz="2000" b="1" dirty="0" smtClean="0">
                <a:solidFill>
                  <a:schemeClr val="tx1"/>
                </a:solidFill>
              </a:rPr>
            </a:br>
            <a:r>
              <a:rPr lang="en-US" sz="2000" b="1" dirty="0" smtClean="0">
                <a:solidFill>
                  <a:schemeClr val="tx1"/>
                </a:solidFill>
              </a:rPr>
              <a:t>- Request was filed for dismissal of the case for lack of grounded evidence, and because she has been the victim and the accuser shall be prosecuted for the assault.</a:t>
            </a:r>
            <a:br>
              <a:rPr lang="en-US" sz="2000" b="1" dirty="0" smtClean="0">
                <a:solidFill>
                  <a:schemeClr val="tx1"/>
                </a:solidFill>
              </a:rPr>
            </a:br>
            <a:r>
              <a:rPr lang="en-US" sz="2000" b="1" dirty="0" smtClean="0">
                <a:solidFill>
                  <a:schemeClr val="tx1"/>
                </a:solidFill>
              </a:rPr>
              <a:t>OUTCOME:</a:t>
            </a:r>
            <a:br>
              <a:rPr lang="en-US" sz="2000" b="1" dirty="0" smtClean="0">
                <a:solidFill>
                  <a:schemeClr val="tx1"/>
                </a:solidFill>
              </a:rPr>
            </a:br>
            <a:r>
              <a:rPr lang="en-US" sz="2000" b="1" dirty="0" smtClean="0">
                <a:solidFill>
                  <a:schemeClr val="tx1"/>
                </a:solidFill>
              </a:rPr>
              <a:t>The case was dismissed and the accuser was arrested.</a:t>
            </a:r>
            <a:r>
              <a:rPr lang="en-US" sz="1800" b="1" dirty="0" smtClean="0">
                <a:solidFill>
                  <a:schemeClr val="tx1"/>
                </a:solidFill>
              </a:rPr>
              <a:t/>
            </a:r>
            <a:br>
              <a:rPr lang="en-US" sz="1800" b="1" dirty="0" smtClean="0">
                <a:solidFill>
                  <a:schemeClr val="tx1"/>
                </a:solidFill>
              </a:rPr>
            </a:br>
            <a:endParaRPr lang="en-US" sz="1800" b="1" dirty="0" smtClean="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772" y="305025"/>
            <a:ext cx="11640456" cy="928688"/>
          </a:xfrm>
        </p:spPr>
        <p:txBody>
          <a:bodyPr/>
          <a:lstStyle/>
          <a:p>
            <a:r>
              <a:rPr lang="en-US" sz="2800" b="1" dirty="0" smtClean="0">
                <a:solidFill>
                  <a:srgbClr val="FFC000"/>
                </a:solidFill>
              </a:rPr>
              <a:t>Sample Case (2):</a:t>
            </a:r>
            <a:endParaRPr lang="fa-IR" sz="2800" b="1" dirty="0">
              <a:solidFill>
                <a:srgbClr val="FFC000"/>
              </a:solidFill>
            </a:endParaRPr>
          </a:p>
        </p:txBody>
      </p:sp>
      <p:sp>
        <p:nvSpPr>
          <p:cNvPr id="3" name="Content Placeholder 2"/>
          <p:cNvSpPr>
            <a:spLocks noGrp="1"/>
          </p:cNvSpPr>
          <p:nvPr>
            <p:ph idx="1"/>
          </p:nvPr>
        </p:nvSpPr>
        <p:spPr>
          <a:xfrm>
            <a:off x="0" y="993228"/>
            <a:ext cx="12192000" cy="5517932"/>
          </a:xfrm>
        </p:spPr>
        <p:txBody>
          <a:bodyPr>
            <a:normAutofit/>
          </a:bodyPr>
          <a:lstStyle/>
          <a:p>
            <a:pPr algn="l" rtl="0">
              <a:lnSpc>
                <a:spcPct val="150000"/>
              </a:lnSpc>
              <a:buNone/>
            </a:pPr>
            <a:endParaRPr lang="en-US" sz="1800" b="1" dirty="0" smtClean="0"/>
          </a:p>
          <a:p>
            <a:pPr algn="l" rtl="0">
              <a:lnSpc>
                <a:spcPct val="150000"/>
              </a:lnSpc>
            </a:pPr>
            <a:r>
              <a:rPr lang="en-US" sz="1800" b="1" dirty="0" smtClean="0"/>
              <a:t>Charge: Murder </a:t>
            </a:r>
          </a:p>
          <a:p>
            <a:pPr algn="l" rtl="0">
              <a:lnSpc>
                <a:spcPct val="150000"/>
              </a:lnSpc>
            </a:pPr>
            <a:r>
              <a:rPr lang="en-US" sz="1800" b="1" dirty="0" smtClean="0"/>
              <a:t>Client was the wife of the deceased</a:t>
            </a:r>
          </a:p>
          <a:p>
            <a:pPr algn="l" rtl="0">
              <a:lnSpc>
                <a:spcPct val="150000"/>
              </a:lnSpc>
            </a:pPr>
            <a:r>
              <a:rPr lang="en-US" sz="1800" b="1" dirty="0" smtClean="0"/>
              <a:t>Result of Release Request on guarantee: Negative</a:t>
            </a:r>
          </a:p>
          <a:p>
            <a:pPr algn="l" rtl="0">
              <a:lnSpc>
                <a:spcPct val="150000"/>
              </a:lnSpc>
            </a:pPr>
            <a:r>
              <a:rPr lang="en-US" sz="1800" b="1" dirty="0" smtClean="0"/>
              <a:t>Result of Request to  Prosecutor  to dismiss the case: Negative</a:t>
            </a:r>
          </a:p>
          <a:p>
            <a:pPr algn="l" rtl="0">
              <a:lnSpc>
                <a:spcPct val="150000"/>
              </a:lnSpc>
              <a:buNone/>
            </a:pPr>
            <a:r>
              <a:rPr lang="en-US" sz="1800" b="1" dirty="0" smtClean="0"/>
              <a:t>HOWEVER, </a:t>
            </a:r>
          </a:p>
          <a:p>
            <a:pPr algn="l" rtl="0">
              <a:lnSpc>
                <a:spcPct val="150000"/>
              </a:lnSpc>
            </a:pPr>
            <a:r>
              <a:rPr lang="en-US" sz="1800" b="1" dirty="0" smtClean="0"/>
              <a:t>Primary Court: issued verdict of acquittal based on lack of evidence</a:t>
            </a:r>
          </a:p>
          <a:p>
            <a:pPr algn="l" rtl="0">
              <a:lnSpc>
                <a:spcPct val="150000"/>
              </a:lnSpc>
              <a:buNone/>
            </a:pPr>
            <a:r>
              <a:rPr lang="en-US" sz="1800" b="1" dirty="0" smtClean="0"/>
              <a:t>AND, </a:t>
            </a:r>
          </a:p>
          <a:p>
            <a:pPr algn="l" rtl="0">
              <a:lnSpc>
                <a:spcPct val="150000"/>
              </a:lnSpc>
            </a:pPr>
            <a:r>
              <a:rPr lang="en-US" sz="1800" b="1" dirty="0" smtClean="0"/>
              <a:t>Client was not released after acquittal  </a:t>
            </a:r>
          </a:p>
          <a:p>
            <a:pPr algn="l" rtl="0">
              <a:lnSpc>
                <a:spcPct val="150000"/>
              </a:lnSpc>
            </a:pPr>
            <a:r>
              <a:rPr lang="en-US" sz="1800" b="1" dirty="0" smtClean="0"/>
              <a:t>Motion to release after acquittal to end the illegal detention of client : Positive </a:t>
            </a:r>
          </a:p>
          <a:p>
            <a:pPr algn="l" rtl="0">
              <a:lnSpc>
                <a:spcPct val="150000"/>
              </a:lnSpc>
              <a:buNone/>
            </a:pPr>
            <a:endParaRPr lang="en-US" sz="1800" b="1" dirty="0"/>
          </a:p>
          <a:p>
            <a:pPr algn="l" rtl="0">
              <a:lnSpc>
                <a:spcPct val="150000"/>
              </a:lnSpc>
            </a:pPr>
            <a:endParaRPr lang="en-GB" sz="1800" b="1" dirty="0"/>
          </a:p>
          <a:p>
            <a:pPr marL="514350" indent="-514350" algn="l" rtl="0">
              <a:buFont typeface="+mj-lt"/>
              <a:buAutoNum type="romanUcPeriod"/>
            </a:pPr>
            <a:endParaRPr lang="en-US" dirty="0">
              <a:latin typeface="Aharoni" panose="02010803020104030203" pitchFamily="2" charset="-79"/>
              <a:cs typeface="Aharoni" panose="02010803020104030203" pitchFamily="2" charset="-79"/>
            </a:endParaRPr>
          </a:p>
          <a:p>
            <a:pPr marL="0" indent="0" algn="l" rtl="0">
              <a:buNone/>
            </a:pPr>
            <a:endParaRPr lang="fa-IR" dirty="0">
              <a:latin typeface="Aharoni" panose="02010803020104030203" pitchFamily="2" charset="-79"/>
            </a:endParaRPr>
          </a:p>
        </p:txBody>
      </p:sp>
    </p:spTree>
    <p:extLst>
      <p:ext uri="{BB962C8B-B14F-4D97-AF65-F5344CB8AC3E}">
        <p14:creationId xmlns:p14="http://schemas.microsoft.com/office/powerpoint/2010/main" val="13638472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6886"/>
            <a:ext cx="11677338" cy="675995"/>
          </a:xfrm>
        </p:spPr>
        <p:txBody>
          <a:bodyPr/>
          <a:lstStyle/>
          <a:p>
            <a:pPr algn="ctr"/>
            <a:r>
              <a:rPr lang="en-US" sz="3600" b="1" dirty="0" smtClean="0">
                <a:solidFill>
                  <a:srgbClr val="FFC000"/>
                </a:solidFill>
              </a:rPr>
              <a:t>Other Challenges faced by Women accused of crimes in Afghanistan </a:t>
            </a:r>
            <a:endParaRPr lang="en-US" sz="3600" b="1" dirty="0">
              <a:solidFill>
                <a:srgbClr val="FFC000"/>
              </a:solidFill>
            </a:endParaRPr>
          </a:p>
        </p:txBody>
      </p:sp>
      <p:sp>
        <p:nvSpPr>
          <p:cNvPr id="5" name="Content Placeholder 4"/>
          <p:cNvSpPr>
            <a:spLocks noGrp="1"/>
          </p:cNvSpPr>
          <p:nvPr>
            <p:ph idx="1"/>
          </p:nvPr>
        </p:nvSpPr>
        <p:spPr>
          <a:xfrm>
            <a:off x="0" y="1847057"/>
            <a:ext cx="12192000" cy="5010943"/>
          </a:xfrm>
        </p:spPr>
        <p:txBody>
          <a:bodyPr>
            <a:normAutofit/>
          </a:bodyPr>
          <a:lstStyle/>
          <a:p>
            <a:pPr marL="0" indent="0" algn="l" rtl="0">
              <a:buNone/>
            </a:pPr>
            <a:r>
              <a:rPr lang="en-US" b="1" dirty="0" smtClean="0"/>
              <a:t>1.  	Lack of female legal aid providers in Afghanistan and its </a:t>
            </a:r>
            <a:r>
              <a:rPr lang="en-US" b="1" dirty="0" smtClean="0">
                <a:solidFill>
                  <a:srgbClr val="FFC000"/>
                </a:solidFill>
              </a:rPr>
              <a:t>Negative Consequences:</a:t>
            </a:r>
          </a:p>
          <a:p>
            <a:pPr marL="457200" indent="-457200" algn="l" rtl="0">
              <a:buFont typeface="+mj-lt"/>
              <a:buAutoNum type="alphaLcParenR"/>
            </a:pPr>
            <a:r>
              <a:rPr lang="en-US" dirty="0"/>
              <a:t>lack of access to justice </a:t>
            </a:r>
            <a:endParaRPr lang="en-US" dirty="0" smtClean="0"/>
          </a:p>
          <a:p>
            <a:pPr marL="457200" indent="-457200" algn="l" rtl="0">
              <a:buFont typeface="+mj-lt"/>
              <a:buAutoNum type="alphaLcParenR"/>
            </a:pPr>
            <a:r>
              <a:rPr lang="en-US" dirty="0" smtClean="0"/>
              <a:t>unawareness of clients  of their basic rights</a:t>
            </a:r>
          </a:p>
          <a:p>
            <a:pPr marL="457200" indent="-457200" algn="l" rtl="0">
              <a:buFont typeface="+mj-lt"/>
              <a:buAutoNum type="alphaLcParenR"/>
            </a:pPr>
            <a:r>
              <a:rPr lang="en-US" dirty="0" smtClean="0"/>
              <a:t>dangerous for women lawyers to provide services</a:t>
            </a:r>
            <a:endParaRPr lang="en-US" b="1" dirty="0" smtClean="0"/>
          </a:p>
          <a:p>
            <a:pPr marL="0" indent="0" algn="l" rtl="0">
              <a:buNone/>
            </a:pPr>
            <a:endParaRPr lang="en-US" b="1" dirty="0" smtClean="0"/>
          </a:p>
          <a:p>
            <a:pPr marL="0" indent="0" algn="l" rtl="0">
              <a:buNone/>
            </a:pPr>
            <a:r>
              <a:rPr lang="en-US" b="1" dirty="0" smtClean="0"/>
              <a:t>2.   Lack of policewomen in all detective organs and its</a:t>
            </a:r>
            <a:r>
              <a:rPr lang="en-US" b="1" dirty="0" smtClean="0">
                <a:solidFill>
                  <a:srgbClr val="FFC000"/>
                </a:solidFill>
              </a:rPr>
              <a:t> Negative Consequences:</a:t>
            </a:r>
          </a:p>
          <a:p>
            <a:pPr marL="457200" indent="-457200" algn="l" rtl="0">
              <a:buFont typeface="+mj-lt"/>
              <a:buAutoNum type="alphaLcParenR"/>
            </a:pPr>
            <a:r>
              <a:rPr lang="en-US" dirty="0" smtClean="0"/>
              <a:t> women </a:t>
            </a:r>
            <a:r>
              <a:rPr lang="en-US" dirty="0"/>
              <a:t>accused of crimes </a:t>
            </a:r>
            <a:r>
              <a:rPr lang="en-US" dirty="0" smtClean="0"/>
              <a:t>may be frisked </a:t>
            </a:r>
            <a:r>
              <a:rPr lang="en-US" dirty="0"/>
              <a:t>and </a:t>
            </a:r>
            <a:r>
              <a:rPr lang="en-US" dirty="0" smtClean="0"/>
              <a:t>searched </a:t>
            </a:r>
            <a:r>
              <a:rPr lang="en-US" dirty="0"/>
              <a:t>by male police officers</a:t>
            </a:r>
          </a:p>
          <a:p>
            <a:pPr marL="457200" indent="-457200" algn="l" rtl="0">
              <a:buFont typeface="+mj-lt"/>
              <a:buAutoNum type="alphaLcParenR"/>
            </a:pPr>
            <a:r>
              <a:rPr lang="en-US" dirty="0" smtClean="0"/>
              <a:t> </a:t>
            </a:r>
            <a:r>
              <a:rPr lang="en-US" dirty="0"/>
              <a:t>ill treatment may take place </a:t>
            </a:r>
          </a:p>
          <a:p>
            <a:pPr marL="457200" indent="-457200" algn="l" rtl="0">
              <a:buFont typeface="+mj-lt"/>
              <a:buAutoNum type="alphaLcParenR"/>
            </a:pPr>
            <a:r>
              <a:rPr lang="en-US" dirty="0" smtClean="0"/>
              <a:t> </a:t>
            </a:r>
            <a:r>
              <a:rPr lang="en-US" dirty="0"/>
              <a:t>statements may coercively </a:t>
            </a:r>
            <a:r>
              <a:rPr lang="en-US" dirty="0" smtClean="0"/>
              <a:t>be taken </a:t>
            </a:r>
            <a:r>
              <a:rPr lang="en-US" dirty="0"/>
              <a:t>from accused </a:t>
            </a:r>
            <a:r>
              <a:rPr lang="en-US" dirty="0" smtClean="0"/>
              <a:t> </a:t>
            </a:r>
            <a:endParaRPr lang="en-US" dirty="0"/>
          </a:p>
          <a:p>
            <a:pPr marL="457200" indent="-457200" algn="l" rtl="0">
              <a:buFont typeface="+mj-lt"/>
              <a:buAutoNum type="alphaLcParenR"/>
            </a:pPr>
            <a:r>
              <a:rPr lang="en-US" dirty="0" smtClean="0"/>
              <a:t> demand </a:t>
            </a:r>
            <a:r>
              <a:rPr lang="en-US" dirty="0"/>
              <a:t>from </a:t>
            </a:r>
            <a:r>
              <a:rPr lang="en-US" dirty="0" smtClean="0"/>
              <a:t>women suspects </a:t>
            </a:r>
            <a:r>
              <a:rPr lang="en-US" dirty="0"/>
              <a:t>for illegal physical relations in lieu </a:t>
            </a:r>
            <a:r>
              <a:rPr lang="en-US" dirty="0" smtClean="0"/>
              <a:t>of arrest </a:t>
            </a:r>
            <a:endParaRPr lang="en-US" dirty="0"/>
          </a:p>
          <a:p>
            <a:pPr marL="0" indent="0" algn="l" rtl="0">
              <a:buNone/>
            </a:pPr>
            <a:endParaRPr lang="en-US" b="1" dirty="0">
              <a:solidFill>
                <a:srgbClr val="FFC000"/>
              </a:solidFill>
            </a:endParaRPr>
          </a:p>
          <a:p>
            <a:pPr marL="0" indent="0" algn="l" rtl="0">
              <a:buNone/>
            </a:pPr>
            <a:endParaRPr lang="en-US" b="1" dirty="0" smtClean="0"/>
          </a:p>
          <a:p>
            <a:pPr algn="l" rtl="0"/>
            <a:endParaRPr lang="en-US" b="1" dirty="0"/>
          </a:p>
        </p:txBody>
      </p:sp>
    </p:spTree>
    <p:extLst>
      <p:ext uri="{BB962C8B-B14F-4D97-AF65-F5344CB8AC3E}">
        <p14:creationId xmlns:p14="http://schemas.microsoft.com/office/powerpoint/2010/main" val="21225748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 y="0"/>
            <a:ext cx="9404723" cy="1030778"/>
          </a:xfrm>
        </p:spPr>
        <p:txBody>
          <a:bodyPr/>
          <a:lstStyle/>
          <a:p>
            <a:r>
              <a:rPr lang="en-US" dirty="0" err="1" smtClean="0"/>
              <a:t>Cont</a:t>
            </a:r>
            <a:r>
              <a:rPr lang="en-US" dirty="0" smtClean="0"/>
              <a:t>…</a:t>
            </a:r>
            <a:endParaRPr lang="fa-IR" dirty="0"/>
          </a:p>
        </p:txBody>
      </p:sp>
      <p:sp>
        <p:nvSpPr>
          <p:cNvPr id="3" name="Content Placeholder 2"/>
          <p:cNvSpPr>
            <a:spLocks noGrp="1"/>
          </p:cNvSpPr>
          <p:nvPr>
            <p:ph idx="1"/>
          </p:nvPr>
        </p:nvSpPr>
        <p:spPr>
          <a:xfrm>
            <a:off x="182880" y="1040510"/>
            <a:ext cx="11853949" cy="5376041"/>
          </a:xfrm>
        </p:spPr>
        <p:txBody>
          <a:bodyPr anchor="ctr">
            <a:normAutofit/>
          </a:bodyPr>
          <a:lstStyle/>
          <a:p>
            <a:pPr marL="0" indent="0" algn="l" rtl="0">
              <a:buNone/>
            </a:pPr>
            <a:r>
              <a:rPr lang="en-US" b="1" dirty="0" smtClean="0"/>
              <a:t>3. Lack </a:t>
            </a:r>
            <a:r>
              <a:rPr lang="en-US" b="1" dirty="0"/>
              <a:t>of Women shelter and detention center in </a:t>
            </a:r>
            <a:r>
              <a:rPr lang="en-US" b="1" dirty="0" smtClean="0"/>
              <a:t>Afghanistan and its </a:t>
            </a:r>
            <a:r>
              <a:rPr lang="en-US" b="1" dirty="0" smtClean="0">
                <a:solidFill>
                  <a:srgbClr val="FFC000"/>
                </a:solidFill>
              </a:rPr>
              <a:t>Negative Consequences:</a:t>
            </a:r>
            <a:endParaRPr lang="en-US" b="1" dirty="0">
              <a:solidFill>
                <a:srgbClr val="FFC000"/>
              </a:solidFill>
            </a:endParaRPr>
          </a:p>
          <a:p>
            <a:pPr marL="457200" indent="-457200" algn="l" rtl="0">
              <a:buFont typeface="+mj-lt"/>
              <a:buAutoNum type="alphaLcParenR"/>
            </a:pPr>
            <a:r>
              <a:rPr lang="en-US" dirty="0" smtClean="0"/>
              <a:t> </a:t>
            </a:r>
            <a:r>
              <a:rPr lang="en-US" dirty="0"/>
              <a:t>women accused of crimes kept illegally in all places </a:t>
            </a:r>
          </a:p>
          <a:p>
            <a:pPr marL="457200" indent="-457200" algn="l" rtl="0">
              <a:buFont typeface="+mj-lt"/>
              <a:buAutoNum type="alphaLcParenR"/>
            </a:pPr>
            <a:r>
              <a:rPr lang="en-US" dirty="0" smtClean="0"/>
              <a:t> women </a:t>
            </a:r>
            <a:r>
              <a:rPr lang="en-US" dirty="0"/>
              <a:t>accused of crimes kept in the premises of police and district lawyer( wakeel </a:t>
            </a:r>
            <a:r>
              <a:rPr lang="en-US" dirty="0" smtClean="0"/>
              <a:t>(</a:t>
            </a:r>
            <a:r>
              <a:rPr lang="en-US" dirty="0" err="1" smtClean="0"/>
              <a:t>guzar</a:t>
            </a:r>
            <a:r>
              <a:rPr lang="en-US" dirty="0" smtClean="0"/>
              <a:t>) </a:t>
            </a:r>
            <a:endParaRPr lang="en-US" dirty="0"/>
          </a:p>
          <a:p>
            <a:pPr marL="457200" indent="-457200" algn="l" rtl="0">
              <a:buFont typeface="+mj-lt"/>
              <a:buAutoNum type="alphaLcParenR"/>
            </a:pPr>
            <a:r>
              <a:rPr lang="en-US" dirty="0" smtClean="0"/>
              <a:t>high </a:t>
            </a:r>
            <a:r>
              <a:rPr lang="en-US" dirty="0"/>
              <a:t>possibility </a:t>
            </a:r>
            <a:r>
              <a:rPr lang="en-US" dirty="0" smtClean="0"/>
              <a:t>of women’s victimization </a:t>
            </a:r>
            <a:endParaRPr lang="en-US" b="1" dirty="0" smtClean="0"/>
          </a:p>
          <a:p>
            <a:pPr marL="0" indent="0" algn="just" rtl="0">
              <a:buNone/>
            </a:pPr>
            <a:r>
              <a:rPr lang="en-US" b="1" dirty="0"/>
              <a:t>4</a:t>
            </a:r>
            <a:r>
              <a:rPr lang="en-US" b="1" dirty="0" smtClean="0"/>
              <a:t>. The Lack </a:t>
            </a:r>
            <a:r>
              <a:rPr lang="en-US" b="1" dirty="0"/>
              <a:t>of </a:t>
            </a:r>
            <a:r>
              <a:rPr lang="en-US" b="1" dirty="0" smtClean="0"/>
              <a:t>fundamental rights and information from judicial organs and its </a:t>
            </a:r>
            <a:r>
              <a:rPr lang="en-US" b="1" dirty="0" smtClean="0">
                <a:solidFill>
                  <a:srgbClr val="FFC000"/>
                </a:solidFill>
              </a:rPr>
              <a:t>Negative Consequences:</a:t>
            </a:r>
          </a:p>
          <a:p>
            <a:pPr marL="457200" indent="-457200" algn="l" rtl="0">
              <a:buFont typeface="+mj-lt"/>
              <a:buAutoNum type="alphaLcParenR"/>
            </a:pPr>
            <a:r>
              <a:rPr lang="en-US" dirty="0" smtClean="0"/>
              <a:t>deprivation </a:t>
            </a:r>
            <a:r>
              <a:rPr lang="en-US" dirty="0"/>
              <a:t>of accused women from access to counsel</a:t>
            </a:r>
          </a:p>
          <a:p>
            <a:pPr marL="457200" indent="-457200" algn="l" rtl="0">
              <a:buFont typeface="+mj-lt"/>
              <a:buAutoNum type="alphaLcParenR"/>
            </a:pPr>
            <a:r>
              <a:rPr lang="en-US" dirty="0" smtClean="0"/>
              <a:t>deprivation </a:t>
            </a:r>
            <a:r>
              <a:rPr lang="en-US" dirty="0"/>
              <a:t>of accused women from remaining silent during </a:t>
            </a:r>
            <a:r>
              <a:rPr lang="en-US" dirty="0" smtClean="0"/>
              <a:t>investigation</a:t>
            </a:r>
          </a:p>
          <a:p>
            <a:pPr marL="457200" indent="-457200" algn="l" rtl="0">
              <a:buFont typeface="+mj-lt"/>
              <a:buAutoNum type="alphaLcParenR"/>
            </a:pPr>
            <a:r>
              <a:rPr lang="en-US" dirty="0" smtClean="0"/>
              <a:t>Abusive tests conducted in violation of the law </a:t>
            </a:r>
          </a:p>
          <a:p>
            <a:pPr marL="457200" indent="-457200" algn="l" rtl="0">
              <a:buFont typeface="+mj-lt"/>
              <a:buAutoNum type="alphaLcParenR"/>
            </a:pPr>
            <a:r>
              <a:rPr lang="en-US" dirty="0" smtClean="0"/>
              <a:t>deprivation of them from all their basic rights guaranteed by ratified  law</a:t>
            </a:r>
            <a:endParaRPr lang="en-US" dirty="0"/>
          </a:p>
        </p:txBody>
      </p:sp>
    </p:spTree>
    <p:extLst>
      <p:ext uri="{BB962C8B-B14F-4D97-AF65-F5344CB8AC3E}">
        <p14:creationId xmlns:p14="http://schemas.microsoft.com/office/powerpoint/2010/main" val="30726296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973" y="120209"/>
            <a:ext cx="9404723" cy="1400530"/>
          </a:xfrm>
        </p:spPr>
        <p:txBody>
          <a:bodyPr/>
          <a:lstStyle/>
          <a:p>
            <a:r>
              <a:rPr lang="en-US" dirty="0" err="1" smtClean="0"/>
              <a:t>Cont</a:t>
            </a:r>
            <a:r>
              <a:rPr lang="en-US" dirty="0" smtClean="0"/>
              <a:t>…</a:t>
            </a:r>
            <a:endParaRPr lang="fa-IR" dirty="0"/>
          </a:p>
        </p:txBody>
      </p:sp>
      <p:sp>
        <p:nvSpPr>
          <p:cNvPr id="3" name="Content Placeholder 2"/>
          <p:cNvSpPr>
            <a:spLocks noGrp="1"/>
          </p:cNvSpPr>
          <p:nvPr>
            <p:ph idx="1"/>
          </p:nvPr>
        </p:nvSpPr>
        <p:spPr>
          <a:xfrm>
            <a:off x="163973" y="1115568"/>
            <a:ext cx="11872855" cy="5626053"/>
          </a:xfrm>
        </p:spPr>
        <p:txBody>
          <a:bodyPr/>
          <a:lstStyle/>
          <a:p>
            <a:pPr marL="0" indent="0" algn="l" rtl="0">
              <a:buNone/>
            </a:pPr>
            <a:r>
              <a:rPr lang="en-US" b="1" dirty="0" smtClean="0"/>
              <a:t>5. Virginity tests and its </a:t>
            </a:r>
            <a:r>
              <a:rPr lang="en-US" b="1" dirty="0" smtClean="0">
                <a:solidFill>
                  <a:srgbClr val="FFC000"/>
                </a:solidFill>
              </a:rPr>
              <a:t>negative Consequences:</a:t>
            </a:r>
            <a:endParaRPr lang="en-US" b="1" dirty="0">
              <a:solidFill>
                <a:srgbClr val="FFC000"/>
              </a:solidFill>
            </a:endParaRPr>
          </a:p>
          <a:p>
            <a:pPr marL="457200" indent="-457200" algn="l" rtl="0">
              <a:buFont typeface="+mj-lt"/>
              <a:buAutoNum type="alphaLcParenR"/>
            </a:pPr>
            <a:r>
              <a:rPr lang="en-US" b="1" dirty="0" smtClean="0"/>
              <a:t> </a:t>
            </a:r>
            <a:r>
              <a:rPr lang="en-US" dirty="0"/>
              <a:t>Lack of supporting Islamic Sharia while conducting virginity test</a:t>
            </a:r>
          </a:p>
          <a:p>
            <a:pPr marL="457200" indent="-457200" algn="l" rtl="0">
              <a:buFont typeface="+mj-lt"/>
              <a:buAutoNum type="alphaLcParenR"/>
            </a:pPr>
            <a:r>
              <a:rPr lang="en-US" dirty="0" smtClean="0"/>
              <a:t> </a:t>
            </a:r>
            <a:r>
              <a:rPr lang="en-US" dirty="0"/>
              <a:t>Conduction of such test is degrading human </a:t>
            </a:r>
            <a:r>
              <a:rPr lang="en-US" dirty="0" smtClean="0"/>
              <a:t>dignity</a:t>
            </a:r>
          </a:p>
          <a:p>
            <a:pPr marL="457200" indent="-457200" algn="l" rtl="0">
              <a:buFont typeface="+mj-lt"/>
              <a:buAutoNum type="alphaLcParenR"/>
            </a:pPr>
            <a:r>
              <a:rPr lang="en-US" dirty="0" smtClean="0"/>
              <a:t>Illegal forced tests  (no informed consent if test conducted without a lawyer) </a:t>
            </a:r>
            <a:endParaRPr lang="en-US" dirty="0"/>
          </a:p>
          <a:p>
            <a:pPr marL="457200" indent="-457200" algn="l" rtl="0">
              <a:buFont typeface="+mj-lt"/>
              <a:buAutoNum type="alphaLcParenR"/>
            </a:pPr>
            <a:r>
              <a:rPr lang="en-US" dirty="0" smtClean="0"/>
              <a:t> </a:t>
            </a:r>
            <a:r>
              <a:rPr lang="en-US" dirty="0"/>
              <a:t>Lack of supporting laws as reasons of allegation</a:t>
            </a:r>
          </a:p>
          <a:p>
            <a:pPr marL="0" indent="0" algn="l" rtl="0">
              <a:buNone/>
            </a:pPr>
            <a:endParaRPr lang="en-US" b="1" dirty="0"/>
          </a:p>
          <a:p>
            <a:pPr marL="0" indent="0" algn="l" rtl="0">
              <a:buNone/>
            </a:pPr>
            <a:r>
              <a:rPr lang="en-US" b="1" dirty="0" smtClean="0"/>
              <a:t> 6. Forensic </a:t>
            </a:r>
            <a:r>
              <a:rPr lang="en-US" b="1" dirty="0"/>
              <a:t>examination </a:t>
            </a:r>
            <a:r>
              <a:rPr lang="en-US" b="1" dirty="0" smtClean="0"/>
              <a:t>challenges and its </a:t>
            </a:r>
            <a:r>
              <a:rPr lang="en-US" b="1" dirty="0" smtClean="0">
                <a:solidFill>
                  <a:srgbClr val="FFC000"/>
                </a:solidFill>
              </a:rPr>
              <a:t>negative Consequences: </a:t>
            </a:r>
            <a:endParaRPr lang="en-US" dirty="0" smtClean="0">
              <a:solidFill>
                <a:srgbClr val="FFC000"/>
              </a:solidFill>
            </a:endParaRPr>
          </a:p>
          <a:p>
            <a:pPr marL="457200" lvl="0" indent="-457200" algn="l" rtl="0">
              <a:buFont typeface="+mj-lt"/>
              <a:buAutoNum type="alphaLcParenR"/>
            </a:pPr>
            <a:r>
              <a:rPr lang="en-US" dirty="0" smtClean="0"/>
              <a:t> Tests are not conducted by medical professionals in violation of the ratified laws of the country</a:t>
            </a:r>
          </a:p>
          <a:p>
            <a:pPr marL="457200" lvl="0" indent="-457200" algn="l" rtl="0">
              <a:buFont typeface="+mj-lt"/>
              <a:buAutoNum type="alphaLcParenR"/>
            </a:pPr>
            <a:r>
              <a:rPr lang="en-US" dirty="0" smtClean="0"/>
              <a:t>Lack of expert witnesses</a:t>
            </a:r>
          </a:p>
          <a:p>
            <a:pPr marL="457200" lvl="0" indent="-457200" algn="l" rtl="0">
              <a:buFont typeface="+mj-lt"/>
              <a:buAutoNum type="alphaLcParenR"/>
            </a:pPr>
            <a:r>
              <a:rPr lang="en-US" dirty="0" smtClean="0"/>
              <a:t>The </a:t>
            </a:r>
            <a:r>
              <a:rPr lang="en-US" dirty="0"/>
              <a:t>courts and prosecutors consider  results of such medical tests as reasons against women clients</a:t>
            </a:r>
          </a:p>
          <a:p>
            <a:pPr marL="0" indent="0" algn="l" rtl="0">
              <a:buNone/>
            </a:pPr>
            <a:endParaRPr lang="fa-IR" dirty="0"/>
          </a:p>
        </p:txBody>
      </p:sp>
    </p:spTree>
    <p:extLst>
      <p:ext uri="{BB962C8B-B14F-4D97-AF65-F5344CB8AC3E}">
        <p14:creationId xmlns:p14="http://schemas.microsoft.com/office/powerpoint/2010/main" val="10208822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335" y="251550"/>
            <a:ext cx="9404723" cy="1400530"/>
          </a:xfrm>
        </p:spPr>
        <p:txBody>
          <a:bodyPr/>
          <a:lstStyle/>
          <a:p>
            <a:r>
              <a:rPr lang="en-US" dirty="0" err="1" smtClean="0"/>
              <a:t>Cont</a:t>
            </a:r>
            <a:r>
              <a:rPr lang="en-US" dirty="0" smtClean="0"/>
              <a:t>…</a:t>
            </a:r>
            <a:endParaRPr lang="fa-IR" dirty="0"/>
          </a:p>
        </p:txBody>
      </p:sp>
      <p:sp>
        <p:nvSpPr>
          <p:cNvPr id="3" name="Content Placeholder 2"/>
          <p:cNvSpPr>
            <a:spLocks noGrp="1"/>
          </p:cNvSpPr>
          <p:nvPr>
            <p:ph idx="1"/>
          </p:nvPr>
        </p:nvSpPr>
        <p:spPr>
          <a:xfrm>
            <a:off x="152335" y="1243584"/>
            <a:ext cx="11881169" cy="5413248"/>
          </a:xfrm>
        </p:spPr>
        <p:txBody>
          <a:bodyPr>
            <a:normAutofit fontScale="25000" lnSpcReduction="20000"/>
          </a:bodyPr>
          <a:lstStyle/>
          <a:p>
            <a:pPr marL="0" indent="0" algn="l" rtl="0">
              <a:buNone/>
            </a:pPr>
            <a:r>
              <a:rPr lang="en-US" sz="7200" b="1" dirty="0" smtClean="0"/>
              <a:t>7</a:t>
            </a:r>
            <a:r>
              <a:rPr lang="en-US" sz="2800" b="1" dirty="0" smtClean="0"/>
              <a:t>. </a:t>
            </a:r>
            <a:r>
              <a:rPr lang="en-US" sz="11200" b="1" dirty="0" smtClean="0"/>
              <a:t>Lack </a:t>
            </a:r>
            <a:r>
              <a:rPr lang="en-US" sz="11200" b="1" dirty="0"/>
              <a:t>of consideration of accused women’s </a:t>
            </a:r>
            <a:r>
              <a:rPr lang="en-US" sz="11200" b="1" dirty="0" smtClean="0"/>
              <a:t>mental state and its </a:t>
            </a:r>
            <a:r>
              <a:rPr lang="en-US" sz="9600" b="1" dirty="0" smtClean="0">
                <a:solidFill>
                  <a:srgbClr val="FFC000"/>
                </a:solidFill>
              </a:rPr>
              <a:t>Negative Consequences:</a:t>
            </a:r>
            <a:endParaRPr lang="en-US" sz="9600" b="1" dirty="0">
              <a:solidFill>
                <a:srgbClr val="FFC000"/>
              </a:solidFill>
            </a:endParaRPr>
          </a:p>
          <a:p>
            <a:pPr marL="457200" indent="-457200" algn="l" rtl="0">
              <a:buFont typeface="+mj-lt"/>
              <a:buAutoNum type="alphaLcParenR"/>
            </a:pPr>
            <a:r>
              <a:rPr lang="en-US" sz="7200" dirty="0" smtClean="0"/>
              <a:t>Health </a:t>
            </a:r>
            <a:r>
              <a:rPr lang="en-US" sz="7200" dirty="0"/>
              <a:t>state of accused women are not taking into account </a:t>
            </a:r>
          </a:p>
          <a:p>
            <a:pPr marL="457200" indent="-457200" algn="l" rtl="0">
              <a:buFont typeface="+mj-lt"/>
              <a:buAutoNum type="alphaLcParenR"/>
            </a:pPr>
            <a:r>
              <a:rPr lang="en-US" sz="7200" dirty="0" smtClean="0"/>
              <a:t>Marks </a:t>
            </a:r>
            <a:r>
              <a:rPr lang="en-US" sz="7200" dirty="0"/>
              <a:t>of injuries causes by beating and torture are taking into account </a:t>
            </a:r>
          </a:p>
          <a:p>
            <a:pPr marL="457200" indent="-457200" algn="just" rtl="0">
              <a:buFont typeface="+mj-lt"/>
              <a:buAutoNum type="alphaLcParenR"/>
            </a:pPr>
            <a:r>
              <a:rPr lang="en-US" sz="7200" dirty="0" smtClean="0"/>
              <a:t>The </a:t>
            </a:r>
            <a:r>
              <a:rPr lang="en-US" sz="7200" dirty="0"/>
              <a:t>courts are not taking into account the issue of statement and confession taken by detective and investigation organs during the deteriorated psychological condition of accused and suspects </a:t>
            </a:r>
            <a:r>
              <a:rPr lang="en-US" sz="7200" dirty="0" smtClean="0"/>
              <a:t>women</a:t>
            </a:r>
            <a:endParaRPr lang="en-US" sz="7200" b="1" dirty="0"/>
          </a:p>
          <a:p>
            <a:pPr marL="0" indent="0" algn="just" rtl="0">
              <a:buNone/>
            </a:pPr>
            <a:endParaRPr lang="en-US" sz="7200" b="1" dirty="0"/>
          </a:p>
          <a:p>
            <a:pPr marL="0" indent="0" algn="l" rtl="0">
              <a:buNone/>
            </a:pPr>
            <a:r>
              <a:rPr lang="en-US" sz="7200" b="1" dirty="0" smtClean="0"/>
              <a:t>8. </a:t>
            </a:r>
            <a:r>
              <a:rPr lang="en-US" sz="11200" b="1" dirty="0" smtClean="0"/>
              <a:t>illegally </a:t>
            </a:r>
            <a:r>
              <a:rPr lang="en-US" sz="11200" b="1" dirty="0"/>
              <a:t>collection of documents by detective and investigation organs and finally considering these illegal documents as a reason of allegation against </a:t>
            </a:r>
            <a:r>
              <a:rPr lang="en-US" sz="11200" b="1" dirty="0" smtClean="0"/>
              <a:t>clients. its </a:t>
            </a:r>
            <a:r>
              <a:rPr lang="en-US" sz="9600" b="1" dirty="0" smtClean="0">
                <a:solidFill>
                  <a:srgbClr val="FFC000"/>
                </a:solidFill>
              </a:rPr>
              <a:t>Negative Consequences:</a:t>
            </a:r>
            <a:endParaRPr lang="en-US" sz="9600" dirty="0">
              <a:solidFill>
                <a:srgbClr val="FFC000"/>
              </a:solidFill>
            </a:endParaRPr>
          </a:p>
          <a:p>
            <a:pPr marL="514350" lvl="0" indent="-514350" algn="l" rtl="0">
              <a:buFont typeface="+mj-lt"/>
              <a:buAutoNum type="alphaLcParenR"/>
            </a:pPr>
            <a:r>
              <a:rPr lang="en-US" sz="7200" dirty="0" smtClean="0"/>
              <a:t>Despite </a:t>
            </a:r>
            <a:r>
              <a:rPr lang="en-US" sz="7200" dirty="0"/>
              <a:t>the fact if the  documents are illegally collected, the courts still issue their </a:t>
            </a:r>
            <a:r>
              <a:rPr lang="en-US" sz="7200" dirty="0" smtClean="0"/>
              <a:t> verdicts </a:t>
            </a:r>
            <a:r>
              <a:rPr lang="en-US" sz="7200" dirty="0"/>
              <a:t>on incrimination of women clients</a:t>
            </a:r>
          </a:p>
          <a:p>
            <a:pPr marL="0" indent="0" algn="l" rtl="0">
              <a:buNone/>
            </a:pPr>
            <a:endParaRPr lang="en-US" sz="2800" b="1" dirty="0" smtClean="0"/>
          </a:p>
          <a:p>
            <a:pPr marL="0" indent="0" algn="l" rtl="0">
              <a:buNone/>
            </a:pPr>
            <a:endParaRPr lang="en-US" sz="2800" b="1" dirty="0"/>
          </a:p>
          <a:p>
            <a:pPr marL="0" indent="0" algn="l" rtl="0">
              <a:buNone/>
            </a:pPr>
            <a:r>
              <a:rPr lang="en-US" sz="2800" b="1" dirty="0" smtClean="0"/>
              <a:t> </a:t>
            </a:r>
            <a:endParaRPr lang="en-US" sz="2800" b="1" dirty="0"/>
          </a:p>
          <a:p>
            <a:endParaRPr lang="fa-IR" dirty="0"/>
          </a:p>
        </p:txBody>
      </p:sp>
    </p:spTree>
    <p:extLst>
      <p:ext uri="{BB962C8B-B14F-4D97-AF65-F5344CB8AC3E}">
        <p14:creationId xmlns:p14="http://schemas.microsoft.com/office/powerpoint/2010/main" val="101381701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3144</TotalTime>
  <Words>1525</Words>
  <Application>Microsoft Office PowerPoint</Application>
  <PresentationFormat>Widescreen</PresentationFormat>
  <Paragraphs>196</Paragraphs>
  <Slides>12</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Aharoni</vt:lpstr>
      <vt:lpstr>Arial</vt:lpstr>
      <vt:lpstr>Calibri</vt:lpstr>
      <vt:lpstr>Century Gothic</vt:lpstr>
      <vt:lpstr>Times New Roman</vt:lpstr>
      <vt:lpstr>Wingdings</vt:lpstr>
      <vt:lpstr>Wingdings 3</vt:lpstr>
      <vt:lpstr>Ion</vt:lpstr>
      <vt:lpstr>PowerPoint Presentation</vt:lpstr>
      <vt:lpstr>ILF-Afghanistan </vt:lpstr>
      <vt:lpstr>Sample Case (1)  ILF-A client a 70 year old woman wanted to build a wall of her house, the neighbor who is said to be a influential police officer assaulted her so she would not  build the wall, immediately she was arrested and transferred to police custody center. Challenges in this case: - 72 hours of the police passed and she had no access to defense counsel - Statements and investigation information was obtained in the absence of a defense lawyer - The principle rights of the client were not explained to her - ILF-A client was the victim of the case while she was arrested and considered a accused of the crime. - The client should have been released till the finalization of the courts’ verdict - As the client was innocent her case should have been dismissed in the prosecution stage. (Prosecutorial discretion) - The prosecutors must have initiated a criminal case against the accusers - The client must have been introduced to the public health institution for examination and she was not introduced  </vt:lpstr>
      <vt:lpstr>Activities conducted by ILF-A lawyer: - ILF-A  went to detention center and signed a power of attorney  - The defense lawyer explained all her basic rights in simple language - Request was filed for her release on guarantee - Request for forensic medicine experts to record the assault and torture and suggest treatment. - Request was filed for dismissal of the case for lack of grounded evidence, and because she has been the victim and the accuser shall be prosecuted for the assault. OUTCOME: The case was dismissed and the accuser was arrested. </vt:lpstr>
      <vt:lpstr>Sample Case (2):</vt:lpstr>
      <vt:lpstr>Other Challenges faced by Women accused of crimes in Afghanistan </vt:lpstr>
      <vt:lpstr>Cont…</vt:lpstr>
      <vt:lpstr>Cont…</vt:lpstr>
      <vt:lpstr>Cont…</vt:lpstr>
      <vt:lpstr>Remedies executed by ILF-A so far</vt:lpstr>
      <vt:lpstr>Suggestion for the solution of violation in women cases</vt:lpstr>
      <vt:lpstr>Thanks For Your Attention</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Rehmat</dc:creator>
  <cp:lastModifiedBy>Nicole Taylor</cp:lastModifiedBy>
  <cp:revision>316</cp:revision>
  <cp:lastPrinted>2018-11-05T08:06:59Z</cp:lastPrinted>
  <dcterms:created xsi:type="dcterms:W3CDTF">2018-09-08T10:04:50Z</dcterms:created>
  <dcterms:modified xsi:type="dcterms:W3CDTF">2018-11-14T15:43:32Z</dcterms:modified>
</cp:coreProperties>
</file>