
<file path=[Content_Types].xml><?xml version="1.0" encoding="utf-8"?>
<Types xmlns="http://schemas.openxmlformats.org/package/2006/content-types">
  <Default Extension="emf" ContentType="image/x-emf"/>
  <Default Extension="jpeg" ContentType="image/jpeg"/>
  <Default Extension="jpg" ContentType="image/jp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3" r:id="rId2"/>
    <p:sldId id="283" r:id="rId3"/>
    <p:sldId id="274" r:id="rId4"/>
    <p:sldId id="275" r:id="rId5"/>
    <p:sldId id="276" r:id="rId6"/>
    <p:sldId id="277" r:id="rId7"/>
    <p:sldId id="278" r:id="rId8"/>
    <p:sldId id="256" r:id="rId9"/>
    <p:sldId id="257" r:id="rId10"/>
    <p:sldId id="258" r:id="rId11"/>
    <p:sldId id="259" r:id="rId12"/>
    <p:sldId id="270" r:id="rId13"/>
    <p:sldId id="271" r:id="rId14"/>
    <p:sldId id="262" r:id="rId15"/>
    <p:sldId id="279" r:id="rId16"/>
    <p:sldId id="280" r:id="rId17"/>
    <p:sldId id="281" r:id="rId18"/>
    <p:sldId id="284" r:id="rId19"/>
    <p:sldId id="282" r:id="rId20"/>
    <p:sldId id="269" r:id="rId21"/>
    <p:sldId id="285" r:id="rId22"/>
  </p:sldIdLst>
  <p:sldSz cx="10693400" cy="7562850"/>
  <p:notesSz cx="10693400" cy="756285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2" d="100"/>
          <a:sy n="62" d="100"/>
        </p:scale>
        <p:origin x="1326" y="60"/>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2000" b="1" dirty="0"/>
              <a:t>Victims</a:t>
            </a:r>
            <a:r>
              <a:rPr lang="en-US" sz="1800" b="1" dirty="0"/>
              <a:t> of homicide in the total population: Brazil</a:t>
            </a:r>
            <a:endParaRPr lang="pt-BR" sz="1800" b="1" dirty="0"/>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pt-BR"/>
        </a:p>
      </c:txPr>
    </c:title>
    <c:autoTitleDeleted val="0"/>
    <c:plotArea>
      <c:layout/>
      <c:lineChart>
        <c:grouping val="standard"/>
        <c:varyColors val="0"/>
        <c:ser>
          <c:idx val="0"/>
          <c:order val="0"/>
          <c:tx>
            <c:strRef>
              <c:f>Planilha1!$B$1</c:f>
              <c:strCache>
                <c:ptCount val="1"/>
                <c:pt idx="0">
                  <c:v>Non Black</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pt-B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Planilha1!$A$2:$A$5</c:f>
              <c:numCache>
                <c:formatCode>General</c:formatCode>
                <c:ptCount val="4"/>
                <c:pt idx="0">
                  <c:v>2002</c:v>
                </c:pt>
                <c:pt idx="1">
                  <c:v>2006</c:v>
                </c:pt>
                <c:pt idx="2">
                  <c:v>2010</c:v>
                </c:pt>
                <c:pt idx="3">
                  <c:v>2016</c:v>
                </c:pt>
              </c:numCache>
            </c:numRef>
          </c:cat>
          <c:val>
            <c:numRef>
              <c:f>Planilha1!$B$2:$B$5</c:f>
              <c:numCache>
                <c:formatCode>#,##0</c:formatCode>
                <c:ptCount val="4"/>
                <c:pt idx="0">
                  <c:v>18867</c:v>
                </c:pt>
                <c:pt idx="1">
                  <c:v>15753</c:v>
                </c:pt>
                <c:pt idx="2">
                  <c:v>14047</c:v>
                </c:pt>
                <c:pt idx="3">
                  <c:v>14681</c:v>
                </c:pt>
              </c:numCache>
            </c:numRef>
          </c:val>
          <c:smooth val="0"/>
          <c:extLst>
            <c:ext xmlns:c16="http://schemas.microsoft.com/office/drawing/2014/chart" uri="{C3380CC4-5D6E-409C-BE32-E72D297353CC}">
              <c16:uniqueId val="{00000000-EC38-4873-9562-49732C9CE2AF}"/>
            </c:ext>
          </c:extLst>
        </c:ser>
        <c:ser>
          <c:idx val="1"/>
          <c:order val="1"/>
          <c:tx>
            <c:strRef>
              <c:f>Planilha1!$C$1</c:f>
              <c:strCache>
                <c:ptCount val="1"/>
                <c:pt idx="0">
                  <c:v>Black</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dLbl>
              <c:idx val="3"/>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pt-BR"/>
                </a:p>
              </c:txPr>
              <c:dLblPos val="t"/>
              <c:showLegendKey val="0"/>
              <c:showVal val="1"/>
              <c:showCatName val="0"/>
              <c:showSerName val="0"/>
              <c:showPercent val="0"/>
              <c:showBubbleSize val="0"/>
              <c:extLst>
                <c:ext xmlns:c16="http://schemas.microsoft.com/office/drawing/2014/chart" uri="{C3380CC4-5D6E-409C-BE32-E72D297353CC}">
                  <c16:uniqueId val="{00000002-EC38-4873-9562-49732C9CE2AF}"/>
                </c:ext>
              </c:extLst>
            </c:dLbl>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pt-B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Planilha1!$A$2:$A$5</c:f>
              <c:numCache>
                <c:formatCode>General</c:formatCode>
                <c:ptCount val="4"/>
                <c:pt idx="0">
                  <c:v>2002</c:v>
                </c:pt>
                <c:pt idx="1">
                  <c:v>2006</c:v>
                </c:pt>
                <c:pt idx="2">
                  <c:v>2010</c:v>
                </c:pt>
                <c:pt idx="3">
                  <c:v>2016</c:v>
                </c:pt>
              </c:numCache>
            </c:numRef>
          </c:cat>
          <c:val>
            <c:numRef>
              <c:f>Planilha1!$C$2:$C$5</c:f>
              <c:numCache>
                <c:formatCode>#,##0</c:formatCode>
                <c:ptCount val="4"/>
                <c:pt idx="0">
                  <c:v>26952</c:v>
                </c:pt>
                <c:pt idx="1">
                  <c:v>29925</c:v>
                </c:pt>
                <c:pt idx="2">
                  <c:v>34983</c:v>
                </c:pt>
                <c:pt idx="3">
                  <c:v>36837</c:v>
                </c:pt>
              </c:numCache>
            </c:numRef>
          </c:val>
          <c:smooth val="0"/>
          <c:extLst>
            <c:ext xmlns:c16="http://schemas.microsoft.com/office/drawing/2014/chart" uri="{C3380CC4-5D6E-409C-BE32-E72D297353CC}">
              <c16:uniqueId val="{00000001-EC38-4873-9562-49732C9CE2AF}"/>
            </c:ext>
          </c:extLst>
        </c:ser>
        <c:dLbls>
          <c:showLegendKey val="0"/>
          <c:showVal val="0"/>
          <c:showCatName val="0"/>
          <c:showSerName val="0"/>
          <c:showPercent val="0"/>
          <c:showBubbleSize val="0"/>
        </c:dLbls>
        <c:marker val="1"/>
        <c:smooth val="0"/>
        <c:axId val="457592144"/>
        <c:axId val="457592800"/>
      </c:lineChart>
      <c:catAx>
        <c:axId val="4575921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pt-BR"/>
          </a:p>
        </c:txPr>
        <c:crossAx val="457592800"/>
        <c:crosses val="autoZero"/>
        <c:auto val="1"/>
        <c:lblAlgn val="ctr"/>
        <c:lblOffset val="100"/>
        <c:noMultiLvlLbl val="0"/>
      </c:catAx>
      <c:valAx>
        <c:axId val="457592800"/>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pt-BR"/>
          </a:p>
        </c:txPr>
        <c:crossAx val="45759214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pt-B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pt-B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4.1105862455135173E-2"/>
          <c:y val="0.22132349722785202"/>
          <c:w val="0.91591982679631456"/>
          <c:h val="0.65043947861805385"/>
        </c:manualLayout>
      </c:layout>
      <c:pie3DChart>
        <c:varyColors val="1"/>
        <c:ser>
          <c:idx val="0"/>
          <c:order val="0"/>
          <c:tx>
            <c:strRef>
              <c:f>Planilha1!$B$1</c:f>
              <c:strCache>
                <c:ptCount val="1"/>
                <c:pt idx="0">
                  <c:v>Young people (15 to 29 years old)</c:v>
                </c:pt>
              </c:strCache>
            </c:strRef>
          </c:tx>
          <c:dPt>
            <c:idx val="0"/>
            <c:bubble3D val="0"/>
            <c:spPr>
              <a:solidFill>
                <a:schemeClr val="accent1"/>
              </a:solidFill>
              <a:ln w="25400">
                <a:solidFill>
                  <a:schemeClr val="lt1"/>
                </a:solidFill>
              </a:ln>
              <a:effectLst/>
              <a:sp3d contourW="25400">
                <a:contourClr>
                  <a:schemeClr val="lt1"/>
                </a:contourClr>
              </a:sp3d>
            </c:spPr>
            <c:extLst>
              <c:ext xmlns:c16="http://schemas.microsoft.com/office/drawing/2014/chart" uri="{C3380CC4-5D6E-409C-BE32-E72D297353CC}">
                <c16:uniqueId val="{00000001-AD17-46F3-AAD1-0DB8AB738EAD}"/>
              </c:ext>
            </c:extLst>
          </c:dPt>
          <c:dPt>
            <c:idx val="1"/>
            <c:bubble3D val="0"/>
            <c:spPr>
              <a:solidFill>
                <a:schemeClr val="accent2"/>
              </a:solidFill>
              <a:ln w="25400">
                <a:solidFill>
                  <a:schemeClr val="lt1"/>
                </a:solidFill>
              </a:ln>
              <a:effectLst/>
              <a:sp3d contourW="25400">
                <a:contourClr>
                  <a:schemeClr val="lt1"/>
                </a:contourClr>
              </a:sp3d>
            </c:spPr>
            <c:extLst>
              <c:ext xmlns:c16="http://schemas.microsoft.com/office/drawing/2014/chart" uri="{C3380CC4-5D6E-409C-BE32-E72D297353CC}">
                <c16:uniqueId val="{00000003-AD17-46F3-AAD1-0DB8AB738EAD}"/>
              </c:ext>
            </c:extLst>
          </c:dPt>
          <c:cat>
            <c:strRef>
              <c:f>Planilha1!$A$2:$A$3</c:f>
              <c:strCache>
                <c:ptCount val="2"/>
                <c:pt idx="0">
                  <c:v>Non Black</c:v>
                </c:pt>
                <c:pt idx="1">
                  <c:v>Black</c:v>
                </c:pt>
              </c:strCache>
            </c:strRef>
          </c:cat>
          <c:val>
            <c:numRef>
              <c:f>Planilha1!$B$2:$B$3</c:f>
              <c:numCache>
                <c:formatCode>#,##0</c:formatCode>
                <c:ptCount val="2"/>
                <c:pt idx="0">
                  <c:v>10</c:v>
                </c:pt>
                <c:pt idx="1">
                  <c:v>25</c:v>
                </c:pt>
              </c:numCache>
            </c:numRef>
          </c:val>
          <c:extLst>
            <c:ext xmlns:c16="http://schemas.microsoft.com/office/drawing/2014/chart" uri="{C3380CC4-5D6E-409C-BE32-E72D297353CC}">
              <c16:uniqueId val="{00000004-AD17-46F3-AAD1-0DB8AB738EAD}"/>
            </c:ext>
          </c:extLst>
        </c:ser>
        <c:dLbls>
          <c:showLegendKey val="0"/>
          <c:showVal val="0"/>
          <c:showCatName val="0"/>
          <c:showSerName val="0"/>
          <c:showPercent val="0"/>
          <c:showBubbleSize val="0"/>
          <c:showLeaderLines val="1"/>
        </c:dLbls>
      </c:pie3DChart>
      <c:spPr>
        <a:noFill/>
        <a:ln>
          <a:noFill/>
        </a:ln>
        <a:effectLst/>
      </c:spPr>
    </c:plotArea>
    <c:legend>
      <c:legendPos val="b"/>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pt-B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pt-B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800" b="0" i="0" u="none" strike="noStrike" kern="1200" spc="0" baseline="0">
                <a:solidFill>
                  <a:schemeClr val="tx1">
                    <a:lumMod val="65000"/>
                    <a:lumOff val="35000"/>
                  </a:schemeClr>
                </a:solidFill>
                <a:latin typeface="+mn-lt"/>
                <a:ea typeface="+mn-ea"/>
                <a:cs typeface="+mn-cs"/>
              </a:defRPr>
            </a:pPr>
            <a:r>
              <a:rPr lang="pt-BR" sz="2800" b="1" dirty="0"/>
              <a:t>Police </a:t>
            </a:r>
            <a:r>
              <a:rPr lang="pt-BR" sz="2800" b="1" dirty="0" err="1"/>
              <a:t>Lethality</a:t>
            </a:r>
            <a:endParaRPr lang="pt-BR" sz="2800" b="1" dirty="0"/>
          </a:p>
        </c:rich>
      </c:tx>
      <c:layout>
        <c:manualLayout>
          <c:xMode val="edge"/>
          <c:yMode val="edge"/>
          <c:x val="0.34056514724650244"/>
          <c:y val="3.2965057801580565E-2"/>
        </c:manualLayout>
      </c:layout>
      <c:overlay val="0"/>
      <c:spPr>
        <a:noFill/>
        <a:ln>
          <a:noFill/>
        </a:ln>
        <a:effectLst/>
      </c:spPr>
      <c:txPr>
        <a:bodyPr rot="0" spcFirstLastPara="1" vertOverflow="ellipsis" vert="horz" wrap="square" anchor="ctr" anchorCtr="1"/>
        <a:lstStyle/>
        <a:p>
          <a:pPr>
            <a:defRPr sz="2800" b="0" i="0" u="none" strike="noStrike" kern="1200" spc="0" baseline="0">
              <a:solidFill>
                <a:schemeClr val="tx1">
                  <a:lumMod val="65000"/>
                  <a:lumOff val="35000"/>
                </a:schemeClr>
              </a:solidFill>
              <a:latin typeface="+mn-lt"/>
              <a:ea typeface="+mn-ea"/>
              <a:cs typeface="+mn-cs"/>
            </a:defRPr>
          </a:pPr>
          <a:endParaRPr lang="pt-BR"/>
        </a:p>
      </c:txPr>
    </c:title>
    <c:autoTitleDeleted val="0"/>
    <c:plotArea>
      <c:layout/>
      <c:lineChart>
        <c:grouping val="standard"/>
        <c:varyColors val="0"/>
        <c:ser>
          <c:idx val="0"/>
          <c:order val="0"/>
          <c:tx>
            <c:strRef>
              <c:f>Planilha1!$A$2</c:f>
              <c:strCache>
                <c:ptCount val="1"/>
                <c:pt idx="0">
                  <c:v>Rio de Janeiro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pt-B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Planilha1!$B$1:$F$1</c:f>
              <c:strCache>
                <c:ptCount val="5"/>
                <c:pt idx="0">
                  <c:v>2006</c:v>
                </c:pt>
                <c:pt idx="1">
                  <c:v>2010</c:v>
                </c:pt>
                <c:pt idx="2">
                  <c:v>2016</c:v>
                </c:pt>
                <c:pt idx="3">
                  <c:v>2017</c:v>
                </c:pt>
                <c:pt idx="4">
                  <c:v>2018</c:v>
                </c:pt>
              </c:strCache>
            </c:strRef>
          </c:cat>
          <c:val>
            <c:numRef>
              <c:f>Planilha1!$B$2:$F$2</c:f>
              <c:numCache>
                <c:formatCode>General</c:formatCode>
                <c:ptCount val="5"/>
                <c:pt idx="0">
                  <c:v>290</c:v>
                </c:pt>
                <c:pt idx="1">
                  <c:v>414</c:v>
                </c:pt>
                <c:pt idx="2">
                  <c:v>538</c:v>
                </c:pt>
                <c:pt idx="3">
                  <c:v>643</c:v>
                </c:pt>
                <c:pt idx="4">
                  <c:v>1181</c:v>
                </c:pt>
              </c:numCache>
            </c:numRef>
          </c:val>
          <c:smooth val="0"/>
          <c:extLst>
            <c:ext xmlns:c16="http://schemas.microsoft.com/office/drawing/2014/chart" uri="{C3380CC4-5D6E-409C-BE32-E72D297353CC}">
              <c16:uniqueId val="{00000000-3E07-4805-948E-15DEB14F61DA}"/>
            </c:ext>
          </c:extLst>
        </c:ser>
        <c:dLbls>
          <c:showLegendKey val="0"/>
          <c:showVal val="0"/>
          <c:showCatName val="0"/>
          <c:showSerName val="0"/>
          <c:showPercent val="0"/>
          <c:showBubbleSize val="0"/>
        </c:dLbls>
        <c:marker val="1"/>
        <c:smooth val="0"/>
        <c:axId val="522673888"/>
        <c:axId val="522674216"/>
      </c:lineChart>
      <c:catAx>
        <c:axId val="5226738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pt-BR"/>
          </a:p>
        </c:txPr>
        <c:crossAx val="522674216"/>
        <c:crosses val="autoZero"/>
        <c:auto val="1"/>
        <c:lblAlgn val="ctr"/>
        <c:lblOffset val="100"/>
        <c:noMultiLvlLbl val="0"/>
      </c:catAx>
      <c:valAx>
        <c:axId val="5226742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pt-BR"/>
          </a:p>
        </c:txPr>
        <c:crossAx val="5226738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pt-B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pt-B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802005" y="2344483"/>
            <a:ext cx="9089390" cy="1588198"/>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604010" y="4235196"/>
            <a:ext cx="7485380" cy="1890712"/>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11/15/2018</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550" b="0" i="0">
                <a:solidFill>
                  <a:schemeClr val="bg1"/>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11/15/2018</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550" b="0" i="0">
                <a:solidFill>
                  <a:schemeClr val="bg1"/>
                </a:solidFill>
                <a:latin typeface="Arial"/>
                <a:cs typeface="Arial"/>
              </a:defRPr>
            </a:lvl1pPr>
          </a:lstStyle>
          <a:p>
            <a:endParaRPr/>
          </a:p>
        </p:txBody>
      </p:sp>
      <p:sp>
        <p:nvSpPr>
          <p:cNvPr id="3" name="Holder 3"/>
          <p:cNvSpPr>
            <a:spLocks noGrp="1"/>
          </p:cNvSpPr>
          <p:nvPr>
            <p:ph sz="half" idx="2"/>
          </p:nvPr>
        </p:nvSpPr>
        <p:spPr>
          <a:xfrm>
            <a:off x="534670" y="1739455"/>
            <a:ext cx="4651629" cy="4991481"/>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507101" y="1739455"/>
            <a:ext cx="4651629" cy="4991481"/>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11/15/2018</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550" b="0" i="0">
                <a:solidFill>
                  <a:schemeClr val="bg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11/15/2018</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11/15/2018</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1785645" y="3351714"/>
            <a:ext cx="7122109" cy="565785"/>
          </a:xfrm>
          <a:prstGeom prst="rect">
            <a:avLst/>
          </a:prstGeom>
        </p:spPr>
        <p:txBody>
          <a:bodyPr wrap="square" lIns="0" tIns="0" rIns="0" bIns="0">
            <a:spAutoFit/>
          </a:bodyPr>
          <a:lstStyle>
            <a:lvl1pPr>
              <a:defRPr sz="3550" b="0" i="0">
                <a:solidFill>
                  <a:schemeClr val="bg1"/>
                </a:solidFill>
                <a:latin typeface="Arial"/>
                <a:cs typeface="Arial"/>
              </a:defRPr>
            </a:lvl1pPr>
          </a:lstStyle>
          <a:p>
            <a:endParaRPr/>
          </a:p>
        </p:txBody>
      </p:sp>
      <p:sp>
        <p:nvSpPr>
          <p:cNvPr id="3" name="Holder 3"/>
          <p:cNvSpPr>
            <a:spLocks noGrp="1"/>
          </p:cNvSpPr>
          <p:nvPr>
            <p:ph type="body" idx="1"/>
          </p:nvPr>
        </p:nvSpPr>
        <p:spPr>
          <a:xfrm>
            <a:off x="533577" y="2677109"/>
            <a:ext cx="9626244" cy="3774440"/>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3635756" y="7033450"/>
            <a:ext cx="3421888" cy="378142"/>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534670" y="7033450"/>
            <a:ext cx="2459482" cy="378142"/>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11/15/2018</a:t>
            </a:fld>
            <a:endParaRPr lang="en-US"/>
          </a:p>
        </p:txBody>
      </p:sp>
      <p:sp>
        <p:nvSpPr>
          <p:cNvPr id="6" name="Holder 6"/>
          <p:cNvSpPr>
            <a:spLocks noGrp="1"/>
          </p:cNvSpPr>
          <p:nvPr>
            <p:ph type="sldNum" sz="quarter" idx="7"/>
          </p:nvPr>
        </p:nvSpPr>
        <p:spPr>
          <a:xfrm>
            <a:off x="7699248" y="7033450"/>
            <a:ext cx="2459482" cy="378142"/>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‹nº›</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5.xml"/><Relationship Id="rId4" Type="http://schemas.openxmlformats.org/officeDocument/2006/relationships/image" Target="../media/image14.jpg"/></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5.xml"/><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0.jpeg"/><Relationship Id="rId1" Type="http://schemas.openxmlformats.org/officeDocument/2006/relationships/slideLayout" Target="../slideLayouts/slideLayout5.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5.xml"/><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4.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chart" Target="../charts/chart2.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chart" Target="../charts/chart3.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5.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10">
            <a:extLst>
              <a:ext uri="{FF2B5EF4-FFF2-40B4-BE49-F238E27FC236}">
                <a16:creationId xmlns:a16="http://schemas.microsoft.com/office/drawing/2014/main" id="{A1002EFD-8F92-4664-9860-3C09F3BDF4D6}"/>
              </a:ext>
            </a:extLst>
          </p:cNvPr>
          <p:cNvSpPr/>
          <p:nvPr/>
        </p:nvSpPr>
        <p:spPr>
          <a:xfrm>
            <a:off x="8597" y="5607762"/>
            <a:ext cx="10683404" cy="2049631"/>
          </a:xfrm>
          <a:prstGeom prst="rect">
            <a:avLst/>
          </a:prstGeom>
          <a:blipFill>
            <a:blip r:embed="rId2" cstate="print"/>
            <a:stretch>
              <a:fillRect/>
            </a:stretch>
          </a:blipFill>
        </p:spPr>
        <p:txBody>
          <a:bodyPr wrap="square" lIns="0" tIns="0" rIns="0" bIns="0" rtlCol="0"/>
          <a:lstStyle/>
          <a:p>
            <a:endParaRPr dirty="0"/>
          </a:p>
        </p:txBody>
      </p:sp>
      <p:sp>
        <p:nvSpPr>
          <p:cNvPr id="6" name="object 3">
            <a:extLst>
              <a:ext uri="{FF2B5EF4-FFF2-40B4-BE49-F238E27FC236}">
                <a16:creationId xmlns:a16="http://schemas.microsoft.com/office/drawing/2014/main" id="{C0204736-AABA-4A4B-A9DA-E3FEF6777B1F}"/>
              </a:ext>
            </a:extLst>
          </p:cNvPr>
          <p:cNvSpPr/>
          <p:nvPr/>
        </p:nvSpPr>
        <p:spPr>
          <a:xfrm>
            <a:off x="4241" y="122548"/>
            <a:ext cx="10688320" cy="1757533"/>
          </a:xfrm>
          <a:custGeom>
            <a:avLst/>
            <a:gdLst/>
            <a:ahLst/>
            <a:cxnLst/>
            <a:rect l="l" t="t" r="r" b="b"/>
            <a:pathLst>
              <a:path w="10688320" h="2126615">
                <a:moveTo>
                  <a:pt x="10687761" y="0"/>
                </a:moveTo>
                <a:lnTo>
                  <a:pt x="1253404" y="0"/>
                </a:lnTo>
                <a:lnTo>
                  <a:pt x="1227327" y="26161"/>
                </a:lnTo>
                <a:lnTo>
                  <a:pt x="0" y="1365630"/>
                </a:lnTo>
                <a:lnTo>
                  <a:pt x="0" y="2126551"/>
                </a:lnTo>
                <a:lnTo>
                  <a:pt x="1679981" y="293344"/>
                </a:lnTo>
                <a:lnTo>
                  <a:pt x="1714943" y="258279"/>
                </a:lnTo>
                <a:lnTo>
                  <a:pt x="1752442" y="226470"/>
                </a:lnTo>
                <a:lnTo>
                  <a:pt x="1792249" y="198021"/>
                </a:lnTo>
                <a:lnTo>
                  <a:pt x="1834131" y="173033"/>
                </a:lnTo>
                <a:lnTo>
                  <a:pt x="1877858" y="151609"/>
                </a:lnTo>
                <a:lnTo>
                  <a:pt x="1923198" y="133851"/>
                </a:lnTo>
                <a:lnTo>
                  <a:pt x="1969921" y="119861"/>
                </a:lnTo>
                <a:lnTo>
                  <a:pt x="2017796" y="109741"/>
                </a:lnTo>
                <a:lnTo>
                  <a:pt x="2066590" y="103595"/>
                </a:lnTo>
                <a:lnTo>
                  <a:pt x="2116074" y="101523"/>
                </a:lnTo>
                <a:lnTo>
                  <a:pt x="10687761" y="101523"/>
                </a:lnTo>
                <a:lnTo>
                  <a:pt x="10687761" y="0"/>
                </a:lnTo>
                <a:close/>
              </a:path>
            </a:pathLst>
          </a:custGeom>
          <a:solidFill>
            <a:srgbClr val="567E4F"/>
          </a:solidFill>
        </p:spPr>
        <p:txBody>
          <a:bodyPr wrap="square" lIns="0" tIns="0" rIns="0" bIns="0" rtlCol="0"/>
          <a:lstStyle/>
          <a:p>
            <a:endParaRPr/>
          </a:p>
        </p:txBody>
      </p:sp>
      <p:sp>
        <p:nvSpPr>
          <p:cNvPr id="7" name="Retângulo 6">
            <a:extLst>
              <a:ext uri="{FF2B5EF4-FFF2-40B4-BE49-F238E27FC236}">
                <a16:creationId xmlns:a16="http://schemas.microsoft.com/office/drawing/2014/main" id="{DAF47A6F-DF11-4698-A16B-903D8330B8A2}"/>
              </a:ext>
            </a:extLst>
          </p:cNvPr>
          <p:cNvSpPr/>
          <p:nvPr/>
        </p:nvSpPr>
        <p:spPr>
          <a:xfrm>
            <a:off x="1155700" y="1266825"/>
            <a:ext cx="8686800" cy="5062796"/>
          </a:xfrm>
          <a:prstGeom prst="rect">
            <a:avLst/>
          </a:prstGeom>
        </p:spPr>
        <p:txBody>
          <a:bodyPr wrap="square">
            <a:spAutoFit/>
          </a:bodyPr>
          <a:lstStyle/>
          <a:p>
            <a:pPr algn="ctr">
              <a:lnSpc>
                <a:spcPct val="107000"/>
              </a:lnSpc>
              <a:spcAft>
                <a:spcPts val="800"/>
              </a:spcAft>
            </a:pPr>
            <a:r>
              <a:rPr lang="pt-BR" sz="2800" b="1" dirty="0">
                <a:latin typeface="Arial" panose="020B0604020202020204" pitchFamily="34" charset="0"/>
                <a:ea typeface="Calibri" panose="020F0502020204030204" pitchFamily="34" charset="0"/>
                <a:cs typeface="Arial" panose="020B0604020202020204" pitchFamily="34" charset="0"/>
              </a:rPr>
              <a:t>Police </a:t>
            </a:r>
            <a:r>
              <a:rPr lang="pt-BR" sz="2800" b="1" dirty="0" err="1">
                <a:latin typeface="Arial" panose="020B0604020202020204" pitchFamily="34" charset="0"/>
                <a:ea typeface="Calibri" panose="020F0502020204030204" pitchFamily="34" charset="0"/>
                <a:cs typeface="Arial" panose="020B0604020202020204" pitchFamily="34" charset="0"/>
              </a:rPr>
              <a:t>Operations</a:t>
            </a:r>
            <a:r>
              <a:rPr lang="pt-BR" sz="2800" b="1" dirty="0">
                <a:latin typeface="Arial" panose="020B0604020202020204" pitchFamily="34" charset="0"/>
                <a:ea typeface="Calibri" panose="020F0502020204030204" pitchFamily="34" charset="0"/>
                <a:cs typeface="Arial" panose="020B0604020202020204" pitchFamily="34" charset="0"/>
              </a:rPr>
              <a:t> in </a:t>
            </a:r>
            <a:r>
              <a:rPr lang="pt-BR" sz="2800" b="1" dirty="0" err="1">
                <a:latin typeface="Arial" panose="020B0604020202020204" pitchFamily="34" charset="0"/>
                <a:ea typeface="Calibri" panose="020F0502020204030204" pitchFamily="34" charset="0"/>
                <a:cs typeface="Arial" panose="020B0604020202020204" pitchFamily="34" charset="0"/>
              </a:rPr>
              <a:t>the</a:t>
            </a:r>
            <a:r>
              <a:rPr lang="pt-BR" sz="2800" b="1" dirty="0">
                <a:latin typeface="Arial" panose="020B0604020202020204" pitchFamily="34" charset="0"/>
                <a:ea typeface="Calibri" panose="020F0502020204030204" pitchFamily="34" charset="0"/>
                <a:cs typeface="Arial" panose="020B0604020202020204" pitchFamily="34" charset="0"/>
              </a:rPr>
              <a:t> favelas </a:t>
            </a:r>
            <a:r>
              <a:rPr lang="pt-BR" sz="2800" b="1" dirty="0" err="1">
                <a:latin typeface="Arial" panose="020B0604020202020204" pitchFamily="34" charset="0"/>
                <a:ea typeface="Calibri" panose="020F0502020204030204" pitchFamily="34" charset="0"/>
                <a:cs typeface="Arial" panose="020B0604020202020204" pitchFamily="34" charset="0"/>
              </a:rPr>
              <a:t>of</a:t>
            </a:r>
            <a:r>
              <a:rPr lang="pt-BR" sz="2800" b="1" dirty="0">
                <a:latin typeface="Arial" panose="020B0604020202020204" pitchFamily="34" charset="0"/>
                <a:ea typeface="Calibri" panose="020F0502020204030204" pitchFamily="34" charset="0"/>
                <a:cs typeface="Arial" panose="020B0604020202020204" pitchFamily="34" charset="0"/>
              </a:rPr>
              <a:t> Rio de Janeiro </a:t>
            </a:r>
            <a:r>
              <a:rPr lang="pt-BR" sz="2800" b="1" dirty="0" err="1">
                <a:latin typeface="Arial" panose="020B0604020202020204" pitchFamily="34" charset="0"/>
                <a:ea typeface="Calibri" panose="020F0502020204030204" pitchFamily="34" charset="0"/>
                <a:cs typeface="Arial" panose="020B0604020202020204" pitchFamily="34" charset="0"/>
              </a:rPr>
              <a:t>and</a:t>
            </a:r>
            <a:r>
              <a:rPr lang="pt-BR" sz="2800" b="1" dirty="0">
                <a:latin typeface="Arial" panose="020B0604020202020204" pitchFamily="34" charset="0"/>
                <a:ea typeface="Calibri" panose="020F0502020204030204" pitchFamily="34" charset="0"/>
                <a:cs typeface="Arial" panose="020B0604020202020204" pitchFamily="34" charset="0"/>
              </a:rPr>
              <a:t> </a:t>
            </a:r>
            <a:r>
              <a:rPr lang="pt-BR" sz="2800" b="1" dirty="0" err="1">
                <a:latin typeface="Arial" panose="020B0604020202020204" pitchFamily="34" charset="0"/>
                <a:ea typeface="Calibri" panose="020F0502020204030204" pitchFamily="34" charset="0"/>
                <a:cs typeface="Arial" panose="020B0604020202020204" pitchFamily="34" charset="0"/>
              </a:rPr>
              <a:t>the</a:t>
            </a:r>
            <a:r>
              <a:rPr lang="pt-BR" sz="2800" b="1" dirty="0">
                <a:latin typeface="Arial" panose="020B0604020202020204" pitchFamily="34" charset="0"/>
                <a:ea typeface="Calibri" panose="020F0502020204030204" pitchFamily="34" charset="0"/>
                <a:cs typeface="Arial" panose="020B0604020202020204" pitchFamily="34" charset="0"/>
              </a:rPr>
              <a:t> legal </a:t>
            </a:r>
            <a:r>
              <a:rPr lang="pt-BR" sz="2800" b="1" dirty="0" err="1">
                <a:latin typeface="Arial" panose="020B0604020202020204" pitchFamily="34" charset="0"/>
                <a:ea typeface="Calibri" panose="020F0502020204030204" pitchFamily="34" charset="0"/>
                <a:cs typeface="Arial" panose="020B0604020202020204" pitchFamily="34" charset="0"/>
              </a:rPr>
              <a:t>defense</a:t>
            </a:r>
            <a:r>
              <a:rPr lang="pt-BR" sz="2800" b="1" dirty="0">
                <a:latin typeface="Arial" panose="020B0604020202020204" pitchFamily="34" charset="0"/>
                <a:ea typeface="Calibri" panose="020F0502020204030204" pitchFamily="34" charset="0"/>
                <a:cs typeface="Arial" panose="020B0604020202020204" pitchFamily="34" charset="0"/>
              </a:rPr>
              <a:t> </a:t>
            </a:r>
            <a:r>
              <a:rPr lang="pt-BR" sz="2800" b="1" dirty="0" err="1">
                <a:latin typeface="Arial" panose="020B0604020202020204" pitchFamily="34" charset="0"/>
                <a:ea typeface="Calibri" panose="020F0502020204030204" pitchFamily="34" charset="0"/>
                <a:cs typeface="Arial" panose="020B0604020202020204" pitchFamily="34" charset="0"/>
              </a:rPr>
              <a:t>of</a:t>
            </a:r>
            <a:r>
              <a:rPr lang="pt-BR" sz="2800" b="1" dirty="0">
                <a:latin typeface="Arial" panose="020B0604020202020204" pitchFamily="34" charset="0"/>
                <a:ea typeface="Calibri" panose="020F0502020204030204" pitchFamily="34" charset="0"/>
                <a:cs typeface="Arial" panose="020B0604020202020204" pitchFamily="34" charset="0"/>
              </a:rPr>
              <a:t> </a:t>
            </a:r>
            <a:r>
              <a:rPr lang="pt-BR" sz="2800" b="1" dirty="0" err="1">
                <a:latin typeface="Arial" panose="020B0604020202020204" pitchFamily="34" charset="0"/>
                <a:ea typeface="Calibri" panose="020F0502020204030204" pitchFamily="34" charset="0"/>
                <a:cs typeface="Arial" panose="020B0604020202020204" pitchFamily="34" charset="0"/>
              </a:rPr>
              <a:t>the</a:t>
            </a:r>
            <a:r>
              <a:rPr lang="pt-BR" sz="2800" b="1" dirty="0">
                <a:latin typeface="Arial" panose="020B0604020202020204" pitchFamily="34" charset="0"/>
                <a:ea typeface="Calibri" panose="020F0502020204030204" pitchFamily="34" charset="0"/>
                <a:cs typeface="Arial" panose="020B0604020202020204" pitchFamily="34" charset="0"/>
              </a:rPr>
              <a:t> </a:t>
            </a:r>
            <a:r>
              <a:rPr lang="pt-BR" sz="2800" b="1" dirty="0" err="1">
                <a:latin typeface="Arial" panose="020B0604020202020204" pitchFamily="34" charset="0"/>
                <a:ea typeface="Calibri" panose="020F0502020204030204" pitchFamily="34" charset="0"/>
                <a:cs typeface="Arial" panose="020B0604020202020204" pitchFamily="34" charset="0"/>
              </a:rPr>
              <a:t>residents</a:t>
            </a:r>
            <a:endParaRPr lang="pt-BR" sz="2800" b="1" dirty="0">
              <a:latin typeface="Arial" panose="020B0604020202020204" pitchFamily="34" charset="0"/>
              <a:ea typeface="Calibri" panose="020F0502020204030204" pitchFamily="34" charset="0"/>
              <a:cs typeface="Arial" panose="020B0604020202020204" pitchFamily="34" charset="0"/>
            </a:endParaRPr>
          </a:p>
          <a:p>
            <a:pPr algn="ctr">
              <a:lnSpc>
                <a:spcPct val="107000"/>
              </a:lnSpc>
              <a:spcAft>
                <a:spcPts val="800"/>
              </a:spcAft>
            </a:pPr>
            <a:r>
              <a:rPr lang="pt-BR" sz="2400" b="1" dirty="0">
                <a:latin typeface="Arial" panose="020B0604020202020204" pitchFamily="34" charset="0"/>
                <a:ea typeface="Calibri" panose="020F0502020204030204" pitchFamily="34" charset="0"/>
                <a:cs typeface="Arial" panose="020B0604020202020204" pitchFamily="34" charset="0"/>
              </a:rPr>
              <a:t> </a:t>
            </a:r>
          </a:p>
          <a:p>
            <a:pPr algn="ctr">
              <a:lnSpc>
                <a:spcPct val="107000"/>
              </a:lnSpc>
              <a:spcAft>
                <a:spcPts val="800"/>
              </a:spcAft>
            </a:pPr>
            <a:r>
              <a:rPr lang="pt-BR" sz="3600" b="1" dirty="0">
                <a:solidFill>
                  <a:schemeClr val="accent3">
                    <a:lumMod val="75000"/>
                  </a:schemeClr>
                </a:solidFill>
                <a:latin typeface="Arial" panose="020B0604020202020204" pitchFamily="34" charset="0"/>
                <a:ea typeface="Calibri" panose="020F0502020204030204" pitchFamily="34" charset="0"/>
                <a:cs typeface="Arial" panose="020B0604020202020204" pitchFamily="34" charset="0"/>
              </a:rPr>
              <a:t>Favelas for </a:t>
            </a:r>
            <a:r>
              <a:rPr lang="pt-BR" sz="3600" b="1" dirty="0" err="1">
                <a:solidFill>
                  <a:schemeClr val="accent3">
                    <a:lumMod val="75000"/>
                  </a:schemeClr>
                </a:solidFill>
                <a:latin typeface="Arial" panose="020B0604020202020204" pitchFamily="34" charset="0"/>
                <a:ea typeface="Calibri" panose="020F0502020204030204" pitchFamily="34" charset="0"/>
                <a:cs typeface="Arial" panose="020B0604020202020204" pitchFamily="34" charset="0"/>
              </a:rPr>
              <a:t>Rights</a:t>
            </a:r>
            <a:r>
              <a:rPr lang="pt-BR" sz="3600" b="1" dirty="0">
                <a:solidFill>
                  <a:schemeClr val="accent3">
                    <a:lumMod val="75000"/>
                  </a:schemeClr>
                </a:solidFill>
                <a:latin typeface="Arial" panose="020B0604020202020204" pitchFamily="34" charset="0"/>
                <a:ea typeface="Calibri" panose="020F0502020204030204" pitchFamily="34" charset="0"/>
                <a:cs typeface="Arial" panose="020B0604020202020204" pitchFamily="34" charset="0"/>
              </a:rPr>
              <a:t> </a:t>
            </a:r>
            <a:r>
              <a:rPr lang="pt-BR" sz="3600" b="1" dirty="0" err="1">
                <a:solidFill>
                  <a:schemeClr val="accent3">
                    <a:lumMod val="75000"/>
                  </a:schemeClr>
                </a:solidFill>
                <a:latin typeface="Arial" panose="020B0604020202020204" pitchFamily="34" charset="0"/>
                <a:ea typeface="Calibri" panose="020F0502020204030204" pitchFamily="34" charset="0"/>
                <a:cs typeface="Arial" panose="020B0604020202020204" pitchFamily="34" charset="0"/>
              </a:rPr>
              <a:t>Circuit</a:t>
            </a:r>
            <a:endParaRPr lang="pt-BR" sz="3600" b="1" dirty="0">
              <a:solidFill>
                <a:schemeClr val="accent3">
                  <a:lumMod val="75000"/>
                </a:schemeClr>
              </a:solidFill>
              <a:latin typeface="Arial" panose="020B0604020202020204" pitchFamily="34" charset="0"/>
              <a:ea typeface="Calibri" panose="020F0502020204030204" pitchFamily="34" charset="0"/>
              <a:cs typeface="Arial" panose="020B0604020202020204" pitchFamily="34" charset="0"/>
            </a:endParaRPr>
          </a:p>
          <a:p>
            <a:pPr algn="ctr">
              <a:lnSpc>
                <a:spcPct val="107000"/>
              </a:lnSpc>
              <a:spcAft>
                <a:spcPts val="800"/>
              </a:spcAft>
            </a:pPr>
            <a:r>
              <a:rPr lang="pt-BR" sz="2400" b="1" dirty="0">
                <a:latin typeface="Arial" panose="020B0604020202020204" pitchFamily="34" charset="0"/>
                <a:ea typeface="Calibri" panose="020F0502020204030204" pitchFamily="34" charset="0"/>
                <a:cs typeface="Arial" panose="020B0604020202020204" pitchFamily="34" charset="0"/>
              </a:rPr>
              <a:t> </a:t>
            </a:r>
          </a:p>
          <a:p>
            <a:pPr algn="ctr">
              <a:lnSpc>
                <a:spcPct val="107000"/>
              </a:lnSpc>
              <a:spcAft>
                <a:spcPts val="800"/>
              </a:spcAft>
            </a:pPr>
            <a:r>
              <a:rPr lang="pt-BR" sz="2400" b="1" dirty="0" err="1">
                <a:latin typeface="Arial" panose="020B0604020202020204" pitchFamily="34" charset="0"/>
                <a:ea typeface="Calibri" panose="020F0502020204030204" pitchFamily="34" charset="0"/>
                <a:cs typeface="Arial" panose="020B0604020202020204" pitchFamily="34" charset="0"/>
              </a:rPr>
              <a:t>Public</a:t>
            </a:r>
            <a:r>
              <a:rPr lang="pt-BR" sz="2400" b="1" dirty="0">
                <a:latin typeface="Arial" panose="020B0604020202020204" pitchFamily="34" charset="0"/>
                <a:ea typeface="Calibri" panose="020F0502020204030204" pitchFamily="34" charset="0"/>
                <a:cs typeface="Arial" panose="020B0604020202020204" pitchFamily="34" charset="0"/>
              </a:rPr>
              <a:t> Defender Office </a:t>
            </a:r>
            <a:r>
              <a:rPr lang="pt-BR" sz="2400" b="1" dirty="0" err="1">
                <a:latin typeface="Arial" panose="020B0604020202020204" pitchFamily="34" charset="0"/>
                <a:ea typeface="Calibri" panose="020F0502020204030204" pitchFamily="34" charset="0"/>
                <a:cs typeface="Arial" panose="020B0604020202020204" pitchFamily="34" charset="0"/>
              </a:rPr>
              <a:t>of</a:t>
            </a:r>
            <a:r>
              <a:rPr lang="pt-BR" sz="2400" b="1" dirty="0">
                <a:latin typeface="Arial" panose="020B0604020202020204" pitchFamily="34" charset="0"/>
                <a:ea typeface="Calibri" panose="020F0502020204030204" pitchFamily="34" charset="0"/>
                <a:cs typeface="Arial" panose="020B0604020202020204" pitchFamily="34" charset="0"/>
              </a:rPr>
              <a:t> </a:t>
            </a:r>
            <a:r>
              <a:rPr lang="pt-BR" sz="2400" b="1" dirty="0" err="1">
                <a:latin typeface="Arial" panose="020B0604020202020204" pitchFamily="34" charset="0"/>
                <a:ea typeface="Calibri" panose="020F0502020204030204" pitchFamily="34" charset="0"/>
                <a:cs typeface="Arial" panose="020B0604020202020204" pitchFamily="34" charset="0"/>
              </a:rPr>
              <a:t>the</a:t>
            </a:r>
            <a:r>
              <a:rPr lang="pt-BR" sz="2400" b="1" dirty="0">
                <a:latin typeface="Arial" panose="020B0604020202020204" pitchFamily="34" charset="0"/>
                <a:ea typeface="Calibri" panose="020F0502020204030204" pitchFamily="34" charset="0"/>
                <a:cs typeface="Arial" panose="020B0604020202020204" pitchFamily="34" charset="0"/>
              </a:rPr>
              <a:t> </a:t>
            </a:r>
            <a:r>
              <a:rPr lang="pt-BR" sz="2400" b="1" dirty="0" err="1">
                <a:latin typeface="Arial" panose="020B0604020202020204" pitchFamily="34" charset="0"/>
                <a:ea typeface="Calibri" panose="020F0502020204030204" pitchFamily="34" charset="0"/>
                <a:cs typeface="Arial" panose="020B0604020202020204" pitchFamily="34" charset="0"/>
              </a:rPr>
              <a:t>State</a:t>
            </a:r>
            <a:r>
              <a:rPr lang="pt-BR" sz="2400" b="1" dirty="0">
                <a:latin typeface="Arial" panose="020B0604020202020204" pitchFamily="34" charset="0"/>
                <a:ea typeface="Calibri" panose="020F0502020204030204" pitchFamily="34" charset="0"/>
                <a:cs typeface="Arial" panose="020B0604020202020204" pitchFamily="34" charset="0"/>
              </a:rPr>
              <a:t> </a:t>
            </a:r>
            <a:r>
              <a:rPr lang="pt-BR" sz="2400" b="1" dirty="0" err="1">
                <a:latin typeface="Arial" panose="020B0604020202020204" pitchFamily="34" charset="0"/>
                <a:ea typeface="Calibri" panose="020F0502020204030204" pitchFamily="34" charset="0"/>
                <a:cs typeface="Arial" panose="020B0604020202020204" pitchFamily="34" charset="0"/>
              </a:rPr>
              <a:t>of</a:t>
            </a:r>
            <a:r>
              <a:rPr lang="pt-BR" sz="2400" b="1" dirty="0">
                <a:latin typeface="Arial" panose="020B0604020202020204" pitchFamily="34" charset="0"/>
                <a:ea typeface="Calibri" panose="020F0502020204030204" pitchFamily="34" charset="0"/>
                <a:cs typeface="Arial" panose="020B0604020202020204" pitchFamily="34" charset="0"/>
              </a:rPr>
              <a:t> Rio de Janeiro – Brasil</a:t>
            </a:r>
          </a:p>
          <a:p>
            <a:pPr algn="ctr">
              <a:lnSpc>
                <a:spcPct val="107000"/>
              </a:lnSpc>
              <a:spcAft>
                <a:spcPts val="800"/>
              </a:spcAft>
            </a:pPr>
            <a:r>
              <a:rPr lang="pt-BR" sz="2400" b="1" dirty="0">
                <a:latin typeface="Arial" panose="020B0604020202020204" pitchFamily="34" charset="0"/>
                <a:ea typeface="Calibri" panose="020F0502020204030204" pitchFamily="34" charset="0"/>
                <a:cs typeface="Arial" panose="020B0604020202020204" pitchFamily="34" charset="0"/>
              </a:rPr>
              <a:t> </a:t>
            </a:r>
          </a:p>
          <a:p>
            <a:pPr algn="ctr">
              <a:lnSpc>
                <a:spcPct val="107000"/>
              </a:lnSpc>
              <a:spcAft>
                <a:spcPts val="800"/>
              </a:spcAft>
            </a:pPr>
            <a:r>
              <a:rPr lang="pt-BR" sz="2400" b="1" dirty="0">
                <a:latin typeface="Arial" panose="020B0604020202020204" pitchFamily="34" charset="0"/>
                <a:ea typeface="Calibri" panose="020F0502020204030204" pitchFamily="34" charset="0"/>
                <a:cs typeface="Arial" panose="020B0604020202020204" pitchFamily="34" charset="0"/>
              </a:rPr>
              <a:t>André Luís Machado de Castro</a:t>
            </a:r>
          </a:p>
          <a:p>
            <a:pPr algn="ctr">
              <a:lnSpc>
                <a:spcPct val="107000"/>
              </a:lnSpc>
              <a:spcAft>
                <a:spcPts val="800"/>
              </a:spcAft>
            </a:pPr>
            <a:r>
              <a:rPr lang="pt-BR" sz="2400" b="1" dirty="0" err="1">
                <a:effectLst/>
                <a:latin typeface="Arial" panose="020B0604020202020204" pitchFamily="34" charset="0"/>
                <a:ea typeface="Calibri" panose="020F0502020204030204" pitchFamily="34" charset="0"/>
                <a:cs typeface="Arial" panose="020B0604020202020204" pitchFamily="34" charset="0"/>
              </a:rPr>
              <a:t>Public</a:t>
            </a:r>
            <a:r>
              <a:rPr lang="pt-BR" sz="2400" b="1" dirty="0">
                <a:effectLst/>
                <a:latin typeface="Arial" panose="020B0604020202020204" pitchFamily="34" charset="0"/>
                <a:ea typeface="Calibri" panose="020F0502020204030204" pitchFamily="34" charset="0"/>
                <a:cs typeface="Arial" panose="020B0604020202020204" pitchFamily="34" charset="0"/>
              </a:rPr>
              <a:t> Defender General</a:t>
            </a:r>
          </a:p>
        </p:txBody>
      </p:sp>
    </p:spTree>
    <p:extLst>
      <p:ext uri="{BB962C8B-B14F-4D97-AF65-F5344CB8AC3E}">
        <p14:creationId xmlns:p14="http://schemas.microsoft.com/office/powerpoint/2010/main" val="7187039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4241" y="0"/>
            <a:ext cx="1380490" cy="1059180"/>
          </a:xfrm>
          <a:custGeom>
            <a:avLst/>
            <a:gdLst/>
            <a:ahLst/>
            <a:cxnLst/>
            <a:rect l="l" t="t" r="r" b="b"/>
            <a:pathLst>
              <a:path w="1380490" h="1059180">
                <a:moveTo>
                  <a:pt x="1377409" y="0"/>
                </a:moveTo>
                <a:lnTo>
                  <a:pt x="0" y="0"/>
                </a:lnTo>
                <a:lnTo>
                  <a:pt x="0" y="1059027"/>
                </a:lnTo>
                <a:lnTo>
                  <a:pt x="370395" y="651916"/>
                </a:lnTo>
                <a:lnTo>
                  <a:pt x="406546" y="616246"/>
                </a:lnTo>
                <a:lnTo>
                  <a:pt x="445896" y="584795"/>
                </a:lnTo>
                <a:lnTo>
                  <a:pt x="488072" y="557728"/>
                </a:lnTo>
                <a:lnTo>
                  <a:pt x="532703" y="535211"/>
                </a:lnTo>
                <a:lnTo>
                  <a:pt x="579415" y="517409"/>
                </a:lnTo>
                <a:lnTo>
                  <a:pt x="627836" y="504488"/>
                </a:lnTo>
                <a:lnTo>
                  <a:pt x="677595" y="496615"/>
                </a:lnTo>
                <a:lnTo>
                  <a:pt x="728319" y="493953"/>
                </a:lnTo>
                <a:lnTo>
                  <a:pt x="1380172" y="493953"/>
                </a:lnTo>
                <a:lnTo>
                  <a:pt x="1380172" y="43548"/>
                </a:lnTo>
                <a:lnTo>
                  <a:pt x="1377409" y="0"/>
                </a:lnTo>
                <a:close/>
              </a:path>
            </a:pathLst>
          </a:custGeom>
          <a:solidFill>
            <a:srgbClr val="628A1B"/>
          </a:solidFill>
        </p:spPr>
        <p:txBody>
          <a:bodyPr wrap="square" lIns="0" tIns="0" rIns="0" bIns="0" rtlCol="0"/>
          <a:lstStyle/>
          <a:p>
            <a:endParaRPr/>
          </a:p>
        </p:txBody>
      </p:sp>
      <p:sp>
        <p:nvSpPr>
          <p:cNvPr id="3" name="object 3"/>
          <p:cNvSpPr/>
          <p:nvPr/>
        </p:nvSpPr>
        <p:spPr>
          <a:xfrm>
            <a:off x="4241" y="122548"/>
            <a:ext cx="10688320" cy="1757533"/>
          </a:xfrm>
          <a:custGeom>
            <a:avLst/>
            <a:gdLst/>
            <a:ahLst/>
            <a:cxnLst/>
            <a:rect l="l" t="t" r="r" b="b"/>
            <a:pathLst>
              <a:path w="10688320" h="2126615">
                <a:moveTo>
                  <a:pt x="10687761" y="0"/>
                </a:moveTo>
                <a:lnTo>
                  <a:pt x="1253404" y="0"/>
                </a:lnTo>
                <a:lnTo>
                  <a:pt x="1227327" y="26161"/>
                </a:lnTo>
                <a:lnTo>
                  <a:pt x="0" y="1365630"/>
                </a:lnTo>
                <a:lnTo>
                  <a:pt x="0" y="2126551"/>
                </a:lnTo>
                <a:lnTo>
                  <a:pt x="1679981" y="293344"/>
                </a:lnTo>
                <a:lnTo>
                  <a:pt x="1714943" y="258279"/>
                </a:lnTo>
                <a:lnTo>
                  <a:pt x="1752442" y="226470"/>
                </a:lnTo>
                <a:lnTo>
                  <a:pt x="1792249" y="198021"/>
                </a:lnTo>
                <a:lnTo>
                  <a:pt x="1834131" y="173033"/>
                </a:lnTo>
                <a:lnTo>
                  <a:pt x="1877858" y="151609"/>
                </a:lnTo>
                <a:lnTo>
                  <a:pt x="1923198" y="133851"/>
                </a:lnTo>
                <a:lnTo>
                  <a:pt x="1969921" y="119861"/>
                </a:lnTo>
                <a:lnTo>
                  <a:pt x="2017796" y="109741"/>
                </a:lnTo>
                <a:lnTo>
                  <a:pt x="2066590" y="103595"/>
                </a:lnTo>
                <a:lnTo>
                  <a:pt x="2116074" y="101523"/>
                </a:lnTo>
                <a:lnTo>
                  <a:pt x="10687761" y="101523"/>
                </a:lnTo>
                <a:lnTo>
                  <a:pt x="10687761" y="0"/>
                </a:lnTo>
                <a:close/>
              </a:path>
            </a:pathLst>
          </a:custGeom>
          <a:solidFill>
            <a:srgbClr val="567E4F"/>
          </a:solidFill>
        </p:spPr>
        <p:txBody>
          <a:bodyPr wrap="square" lIns="0" tIns="0" rIns="0" bIns="0" rtlCol="0"/>
          <a:lstStyle/>
          <a:p>
            <a:endParaRPr/>
          </a:p>
        </p:txBody>
      </p:sp>
      <p:sp>
        <p:nvSpPr>
          <p:cNvPr id="4" name="object 4"/>
          <p:cNvSpPr/>
          <p:nvPr/>
        </p:nvSpPr>
        <p:spPr>
          <a:xfrm>
            <a:off x="8377008" y="577075"/>
            <a:ext cx="2203450" cy="608330"/>
          </a:xfrm>
          <a:custGeom>
            <a:avLst/>
            <a:gdLst/>
            <a:ahLst/>
            <a:cxnLst/>
            <a:rect l="l" t="t" r="r" b="b"/>
            <a:pathLst>
              <a:path w="2203450" h="608330">
                <a:moveTo>
                  <a:pt x="2203056" y="0"/>
                </a:moveTo>
                <a:lnTo>
                  <a:pt x="2185898" y="0"/>
                </a:lnTo>
                <a:lnTo>
                  <a:pt x="2185898" y="399808"/>
                </a:lnTo>
                <a:lnTo>
                  <a:pt x="2181043" y="435165"/>
                </a:lnTo>
                <a:lnTo>
                  <a:pt x="2144768" y="499139"/>
                </a:lnTo>
                <a:lnTo>
                  <a:pt x="2115061" y="526635"/>
                </a:lnTo>
                <a:lnTo>
                  <a:pt x="2078783" y="550389"/>
                </a:lnTo>
                <a:lnTo>
                  <a:pt x="2036791" y="569841"/>
                </a:lnTo>
                <a:lnTo>
                  <a:pt x="1989939" y="584429"/>
                </a:lnTo>
                <a:lnTo>
                  <a:pt x="1939086" y="593593"/>
                </a:lnTo>
                <a:lnTo>
                  <a:pt x="1885086" y="596773"/>
                </a:lnTo>
                <a:lnTo>
                  <a:pt x="0" y="596773"/>
                </a:lnTo>
                <a:lnTo>
                  <a:pt x="0" y="608012"/>
                </a:lnTo>
                <a:lnTo>
                  <a:pt x="1885086" y="608012"/>
                </a:lnTo>
                <a:lnTo>
                  <a:pt x="1942173" y="604652"/>
                </a:lnTo>
                <a:lnTo>
                  <a:pt x="1995931" y="594966"/>
                </a:lnTo>
                <a:lnTo>
                  <a:pt x="2045455" y="579546"/>
                </a:lnTo>
                <a:lnTo>
                  <a:pt x="2089842" y="558986"/>
                </a:lnTo>
                <a:lnTo>
                  <a:pt x="2128187" y="533877"/>
                </a:lnTo>
                <a:lnTo>
                  <a:pt x="2159586" y="504813"/>
                </a:lnTo>
                <a:lnTo>
                  <a:pt x="2183133" y="472385"/>
                </a:lnTo>
                <a:lnTo>
                  <a:pt x="2197924" y="437186"/>
                </a:lnTo>
                <a:lnTo>
                  <a:pt x="2203056" y="399808"/>
                </a:lnTo>
                <a:lnTo>
                  <a:pt x="2203056" y="0"/>
                </a:lnTo>
                <a:close/>
              </a:path>
            </a:pathLst>
          </a:custGeom>
          <a:solidFill>
            <a:srgbClr val="628A1B"/>
          </a:solidFill>
        </p:spPr>
        <p:txBody>
          <a:bodyPr wrap="square" lIns="0" tIns="0" rIns="0" bIns="0" rtlCol="0"/>
          <a:lstStyle/>
          <a:p>
            <a:endParaRPr/>
          </a:p>
        </p:txBody>
      </p:sp>
      <p:sp>
        <p:nvSpPr>
          <p:cNvPr id="5" name="object 5"/>
          <p:cNvSpPr/>
          <p:nvPr/>
        </p:nvSpPr>
        <p:spPr>
          <a:xfrm>
            <a:off x="7926565" y="352425"/>
            <a:ext cx="2140585" cy="476250"/>
          </a:xfrm>
          <a:custGeom>
            <a:avLst/>
            <a:gdLst/>
            <a:ahLst/>
            <a:cxnLst/>
            <a:rect l="l" t="t" r="r" b="b"/>
            <a:pathLst>
              <a:path w="2140584" h="476250">
                <a:moveTo>
                  <a:pt x="2140115" y="0"/>
                </a:moveTo>
                <a:lnTo>
                  <a:pt x="282841" y="0"/>
                </a:lnTo>
                <a:lnTo>
                  <a:pt x="225904" y="3769"/>
                </a:lnTo>
                <a:lnTo>
                  <a:pt x="172843" y="14579"/>
                </a:lnTo>
                <a:lnTo>
                  <a:pt x="124802" y="31677"/>
                </a:lnTo>
                <a:lnTo>
                  <a:pt x="82927" y="54313"/>
                </a:lnTo>
                <a:lnTo>
                  <a:pt x="48364" y="81735"/>
                </a:lnTo>
                <a:lnTo>
                  <a:pt x="22259" y="113194"/>
                </a:lnTo>
                <a:lnTo>
                  <a:pt x="5755" y="147938"/>
                </a:lnTo>
                <a:lnTo>
                  <a:pt x="0" y="185216"/>
                </a:lnTo>
                <a:lnTo>
                  <a:pt x="0" y="476199"/>
                </a:lnTo>
                <a:lnTo>
                  <a:pt x="17183" y="476199"/>
                </a:lnTo>
                <a:lnTo>
                  <a:pt x="17183" y="185216"/>
                </a:lnTo>
                <a:lnTo>
                  <a:pt x="22589" y="150201"/>
                </a:lnTo>
                <a:lnTo>
                  <a:pt x="62612" y="88023"/>
                </a:lnTo>
                <a:lnTo>
                  <a:pt x="95076" y="62269"/>
                </a:lnTo>
                <a:lnTo>
                  <a:pt x="134408" y="41012"/>
                </a:lnTo>
                <a:lnTo>
                  <a:pt x="179530" y="24955"/>
                </a:lnTo>
                <a:lnTo>
                  <a:pt x="229366" y="14805"/>
                </a:lnTo>
                <a:lnTo>
                  <a:pt x="282841" y="11264"/>
                </a:lnTo>
                <a:lnTo>
                  <a:pt x="2140115" y="11264"/>
                </a:lnTo>
                <a:lnTo>
                  <a:pt x="2140115" y="0"/>
                </a:lnTo>
                <a:close/>
              </a:path>
            </a:pathLst>
          </a:custGeom>
          <a:solidFill>
            <a:srgbClr val="628A1B"/>
          </a:solidFill>
        </p:spPr>
        <p:txBody>
          <a:bodyPr wrap="square" lIns="0" tIns="0" rIns="0" bIns="0" rtlCol="0"/>
          <a:lstStyle/>
          <a:p>
            <a:endParaRPr/>
          </a:p>
        </p:txBody>
      </p:sp>
      <p:sp>
        <p:nvSpPr>
          <p:cNvPr id="6" name="object 6"/>
          <p:cNvSpPr/>
          <p:nvPr/>
        </p:nvSpPr>
        <p:spPr>
          <a:xfrm>
            <a:off x="8335950" y="550761"/>
            <a:ext cx="2203450" cy="608330"/>
          </a:xfrm>
          <a:custGeom>
            <a:avLst/>
            <a:gdLst/>
            <a:ahLst/>
            <a:cxnLst/>
            <a:rect l="l" t="t" r="r" b="b"/>
            <a:pathLst>
              <a:path w="2203450" h="608330">
                <a:moveTo>
                  <a:pt x="2203043" y="0"/>
                </a:moveTo>
                <a:lnTo>
                  <a:pt x="2185885" y="0"/>
                </a:lnTo>
                <a:lnTo>
                  <a:pt x="2185885" y="408533"/>
                </a:lnTo>
                <a:lnTo>
                  <a:pt x="2180034" y="446418"/>
                </a:lnTo>
                <a:lnTo>
                  <a:pt x="2163258" y="481726"/>
                </a:lnTo>
                <a:lnTo>
                  <a:pt x="2136721" y="513694"/>
                </a:lnTo>
                <a:lnTo>
                  <a:pt x="2101589" y="541559"/>
                </a:lnTo>
                <a:lnTo>
                  <a:pt x="2059028" y="564560"/>
                </a:lnTo>
                <a:lnTo>
                  <a:pt x="2010203" y="581933"/>
                </a:lnTo>
                <a:lnTo>
                  <a:pt x="1956279" y="592917"/>
                </a:lnTo>
                <a:lnTo>
                  <a:pt x="1898421" y="596747"/>
                </a:lnTo>
                <a:lnTo>
                  <a:pt x="0" y="596747"/>
                </a:lnTo>
                <a:lnTo>
                  <a:pt x="0" y="608012"/>
                </a:lnTo>
                <a:lnTo>
                  <a:pt x="1898421" y="608012"/>
                </a:lnTo>
                <a:lnTo>
                  <a:pt x="1953103" y="604792"/>
                </a:lnTo>
                <a:lnTo>
                  <a:pt x="2004600" y="595511"/>
                </a:lnTo>
                <a:lnTo>
                  <a:pt x="2052045" y="580736"/>
                </a:lnTo>
                <a:lnTo>
                  <a:pt x="2094570" y="561035"/>
                </a:lnTo>
                <a:lnTo>
                  <a:pt x="2131307" y="536978"/>
                </a:lnTo>
                <a:lnTo>
                  <a:pt x="2161391" y="509131"/>
                </a:lnTo>
                <a:lnTo>
                  <a:pt x="2183953" y="478062"/>
                </a:lnTo>
                <a:lnTo>
                  <a:pt x="2203043" y="408533"/>
                </a:lnTo>
                <a:lnTo>
                  <a:pt x="2203043" y="0"/>
                </a:lnTo>
                <a:close/>
              </a:path>
            </a:pathLst>
          </a:custGeom>
          <a:solidFill>
            <a:srgbClr val="628A1B"/>
          </a:solidFill>
        </p:spPr>
        <p:txBody>
          <a:bodyPr wrap="square" lIns="0" tIns="0" rIns="0" bIns="0" rtlCol="0"/>
          <a:lstStyle/>
          <a:p>
            <a:endParaRPr/>
          </a:p>
        </p:txBody>
      </p:sp>
      <p:sp>
        <p:nvSpPr>
          <p:cNvPr id="7" name="object 7"/>
          <p:cNvSpPr/>
          <p:nvPr/>
        </p:nvSpPr>
        <p:spPr>
          <a:xfrm>
            <a:off x="7885493" y="316992"/>
            <a:ext cx="2140585" cy="476250"/>
          </a:xfrm>
          <a:custGeom>
            <a:avLst/>
            <a:gdLst/>
            <a:ahLst/>
            <a:cxnLst/>
            <a:rect l="l" t="t" r="r" b="b"/>
            <a:pathLst>
              <a:path w="2140584" h="476250">
                <a:moveTo>
                  <a:pt x="2140115" y="0"/>
                </a:moveTo>
                <a:lnTo>
                  <a:pt x="304634" y="0"/>
                </a:lnTo>
                <a:lnTo>
                  <a:pt x="249948" y="3219"/>
                </a:lnTo>
                <a:lnTo>
                  <a:pt x="198448" y="12500"/>
                </a:lnTo>
                <a:lnTo>
                  <a:pt x="151002" y="27273"/>
                </a:lnTo>
                <a:lnTo>
                  <a:pt x="108475" y="46972"/>
                </a:lnTo>
                <a:lnTo>
                  <a:pt x="71736" y="71028"/>
                </a:lnTo>
                <a:lnTo>
                  <a:pt x="41652" y="98875"/>
                </a:lnTo>
                <a:lnTo>
                  <a:pt x="19090" y="129944"/>
                </a:lnTo>
                <a:lnTo>
                  <a:pt x="0" y="199478"/>
                </a:lnTo>
                <a:lnTo>
                  <a:pt x="0" y="476186"/>
                </a:lnTo>
                <a:lnTo>
                  <a:pt x="17170" y="476186"/>
                </a:lnTo>
                <a:lnTo>
                  <a:pt x="17170" y="199478"/>
                </a:lnTo>
                <a:lnTo>
                  <a:pt x="23021" y="161589"/>
                </a:lnTo>
                <a:lnTo>
                  <a:pt x="39796" y="126279"/>
                </a:lnTo>
                <a:lnTo>
                  <a:pt x="66331" y="94308"/>
                </a:lnTo>
                <a:lnTo>
                  <a:pt x="101461" y="66441"/>
                </a:lnTo>
                <a:lnTo>
                  <a:pt x="144022" y="43439"/>
                </a:lnTo>
                <a:lnTo>
                  <a:pt x="192847" y="26066"/>
                </a:lnTo>
                <a:lnTo>
                  <a:pt x="246773" y="15082"/>
                </a:lnTo>
                <a:lnTo>
                  <a:pt x="304634" y="11252"/>
                </a:lnTo>
                <a:lnTo>
                  <a:pt x="2140115" y="11252"/>
                </a:lnTo>
                <a:lnTo>
                  <a:pt x="2140115" y="0"/>
                </a:lnTo>
                <a:close/>
              </a:path>
            </a:pathLst>
          </a:custGeom>
          <a:solidFill>
            <a:srgbClr val="628A1B"/>
          </a:solidFill>
        </p:spPr>
        <p:txBody>
          <a:bodyPr wrap="square" lIns="0" tIns="0" rIns="0" bIns="0" rtlCol="0"/>
          <a:lstStyle/>
          <a:p>
            <a:endParaRPr/>
          </a:p>
        </p:txBody>
      </p:sp>
      <p:sp>
        <p:nvSpPr>
          <p:cNvPr id="8" name="object 8"/>
          <p:cNvSpPr txBox="1">
            <a:spLocks noGrp="1"/>
          </p:cNvSpPr>
          <p:nvPr>
            <p:ph type="title"/>
          </p:nvPr>
        </p:nvSpPr>
        <p:spPr>
          <a:xfrm>
            <a:off x="8360410" y="437813"/>
            <a:ext cx="2320290" cy="557845"/>
          </a:xfrm>
          <a:prstGeom prst="rect">
            <a:avLst/>
          </a:prstGeom>
        </p:spPr>
        <p:txBody>
          <a:bodyPr vert="horz" wrap="square" lIns="0" tIns="11430" rIns="0" bIns="0" rtlCol="0">
            <a:spAutoFit/>
          </a:bodyPr>
          <a:lstStyle/>
          <a:p>
            <a:pPr marL="12700">
              <a:lnSpc>
                <a:spcPct val="100000"/>
              </a:lnSpc>
              <a:spcBef>
                <a:spcPts val="90"/>
              </a:spcBef>
            </a:pPr>
            <a:r>
              <a:rPr lang="pt-BR" spc="-285" dirty="0">
                <a:solidFill>
                  <a:srgbClr val="567E4F"/>
                </a:solidFill>
              </a:rPr>
              <a:t>PROJECT</a:t>
            </a:r>
            <a:endParaRPr spc="-330" dirty="0">
              <a:solidFill>
                <a:srgbClr val="567E4F"/>
              </a:solidFill>
            </a:endParaRPr>
          </a:p>
        </p:txBody>
      </p:sp>
      <p:sp>
        <p:nvSpPr>
          <p:cNvPr id="9" name="object 9"/>
          <p:cNvSpPr/>
          <p:nvPr/>
        </p:nvSpPr>
        <p:spPr>
          <a:xfrm>
            <a:off x="7814009" y="6085040"/>
            <a:ext cx="1641623" cy="1369372"/>
          </a:xfrm>
          <a:prstGeom prst="rect">
            <a:avLst/>
          </a:prstGeom>
          <a:blipFill>
            <a:blip r:embed="rId2" cstate="print"/>
            <a:stretch>
              <a:fillRect/>
            </a:stretch>
          </a:blipFill>
        </p:spPr>
        <p:txBody>
          <a:bodyPr wrap="square" lIns="0" tIns="0" rIns="0" bIns="0" rtlCol="0"/>
          <a:lstStyle/>
          <a:p>
            <a:endParaRPr/>
          </a:p>
        </p:txBody>
      </p:sp>
      <p:sp>
        <p:nvSpPr>
          <p:cNvPr id="10" name="object 10"/>
          <p:cNvSpPr/>
          <p:nvPr/>
        </p:nvSpPr>
        <p:spPr>
          <a:xfrm>
            <a:off x="8597" y="5592264"/>
            <a:ext cx="10683404" cy="2049631"/>
          </a:xfrm>
          <a:prstGeom prst="rect">
            <a:avLst/>
          </a:prstGeom>
          <a:blipFill>
            <a:blip r:embed="rId3" cstate="print"/>
            <a:stretch>
              <a:fillRect/>
            </a:stretch>
          </a:blipFill>
        </p:spPr>
        <p:txBody>
          <a:bodyPr wrap="square" lIns="0" tIns="0" rIns="0" bIns="0" rtlCol="0"/>
          <a:lstStyle/>
          <a:p>
            <a:endParaRPr dirty="0"/>
          </a:p>
        </p:txBody>
      </p:sp>
      <p:sp>
        <p:nvSpPr>
          <p:cNvPr id="12" name="Retângulo 11">
            <a:extLst>
              <a:ext uri="{FF2B5EF4-FFF2-40B4-BE49-F238E27FC236}">
                <a16:creationId xmlns:a16="http://schemas.microsoft.com/office/drawing/2014/main" id="{EF93C2FC-BA4C-4972-B08E-638838F18E1E}"/>
              </a:ext>
            </a:extLst>
          </p:cNvPr>
          <p:cNvSpPr/>
          <p:nvPr/>
        </p:nvSpPr>
        <p:spPr>
          <a:xfrm>
            <a:off x="1079500" y="1271825"/>
            <a:ext cx="8686800" cy="2890600"/>
          </a:xfrm>
          <a:prstGeom prst="rect">
            <a:avLst/>
          </a:prstGeom>
        </p:spPr>
        <p:txBody>
          <a:bodyPr wrap="square">
            <a:spAutoFit/>
          </a:bodyPr>
          <a:lstStyle/>
          <a:p>
            <a:pPr algn="just">
              <a:lnSpc>
                <a:spcPct val="107000"/>
              </a:lnSpc>
              <a:spcAft>
                <a:spcPts val="800"/>
              </a:spcAft>
            </a:pPr>
            <a:r>
              <a:rPr lang="pt-BR" sz="2400" b="1" dirty="0">
                <a:latin typeface="Arial" panose="020B0604020202020204" pitchFamily="34" charset="0"/>
                <a:ea typeface="Calibri" panose="020F0502020204030204" pitchFamily="34" charset="0"/>
                <a:cs typeface="Arial" panose="020B0604020202020204" pitchFamily="34" charset="0"/>
              </a:rPr>
              <a:t>The </a:t>
            </a:r>
            <a:r>
              <a:rPr lang="pt-BR" sz="2400" b="1" dirty="0" err="1">
                <a:latin typeface="Arial" panose="020B0604020202020204" pitchFamily="34" charset="0"/>
                <a:ea typeface="Calibri" panose="020F0502020204030204" pitchFamily="34" charset="0"/>
                <a:cs typeface="Arial" panose="020B0604020202020204" pitchFamily="34" charset="0"/>
              </a:rPr>
              <a:t>Public</a:t>
            </a:r>
            <a:r>
              <a:rPr lang="pt-BR" sz="2400" b="1" dirty="0">
                <a:latin typeface="Arial" panose="020B0604020202020204" pitchFamily="34" charset="0"/>
                <a:ea typeface="Calibri" panose="020F0502020204030204" pitchFamily="34" charset="0"/>
                <a:cs typeface="Arial" panose="020B0604020202020204" pitchFamily="34" charset="0"/>
              </a:rPr>
              <a:t> </a:t>
            </a:r>
            <a:r>
              <a:rPr lang="pt-BR" sz="2400" b="1" dirty="0" err="1">
                <a:latin typeface="Arial" panose="020B0604020202020204" pitchFamily="34" charset="0"/>
                <a:ea typeface="Calibri" panose="020F0502020204030204" pitchFamily="34" charset="0"/>
                <a:cs typeface="Arial" panose="020B0604020202020204" pitchFamily="34" charset="0"/>
              </a:rPr>
              <a:t>Defender´s</a:t>
            </a:r>
            <a:r>
              <a:rPr lang="pt-BR" sz="2400" b="1" dirty="0">
                <a:latin typeface="Arial" panose="020B0604020202020204" pitchFamily="34" charset="0"/>
                <a:ea typeface="Calibri" panose="020F0502020204030204" pitchFamily="34" charset="0"/>
                <a:cs typeface="Arial" panose="020B0604020202020204" pitchFamily="34" charset="0"/>
              </a:rPr>
              <a:t> Office in Rio de Janeiro, in </a:t>
            </a:r>
            <a:r>
              <a:rPr lang="pt-BR" sz="2400" b="1" dirty="0" err="1">
                <a:latin typeface="Arial" panose="020B0604020202020204" pitchFamily="34" charset="0"/>
                <a:ea typeface="Calibri" panose="020F0502020204030204" pitchFamily="34" charset="0"/>
                <a:cs typeface="Arial" panose="020B0604020202020204" pitchFamily="34" charset="0"/>
              </a:rPr>
              <a:t>partnership</a:t>
            </a:r>
            <a:r>
              <a:rPr lang="pt-BR" sz="2400" b="1" dirty="0">
                <a:latin typeface="Arial" panose="020B0604020202020204" pitchFamily="34" charset="0"/>
                <a:ea typeface="Calibri" panose="020F0502020204030204" pitchFamily="34" charset="0"/>
                <a:cs typeface="Arial" panose="020B0604020202020204" pitchFamily="34" charset="0"/>
              </a:rPr>
              <a:t> </a:t>
            </a:r>
            <a:r>
              <a:rPr lang="pt-BR" sz="2400" b="1" dirty="0" err="1">
                <a:latin typeface="Arial" panose="020B0604020202020204" pitchFamily="34" charset="0"/>
                <a:ea typeface="Calibri" panose="020F0502020204030204" pitchFamily="34" charset="0"/>
                <a:cs typeface="Arial" panose="020B0604020202020204" pitchFamily="34" charset="0"/>
              </a:rPr>
              <a:t>with</a:t>
            </a:r>
            <a:r>
              <a:rPr lang="pt-BR" sz="2400" b="1" dirty="0">
                <a:latin typeface="Arial" panose="020B0604020202020204" pitchFamily="34" charset="0"/>
                <a:ea typeface="Calibri" panose="020F0502020204030204" pitchFamily="34" charset="0"/>
                <a:cs typeface="Arial" panose="020B0604020202020204" pitchFamily="34" charset="0"/>
              </a:rPr>
              <a:t> </a:t>
            </a:r>
            <a:r>
              <a:rPr lang="pt-BR" sz="2400" b="1" dirty="0" err="1">
                <a:latin typeface="Arial" panose="020B0604020202020204" pitchFamily="34" charset="0"/>
                <a:ea typeface="Calibri" panose="020F0502020204030204" pitchFamily="34" charset="0"/>
                <a:cs typeface="Arial" panose="020B0604020202020204" pitchFamily="34" charset="0"/>
              </a:rPr>
              <a:t>public</a:t>
            </a:r>
            <a:r>
              <a:rPr lang="pt-BR" sz="2400" b="1" dirty="0">
                <a:latin typeface="Arial" panose="020B0604020202020204" pitchFamily="34" charset="0"/>
                <a:ea typeface="Calibri" panose="020F0502020204030204" pitchFamily="34" charset="0"/>
                <a:cs typeface="Arial" panose="020B0604020202020204" pitchFamily="34" charset="0"/>
              </a:rPr>
              <a:t> </a:t>
            </a:r>
            <a:r>
              <a:rPr lang="pt-BR" sz="2400" b="1" dirty="0" err="1">
                <a:latin typeface="Arial" panose="020B0604020202020204" pitchFamily="34" charset="0"/>
                <a:ea typeface="Calibri" panose="020F0502020204030204" pitchFamily="34" charset="0"/>
                <a:cs typeface="Arial" panose="020B0604020202020204" pitchFamily="34" charset="0"/>
              </a:rPr>
              <a:t>and</a:t>
            </a:r>
            <a:r>
              <a:rPr lang="pt-BR" sz="2400" b="1" dirty="0">
                <a:latin typeface="Arial" panose="020B0604020202020204" pitchFamily="34" charset="0"/>
                <a:ea typeface="Calibri" panose="020F0502020204030204" pitchFamily="34" charset="0"/>
                <a:cs typeface="Arial" panose="020B0604020202020204" pitchFamily="34" charset="0"/>
              </a:rPr>
              <a:t> civil </a:t>
            </a:r>
            <a:r>
              <a:rPr lang="pt-BR" sz="2400" b="1" dirty="0" err="1">
                <a:latin typeface="Arial" panose="020B0604020202020204" pitchFamily="34" charset="0"/>
                <a:ea typeface="Calibri" panose="020F0502020204030204" pitchFamily="34" charset="0"/>
                <a:cs typeface="Arial" panose="020B0604020202020204" pitchFamily="34" charset="0"/>
              </a:rPr>
              <a:t>entities</a:t>
            </a:r>
            <a:r>
              <a:rPr lang="pt-BR" sz="2400" b="1" dirty="0">
                <a:latin typeface="Arial" panose="020B0604020202020204" pitchFamily="34" charset="0"/>
                <a:ea typeface="Calibri" panose="020F0502020204030204" pitchFamily="34" charset="0"/>
                <a:cs typeface="Arial" panose="020B0604020202020204" pitchFamily="34" charset="0"/>
              </a:rPr>
              <a:t>, </a:t>
            </a:r>
            <a:r>
              <a:rPr lang="pt-BR" sz="2400" b="1" dirty="0" err="1">
                <a:latin typeface="Arial" panose="020B0604020202020204" pitchFamily="34" charset="0"/>
                <a:ea typeface="Calibri" panose="020F0502020204030204" pitchFamily="34" charset="0"/>
                <a:cs typeface="Arial" panose="020B0604020202020204" pitchFamily="34" charset="0"/>
              </a:rPr>
              <a:t>has</a:t>
            </a:r>
            <a:r>
              <a:rPr lang="pt-BR" sz="2400" b="1" dirty="0">
                <a:latin typeface="Arial" panose="020B0604020202020204" pitchFamily="34" charset="0"/>
                <a:ea typeface="Calibri" panose="020F0502020204030204" pitchFamily="34" charset="0"/>
                <a:cs typeface="Arial" panose="020B0604020202020204" pitchFamily="34" charset="0"/>
              </a:rPr>
              <a:t> </a:t>
            </a:r>
            <a:r>
              <a:rPr lang="pt-BR" sz="2400" b="1" dirty="0" err="1">
                <a:latin typeface="Arial" panose="020B0604020202020204" pitchFamily="34" charset="0"/>
                <a:ea typeface="Calibri" panose="020F0502020204030204" pitchFamily="34" charset="0"/>
                <a:cs typeface="Arial" panose="020B0604020202020204" pitchFamily="34" charset="0"/>
              </a:rPr>
              <a:t>launched</a:t>
            </a:r>
            <a:r>
              <a:rPr lang="pt-BR" sz="2400" b="1" dirty="0">
                <a:latin typeface="Arial" panose="020B0604020202020204" pitchFamily="34" charset="0"/>
                <a:ea typeface="Calibri" panose="020F0502020204030204" pitchFamily="34" charset="0"/>
                <a:cs typeface="Arial" panose="020B0604020202020204" pitchFamily="34" charset="0"/>
              </a:rPr>
              <a:t> a </a:t>
            </a:r>
            <a:r>
              <a:rPr lang="pt-BR" sz="2400" b="1" dirty="0" err="1">
                <a:latin typeface="Arial" panose="020B0604020202020204" pitchFamily="34" charset="0"/>
                <a:ea typeface="Calibri" panose="020F0502020204030204" pitchFamily="34" charset="0"/>
                <a:cs typeface="Arial" panose="020B0604020202020204" pitchFamily="34" charset="0"/>
              </a:rPr>
              <a:t>monitoring</a:t>
            </a:r>
            <a:r>
              <a:rPr lang="pt-BR" sz="2400" b="1" dirty="0">
                <a:latin typeface="Arial" panose="020B0604020202020204" pitchFamily="34" charset="0"/>
                <a:ea typeface="Calibri" panose="020F0502020204030204" pitchFamily="34" charset="0"/>
                <a:cs typeface="Arial" panose="020B0604020202020204" pitchFamily="34" charset="0"/>
              </a:rPr>
              <a:t> </a:t>
            </a:r>
            <a:r>
              <a:rPr lang="pt-BR" sz="2400" b="1" dirty="0" err="1">
                <a:latin typeface="Arial" panose="020B0604020202020204" pitchFamily="34" charset="0"/>
                <a:ea typeface="Calibri" panose="020F0502020204030204" pitchFamily="34" charset="0"/>
                <a:cs typeface="Arial" panose="020B0604020202020204" pitchFamily="34" charset="0"/>
              </a:rPr>
              <a:t>program</a:t>
            </a:r>
            <a:r>
              <a:rPr lang="pt-BR" sz="2400" b="1" dirty="0">
                <a:latin typeface="Arial" panose="020B0604020202020204" pitchFamily="34" charset="0"/>
                <a:ea typeface="Calibri" panose="020F0502020204030204" pitchFamily="34" charset="0"/>
                <a:cs typeface="Arial" panose="020B0604020202020204" pitchFamily="34" charset="0"/>
              </a:rPr>
              <a:t> </a:t>
            </a:r>
            <a:r>
              <a:rPr lang="pt-BR" sz="2400" b="1" dirty="0" err="1">
                <a:latin typeface="Arial" panose="020B0604020202020204" pitchFamily="34" charset="0"/>
                <a:ea typeface="Calibri" panose="020F0502020204030204" pitchFamily="34" charset="0"/>
                <a:cs typeface="Arial" panose="020B0604020202020204" pitchFamily="34" charset="0"/>
              </a:rPr>
              <a:t>of</a:t>
            </a:r>
            <a:r>
              <a:rPr lang="pt-BR" sz="2400" b="1" dirty="0">
                <a:latin typeface="Arial" panose="020B0604020202020204" pitchFamily="34" charset="0"/>
                <a:ea typeface="Calibri" panose="020F0502020204030204" pitchFamily="34" charset="0"/>
                <a:cs typeface="Arial" panose="020B0604020202020204" pitchFamily="34" charset="0"/>
              </a:rPr>
              <a:t> </a:t>
            </a:r>
            <a:r>
              <a:rPr lang="pt-BR" sz="2400" b="1" dirty="0" err="1">
                <a:latin typeface="Arial" panose="020B0604020202020204" pitchFamily="34" charset="0"/>
                <a:ea typeface="Calibri" panose="020F0502020204030204" pitchFamily="34" charset="0"/>
                <a:cs typeface="Arial" panose="020B0604020202020204" pitchFamily="34" charset="0"/>
              </a:rPr>
              <a:t>police</a:t>
            </a:r>
            <a:r>
              <a:rPr lang="pt-BR" sz="2400" b="1" dirty="0">
                <a:latin typeface="Arial" panose="020B0604020202020204" pitchFamily="34" charset="0"/>
                <a:ea typeface="Calibri" panose="020F0502020204030204" pitchFamily="34" charset="0"/>
                <a:cs typeface="Arial" panose="020B0604020202020204" pitchFamily="34" charset="0"/>
              </a:rPr>
              <a:t> </a:t>
            </a:r>
            <a:r>
              <a:rPr lang="pt-BR" sz="2400" b="1" dirty="0" err="1">
                <a:latin typeface="Arial" panose="020B0604020202020204" pitchFamily="34" charset="0"/>
                <a:ea typeface="Calibri" panose="020F0502020204030204" pitchFamily="34" charset="0"/>
                <a:cs typeface="Arial" panose="020B0604020202020204" pitchFamily="34" charset="0"/>
              </a:rPr>
              <a:t>operations</a:t>
            </a:r>
            <a:r>
              <a:rPr lang="pt-BR" sz="2400" b="1" dirty="0">
                <a:latin typeface="Arial" panose="020B0604020202020204" pitchFamily="34" charset="0"/>
                <a:ea typeface="Calibri" panose="020F0502020204030204" pitchFamily="34" charset="0"/>
                <a:cs typeface="Arial" panose="020B0604020202020204" pitchFamily="34" charset="0"/>
              </a:rPr>
              <a:t> in favelas, </a:t>
            </a:r>
            <a:r>
              <a:rPr lang="pt-BR" sz="2400" b="1" dirty="0" err="1">
                <a:latin typeface="Arial" panose="020B0604020202020204" pitchFamily="34" charset="0"/>
                <a:ea typeface="Calibri" panose="020F0502020204030204" pitchFamily="34" charset="0"/>
                <a:cs typeface="Arial" panose="020B0604020202020204" pitchFamily="34" charset="0"/>
              </a:rPr>
              <a:t>called</a:t>
            </a:r>
            <a:r>
              <a:rPr lang="pt-BR" sz="2400" b="1" dirty="0">
                <a:latin typeface="Arial" panose="020B0604020202020204" pitchFamily="34" charset="0"/>
                <a:ea typeface="Calibri" panose="020F0502020204030204" pitchFamily="34" charset="0"/>
                <a:cs typeface="Arial" panose="020B0604020202020204" pitchFamily="34" charset="0"/>
              </a:rPr>
              <a:t> Favelas for </a:t>
            </a:r>
            <a:r>
              <a:rPr lang="pt-BR" sz="2400" b="1" dirty="0" err="1">
                <a:latin typeface="Arial" panose="020B0604020202020204" pitchFamily="34" charset="0"/>
                <a:ea typeface="Calibri" panose="020F0502020204030204" pitchFamily="34" charset="0"/>
                <a:cs typeface="Arial" panose="020B0604020202020204" pitchFamily="34" charset="0"/>
              </a:rPr>
              <a:t>Rights</a:t>
            </a:r>
            <a:r>
              <a:rPr lang="pt-BR" sz="2400" b="1" dirty="0">
                <a:latin typeface="Arial" panose="020B0604020202020204" pitchFamily="34" charset="0"/>
                <a:ea typeface="Calibri" panose="020F0502020204030204" pitchFamily="34" charset="0"/>
                <a:cs typeface="Arial" panose="020B0604020202020204" pitchFamily="34" charset="0"/>
              </a:rPr>
              <a:t> </a:t>
            </a:r>
            <a:r>
              <a:rPr lang="pt-BR" sz="2400" b="1" dirty="0" err="1">
                <a:latin typeface="Arial" panose="020B0604020202020204" pitchFamily="34" charset="0"/>
                <a:ea typeface="Calibri" panose="020F0502020204030204" pitchFamily="34" charset="0"/>
                <a:cs typeface="Arial" panose="020B0604020202020204" pitchFamily="34" charset="0"/>
              </a:rPr>
              <a:t>Circuit</a:t>
            </a:r>
            <a:r>
              <a:rPr lang="pt-BR" sz="2400" b="1" dirty="0">
                <a:latin typeface="Arial" panose="020B0604020202020204" pitchFamily="34" charset="0"/>
                <a:ea typeface="Calibri" panose="020F0502020204030204" pitchFamily="34" charset="0"/>
                <a:cs typeface="Arial" panose="020B0604020202020204" pitchFamily="34" charset="0"/>
              </a:rPr>
              <a:t>.</a:t>
            </a:r>
          </a:p>
          <a:p>
            <a:pPr algn="just">
              <a:lnSpc>
                <a:spcPct val="107000"/>
              </a:lnSpc>
              <a:spcAft>
                <a:spcPts val="800"/>
              </a:spcAft>
            </a:pPr>
            <a:endParaRPr lang="pt-BR" sz="800" b="1" dirty="0">
              <a:latin typeface="Arial" panose="020B0604020202020204" pitchFamily="34" charset="0"/>
              <a:ea typeface="Calibri" panose="020F0502020204030204" pitchFamily="34" charset="0"/>
              <a:cs typeface="Arial" panose="020B0604020202020204" pitchFamily="34" charset="0"/>
            </a:endParaRPr>
          </a:p>
          <a:p>
            <a:pPr marL="342900" indent="-342900" algn="just">
              <a:lnSpc>
                <a:spcPct val="107000"/>
              </a:lnSpc>
              <a:spcAft>
                <a:spcPts val="800"/>
              </a:spcAft>
              <a:buFont typeface="Arial" panose="020B0604020202020204" pitchFamily="34" charset="0"/>
              <a:buChar char="•"/>
            </a:pPr>
            <a:r>
              <a:rPr lang="pt-BR" sz="2400" b="1" dirty="0">
                <a:latin typeface="Arial" panose="020B0604020202020204" pitchFamily="34" charset="0"/>
                <a:ea typeface="Calibri" panose="020F0502020204030204" pitchFamily="34" charset="0"/>
                <a:cs typeface="Arial" panose="020B0604020202020204" pitchFamily="34" charset="0"/>
              </a:rPr>
              <a:t>27 </a:t>
            </a:r>
            <a:r>
              <a:rPr lang="pt-BR" sz="2400" b="1" dirty="0" err="1">
                <a:latin typeface="Arial" panose="020B0604020202020204" pitchFamily="34" charset="0"/>
                <a:ea typeface="Calibri" panose="020F0502020204030204" pitchFamily="34" charset="0"/>
                <a:cs typeface="Arial" panose="020B0604020202020204" pitchFamily="34" charset="0"/>
              </a:rPr>
              <a:t>visited</a:t>
            </a:r>
            <a:r>
              <a:rPr lang="pt-BR" sz="2400" b="1" dirty="0">
                <a:latin typeface="Arial" panose="020B0604020202020204" pitchFamily="34" charset="0"/>
                <a:ea typeface="Calibri" panose="020F0502020204030204" pitchFamily="34" charset="0"/>
                <a:cs typeface="Arial" panose="020B0604020202020204" pitchFamily="34" charset="0"/>
              </a:rPr>
              <a:t> </a:t>
            </a:r>
            <a:r>
              <a:rPr lang="pt-BR" sz="2400" b="1" dirty="0" err="1">
                <a:latin typeface="Arial" panose="020B0604020202020204" pitchFamily="34" charset="0"/>
                <a:ea typeface="Calibri" panose="020F0502020204030204" pitchFamily="34" charset="0"/>
                <a:cs typeface="Arial" panose="020B0604020202020204" pitchFamily="34" charset="0"/>
              </a:rPr>
              <a:t>places</a:t>
            </a:r>
            <a:r>
              <a:rPr lang="pt-BR" sz="2400" b="1" dirty="0">
                <a:latin typeface="Arial" panose="020B0604020202020204" pitchFamily="34" charset="0"/>
                <a:ea typeface="Calibri" panose="020F0502020204030204" pitchFamily="34" charset="0"/>
                <a:cs typeface="Arial" panose="020B0604020202020204" pitchFamily="34" charset="0"/>
              </a:rPr>
              <a:t> </a:t>
            </a:r>
            <a:r>
              <a:rPr lang="pt-BR" sz="2400" b="1" dirty="0" err="1">
                <a:latin typeface="Arial" panose="020B0604020202020204" pitchFamily="34" charset="0"/>
                <a:ea typeface="Calibri" panose="020F0502020204030204" pitchFamily="34" charset="0"/>
                <a:cs typeface="Arial" panose="020B0604020202020204" pitchFamily="34" charset="0"/>
              </a:rPr>
              <a:t>untill</a:t>
            </a:r>
            <a:r>
              <a:rPr lang="pt-BR" sz="2400" b="1" dirty="0">
                <a:latin typeface="Arial" panose="020B0604020202020204" pitchFamily="34" charset="0"/>
                <a:ea typeface="Calibri" panose="020F0502020204030204" pitchFamily="34" charset="0"/>
                <a:cs typeface="Arial" panose="020B0604020202020204" pitchFamily="34" charset="0"/>
              </a:rPr>
              <a:t> </a:t>
            </a:r>
            <a:r>
              <a:rPr lang="pt-BR" sz="2400" b="1" dirty="0" err="1">
                <a:latin typeface="Arial" panose="020B0604020202020204" pitchFamily="34" charset="0"/>
                <a:ea typeface="Calibri" panose="020F0502020204030204" pitchFamily="34" charset="0"/>
                <a:cs typeface="Arial" panose="020B0604020202020204" pitchFamily="34" charset="0"/>
              </a:rPr>
              <a:t>now</a:t>
            </a:r>
            <a:endParaRPr lang="pt-BR" sz="2400" b="1" dirty="0">
              <a:latin typeface="Arial" panose="020B0604020202020204" pitchFamily="34" charset="0"/>
              <a:ea typeface="Calibri" panose="020F0502020204030204" pitchFamily="34" charset="0"/>
              <a:cs typeface="Arial" panose="020B0604020202020204" pitchFamily="34" charset="0"/>
            </a:endParaRPr>
          </a:p>
          <a:p>
            <a:pPr marL="342900" indent="-342900" algn="just">
              <a:lnSpc>
                <a:spcPct val="107000"/>
              </a:lnSpc>
              <a:spcAft>
                <a:spcPts val="800"/>
              </a:spcAft>
              <a:buFont typeface="Arial" panose="020B0604020202020204" pitchFamily="34" charset="0"/>
              <a:buChar char="•"/>
            </a:pPr>
            <a:r>
              <a:rPr lang="pt-BR" sz="2400" b="1" dirty="0">
                <a:latin typeface="Arial" panose="020B0604020202020204" pitchFamily="34" charset="0"/>
                <a:ea typeface="Calibri" panose="020F0502020204030204" pitchFamily="34" charset="0"/>
                <a:cs typeface="Arial" panose="020B0604020202020204" pitchFamily="34" charset="0"/>
              </a:rPr>
              <a:t>More </a:t>
            </a:r>
            <a:r>
              <a:rPr lang="pt-BR" sz="2400" b="1" dirty="0" err="1">
                <a:latin typeface="Arial" panose="020B0604020202020204" pitchFamily="34" charset="0"/>
                <a:ea typeface="Calibri" panose="020F0502020204030204" pitchFamily="34" charset="0"/>
                <a:cs typeface="Arial" panose="020B0604020202020204" pitchFamily="34" charset="0"/>
              </a:rPr>
              <a:t>than</a:t>
            </a:r>
            <a:r>
              <a:rPr lang="pt-BR" sz="2400" b="1" dirty="0">
                <a:latin typeface="Arial" panose="020B0604020202020204" pitchFamily="34" charset="0"/>
                <a:ea typeface="Calibri" panose="020F0502020204030204" pitchFamily="34" charset="0"/>
                <a:cs typeface="Arial" panose="020B0604020202020204" pitchFamily="34" charset="0"/>
              </a:rPr>
              <a:t> 400 </a:t>
            </a:r>
            <a:r>
              <a:rPr lang="pt-BR" sz="2400" b="1" dirty="0" err="1">
                <a:latin typeface="Arial" panose="020B0604020202020204" pitchFamily="34" charset="0"/>
                <a:ea typeface="Calibri" panose="020F0502020204030204" pitchFamily="34" charset="0"/>
                <a:cs typeface="Arial" panose="020B0604020202020204" pitchFamily="34" charset="0"/>
              </a:rPr>
              <a:t>documented</a:t>
            </a:r>
            <a:r>
              <a:rPr lang="pt-BR" sz="2400" b="1" dirty="0">
                <a:latin typeface="Arial" panose="020B0604020202020204" pitchFamily="34" charset="0"/>
                <a:ea typeface="Calibri" panose="020F0502020204030204" pitchFamily="34" charset="0"/>
                <a:cs typeface="Arial" panose="020B0604020202020204" pitchFamily="34" charset="0"/>
              </a:rPr>
              <a:t> </a:t>
            </a:r>
            <a:r>
              <a:rPr lang="pt-BR" sz="2400" b="1" dirty="0" err="1">
                <a:latin typeface="Arial" panose="020B0604020202020204" pitchFamily="34" charset="0"/>
                <a:ea typeface="Calibri" panose="020F0502020204030204" pitchFamily="34" charset="0"/>
                <a:cs typeface="Arial" panose="020B0604020202020204" pitchFamily="34" charset="0"/>
              </a:rPr>
              <a:t>reports</a:t>
            </a:r>
            <a:endParaRPr lang="pt-BR" sz="2400" b="1" dirty="0">
              <a:effectLst/>
              <a:latin typeface="Arial" panose="020B0604020202020204" pitchFamily="34" charset="0"/>
              <a:ea typeface="Calibri" panose="020F0502020204030204" pitchFamily="34" charset="0"/>
              <a:cs typeface="Arial" panose="020B0604020202020204" pitchFamily="34" charset="0"/>
            </a:endParaRPr>
          </a:p>
        </p:txBody>
      </p:sp>
      <p:sp>
        <p:nvSpPr>
          <p:cNvPr id="14" name="object 11">
            <a:extLst>
              <a:ext uri="{FF2B5EF4-FFF2-40B4-BE49-F238E27FC236}">
                <a16:creationId xmlns:a16="http://schemas.microsoft.com/office/drawing/2014/main" id="{FD4EE663-B6B6-4E4F-B34F-598E3A24B5F5}"/>
              </a:ext>
            </a:extLst>
          </p:cNvPr>
          <p:cNvSpPr/>
          <p:nvPr/>
        </p:nvSpPr>
        <p:spPr>
          <a:xfrm>
            <a:off x="998566" y="4695825"/>
            <a:ext cx="3738534" cy="2514600"/>
          </a:xfrm>
          <a:prstGeom prst="rect">
            <a:avLst/>
          </a:prstGeom>
          <a:blipFill>
            <a:blip r:embed="rId4" cstate="print"/>
            <a:stretch>
              <a:fillRect/>
            </a:stretch>
          </a:blipFill>
        </p:spPr>
        <p:txBody>
          <a:bodyPr wrap="square" lIns="0" tIns="0" rIns="0" bIns="0" rtlCol="0"/>
          <a:lstStyle/>
          <a:p>
            <a:endParaRPr/>
          </a:p>
        </p:txBody>
      </p:sp>
      <p:sp>
        <p:nvSpPr>
          <p:cNvPr id="15" name="object 8">
            <a:extLst>
              <a:ext uri="{FF2B5EF4-FFF2-40B4-BE49-F238E27FC236}">
                <a16:creationId xmlns:a16="http://schemas.microsoft.com/office/drawing/2014/main" id="{8735F0A8-FE08-4C40-8A8C-A4931C8B7BC2}"/>
              </a:ext>
            </a:extLst>
          </p:cNvPr>
          <p:cNvSpPr/>
          <p:nvPr/>
        </p:nvSpPr>
        <p:spPr>
          <a:xfrm>
            <a:off x="5494366" y="4619625"/>
            <a:ext cx="3738534" cy="2628800"/>
          </a:xfrm>
          <a:prstGeom prst="rect">
            <a:avLst/>
          </a:prstGeom>
          <a:blipFill>
            <a:blip r:embed="rId5" cstate="print"/>
            <a:stretch>
              <a:fillRect/>
            </a:stretch>
          </a:blipFill>
        </p:spPr>
        <p:txBody>
          <a:bodyPr wrap="square" lIns="0" tIns="0" rIns="0" bIns="0" rtlCol="0"/>
          <a:lstStyle/>
          <a:p>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38159" y="7454429"/>
            <a:ext cx="1198245" cy="106045"/>
          </a:xfrm>
          <a:custGeom>
            <a:avLst/>
            <a:gdLst/>
            <a:ahLst/>
            <a:cxnLst/>
            <a:rect l="l" t="t" r="r" b="b"/>
            <a:pathLst>
              <a:path w="1198245" h="106045">
                <a:moveTo>
                  <a:pt x="931231" y="0"/>
                </a:moveTo>
                <a:lnTo>
                  <a:pt x="300943" y="0"/>
                </a:lnTo>
                <a:lnTo>
                  <a:pt x="250312" y="2649"/>
                </a:lnTo>
                <a:lnTo>
                  <a:pt x="200642" y="10489"/>
                </a:lnTo>
                <a:lnTo>
                  <a:pt x="152302" y="23358"/>
                </a:lnTo>
                <a:lnTo>
                  <a:pt x="105661" y="41092"/>
                </a:lnTo>
                <a:lnTo>
                  <a:pt x="61090" y="63530"/>
                </a:lnTo>
                <a:lnTo>
                  <a:pt x="18957" y="90509"/>
                </a:lnTo>
                <a:lnTo>
                  <a:pt x="0" y="105627"/>
                </a:lnTo>
                <a:lnTo>
                  <a:pt x="1198114" y="105627"/>
                </a:lnTo>
                <a:lnTo>
                  <a:pt x="1148769" y="65811"/>
                </a:lnTo>
                <a:lnTo>
                  <a:pt x="1109976" y="43000"/>
                </a:lnTo>
                <a:lnTo>
                  <a:pt x="1068485" y="24683"/>
                </a:lnTo>
                <a:lnTo>
                  <a:pt x="1024637" y="11190"/>
                </a:lnTo>
                <a:lnTo>
                  <a:pt x="978772" y="2852"/>
                </a:lnTo>
                <a:lnTo>
                  <a:pt x="931231" y="0"/>
                </a:lnTo>
                <a:close/>
              </a:path>
            </a:pathLst>
          </a:custGeom>
          <a:solidFill>
            <a:srgbClr val="628A1B"/>
          </a:solidFill>
        </p:spPr>
        <p:txBody>
          <a:bodyPr wrap="square" lIns="0" tIns="0" rIns="0" bIns="0" rtlCol="0"/>
          <a:lstStyle/>
          <a:p>
            <a:endParaRPr/>
          </a:p>
        </p:txBody>
      </p:sp>
      <p:sp>
        <p:nvSpPr>
          <p:cNvPr id="3" name="object 3"/>
          <p:cNvSpPr/>
          <p:nvPr/>
        </p:nvSpPr>
        <p:spPr>
          <a:xfrm>
            <a:off x="0" y="0"/>
            <a:ext cx="1369060" cy="1057910"/>
          </a:xfrm>
          <a:custGeom>
            <a:avLst/>
            <a:gdLst/>
            <a:ahLst/>
            <a:cxnLst/>
            <a:rect l="l" t="t" r="r" b="b"/>
            <a:pathLst>
              <a:path w="1369060" h="1057910">
                <a:moveTo>
                  <a:pt x="1364828" y="0"/>
                </a:moveTo>
                <a:lnTo>
                  <a:pt x="0" y="0"/>
                </a:lnTo>
                <a:lnTo>
                  <a:pt x="0" y="1057768"/>
                </a:lnTo>
                <a:lnTo>
                  <a:pt x="359092" y="663092"/>
                </a:lnTo>
                <a:lnTo>
                  <a:pt x="395243" y="627419"/>
                </a:lnTo>
                <a:lnTo>
                  <a:pt x="434593" y="595966"/>
                </a:lnTo>
                <a:lnTo>
                  <a:pt x="476769" y="568899"/>
                </a:lnTo>
                <a:lnTo>
                  <a:pt x="521400" y="546382"/>
                </a:lnTo>
                <a:lnTo>
                  <a:pt x="568112" y="528582"/>
                </a:lnTo>
                <a:lnTo>
                  <a:pt x="616533" y="515663"/>
                </a:lnTo>
                <a:lnTo>
                  <a:pt x="666292" y="507790"/>
                </a:lnTo>
                <a:lnTo>
                  <a:pt x="717016" y="505129"/>
                </a:lnTo>
                <a:lnTo>
                  <a:pt x="1368869" y="505129"/>
                </a:lnTo>
                <a:lnTo>
                  <a:pt x="1368869" y="54711"/>
                </a:lnTo>
                <a:lnTo>
                  <a:pt x="1365679" y="4419"/>
                </a:lnTo>
                <a:lnTo>
                  <a:pt x="1364828" y="0"/>
                </a:lnTo>
                <a:close/>
              </a:path>
            </a:pathLst>
          </a:custGeom>
          <a:solidFill>
            <a:srgbClr val="628A1B"/>
          </a:solidFill>
        </p:spPr>
        <p:txBody>
          <a:bodyPr wrap="square" lIns="0" tIns="0" rIns="0" bIns="0" rtlCol="0"/>
          <a:lstStyle/>
          <a:p>
            <a:endParaRPr/>
          </a:p>
        </p:txBody>
      </p:sp>
      <p:sp>
        <p:nvSpPr>
          <p:cNvPr id="4" name="object 4"/>
          <p:cNvSpPr/>
          <p:nvPr/>
        </p:nvSpPr>
        <p:spPr>
          <a:xfrm>
            <a:off x="0" y="0"/>
            <a:ext cx="10685145" cy="2125980"/>
          </a:xfrm>
          <a:custGeom>
            <a:avLst/>
            <a:gdLst/>
            <a:ahLst/>
            <a:cxnLst/>
            <a:rect l="l" t="t" r="r" b="b"/>
            <a:pathLst>
              <a:path w="10685145" h="2125980">
                <a:moveTo>
                  <a:pt x="10684802" y="0"/>
                </a:moveTo>
                <a:lnTo>
                  <a:pt x="1253654" y="0"/>
                </a:lnTo>
                <a:lnTo>
                  <a:pt x="1250980" y="2268"/>
                </a:lnTo>
                <a:lnTo>
                  <a:pt x="1216024" y="37338"/>
                </a:lnTo>
                <a:lnTo>
                  <a:pt x="0" y="1364471"/>
                </a:lnTo>
                <a:lnTo>
                  <a:pt x="0" y="2125392"/>
                </a:lnTo>
                <a:lnTo>
                  <a:pt x="1668678" y="304520"/>
                </a:lnTo>
                <a:lnTo>
                  <a:pt x="1703640" y="269455"/>
                </a:lnTo>
                <a:lnTo>
                  <a:pt x="1741139" y="237645"/>
                </a:lnTo>
                <a:lnTo>
                  <a:pt x="1780946" y="209194"/>
                </a:lnTo>
                <a:lnTo>
                  <a:pt x="1822828" y="184205"/>
                </a:lnTo>
                <a:lnTo>
                  <a:pt x="1866555" y="162779"/>
                </a:lnTo>
                <a:lnTo>
                  <a:pt x="1911895" y="145019"/>
                </a:lnTo>
                <a:lnTo>
                  <a:pt x="1958618" y="131027"/>
                </a:lnTo>
                <a:lnTo>
                  <a:pt x="2006493" y="120906"/>
                </a:lnTo>
                <a:lnTo>
                  <a:pt x="2055287" y="114759"/>
                </a:lnTo>
                <a:lnTo>
                  <a:pt x="2104770" y="112687"/>
                </a:lnTo>
                <a:lnTo>
                  <a:pt x="10684802" y="112687"/>
                </a:lnTo>
                <a:lnTo>
                  <a:pt x="10684802" y="0"/>
                </a:lnTo>
                <a:close/>
              </a:path>
            </a:pathLst>
          </a:custGeom>
          <a:solidFill>
            <a:srgbClr val="567E4F"/>
          </a:solidFill>
        </p:spPr>
        <p:txBody>
          <a:bodyPr wrap="square" lIns="0" tIns="0" rIns="0" bIns="0" rtlCol="0"/>
          <a:lstStyle/>
          <a:p>
            <a:endParaRPr/>
          </a:p>
        </p:txBody>
      </p:sp>
      <p:sp>
        <p:nvSpPr>
          <p:cNvPr id="5" name="object 5"/>
          <p:cNvSpPr/>
          <p:nvPr/>
        </p:nvSpPr>
        <p:spPr>
          <a:xfrm>
            <a:off x="7798478" y="6096203"/>
            <a:ext cx="1641609" cy="1369371"/>
          </a:xfrm>
          <a:prstGeom prst="rect">
            <a:avLst/>
          </a:prstGeom>
          <a:blipFill>
            <a:blip r:embed="rId2" cstate="print"/>
            <a:stretch>
              <a:fillRect/>
            </a:stretch>
          </a:blipFill>
        </p:spPr>
        <p:txBody>
          <a:bodyPr wrap="square" lIns="0" tIns="0" rIns="0" bIns="0" rtlCol="0"/>
          <a:lstStyle/>
          <a:p>
            <a:endParaRPr/>
          </a:p>
        </p:txBody>
      </p:sp>
      <p:sp>
        <p:nvSpPr>
          <p:cNvPr id="6" name="object 6"/>
          <p:cNvSpPr/>
          <p:nvPr/>
        </p:nvSpPr>
        <p:spPr>
          <a:xfrm>
            <a:off x="0" y="5496585"/>
            <a:ext cx="10689158" cy="2063470"/>
          </a:xfrm>
          <a:prstGeom prst="rect">
            <a:avLst/>
          </a:prstGeom>
          <a:blipFill>
            <a:blip r:embed="rId3" cstate="print"/>
            <a:stretch>
              <a:fillRect/>
            </a:stretch>
          </a:blipFill>
        </p:spPr>
        <p:txBody>
          <a:bodyPr wrap="square" lIns="0" tIns="0" rIns="0" bIns="0" rtlCol="0"/>
          <a:lstStyle/>
          <a:p>
            <a:endParaRPr/>
          </a:p>
        </p:txBody>
      </p:sp>
      <p:sp>
        <p:nvSpPr>
          <p:cNvPr id="8" name="Retângulo 7">
            <a:extLst>
              <a:ext uri="{FF2B5EF4-FFF2-40B4-BE49-F238E27FC236}">
                <a16:creationId xmlns:a16="http://schemas.microsoft.com/office/drawing/2014/main" id="{7FFF9A6A-4089-4C6E-95EF-25A6EF7BF838}"/>
              </a:ext>
            </a:extLst>
          </p:cNvPr>
          <p:cNvSpPr/>
          <p:nvPr/>
        </p:nvSpPr>
        <p:spPr>
          <a:xfrm>
            <a:off x="1369060" y="1190625"/>
            <a:ext cx="8168640" cy="4748031"/>
          </a:xfrm>
          <a:prstGeom prst="rect">
            <a:avLst/>
          </a:prstGeom>
        </p:spPr>
        <p:txBody>
          <a:bodyPr wrap="square">
            <a:spAutoFit/>
          </a:bodyPr>
          <a:lstStyle/>
          <a:p>
            <a:pPr algn="ctr">
              <a:lnSpc>
                <a:spcPct val="107000"/>
              </a:lnSpc>
              <a:spcAft>
                <a:spcPts val="800"/>
              </a:spcAft>
            </a:pPr>
            <a:endParaRPr lang="pt-BR" sz="1200" b="1" dirty="0">
              <a:latin typeface="Calibri" panose="020F0502020204030204" pitchFamily="34" charset="0"/>
              <a:ea typeface="Calibri" panose="020F0502020204030204" pitchFamily="34" charset="0"/>
              <a:cs typeface="Calibri" panose="020F0502020204030204" pitchFamily="34" charset="0"/>
            </a:endParaRPr>
          </a:p>
          <a:p>
            <a:pPr algn="just">
              <a:lnSpc>
                <a:spcPct val="107000"/>
              </a:lnSpc>
              <a:spcAft>
                <a:spcPts val="800"/>
              </a:spcAft>
            </a:pPr>
            <a:r>
              <a:rPr lang="pt-BR" sz="3200" b="1" dirty="0">
                <a:latin typeface="Calibri" panose="020F0502020204030204" pitchFamily="34" charset="0"/>
                <a:ea typeface="Calibri" panose="020F0502020204030204" pitchFamily="34" charset="0"/>
                <a:cs typeface="Calibri" panose="020F0502020204030204" pitchFamily="34" charset="0"/>
              </a:rPr>
              <a:t>• </a:t>
            </a:r>
            <a:r>
              <a:rPr lang="en-US" sz="3200" b="1" dirty="0">
                <a:latin typeface="Calibri" panose="020F0502020204030204" pitchFamily="34" charset="0"/>
                <a:ea typeface="Calibri" panose="020F0502020204030204" pitchFamily="34" charset="0"/>
                <a:cs typeface="Calibri" panose="020F0502020204030204" pitchFamily="34" charset="0"/>
              </a:rPr>
              <a:t>Giving visibility to the violations suffered by residents because of security forces actions in favelas</a:t>
            </a:r>
            <a:r>
              <a:rPr lang="pt-BR" sz="3200" b="1" dirty="0">
                <a:latin typeface="Calibri" panose="020F0502020204030204" pitchFamily="34" charset="0"/>
                <a:ea typeface="Calibri" panose="020F0502020204030204" pitchFamily="34" charset="0"/>
                <a:cs typeface="Calibri" panose="020F0502020204030204" pitchFamily="34" charset="0"/>
              </a:rPr>
              <a:t>.</a:t>
            </a:r>
          </a:p>
          <a:p>
            <a:pPr algn="just">
              <a:lnSpc>
                <a:spcPct val="107000"/>
              </a:lnSpc>
              <a:spcAft>
                <a:spcPts val="800"/>
              </a:spcAft>
            </a:pPr>
            <a:endParaRPr lang="pt-BR" sz="900" b="1"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sz="3200" b="1" dirty="0">
                <a:latin typeface="Calibri" panose="020F0502020204030204" pitchFamily="34" charset="0"/>
                <a:ea typeface="Calibri" panose="020F0502020204030204" pitchFamily="34" charset="0"/>
                <a:cs typeface="Calibri" panose="020F0502020204030204" pitchFamily="34" charset="0"/>
              </a:rPr>
              <a:t>• The </a:t>
            </a:r>
            <a:r>
              <a:rPr lang="pt-BR" sz="3200" b="1" dirty="0" err="1">
                <a:latin typeface="Calibri" panose="020F0502020204030204" pitchFamily="34" charset="0"/>
                <a:ea typeface="Calibri" panose="020F0502020204030204" pitchFamily="34" charset="0"/>
                <a:cs typeface="Calibri" panose="020F0502020204030204" pitchFamily="34" charset="0"/>
              </a:rPr>
              <a:t>systematization</a:t>
            </a:r>
            <a:r>
              <a:rPr lang="pt-BR" sz="3200" b="1" dirty="0">
                <a:latin typeface="Calibri" panose="020F0502020204030204" pitchFamily="34" charset="0"/>
                <a:ea typeface="Calibri" panose="020F0502020204030204" pitchFamily="34" charset="0"/>
                <a:cs typeface="Calibri" panose="020F0502020204030204" pitchFamily="34" charset="0"/>
              </a:rPr>
              <a:t> </a:t>
            </a:r>
            <a:r>
              <a:rPr lang="pt-BR" sz="3200" b="1" dirty="0" err="1">
                <a:latin typeface="Calibri" panose="020F0502020204030204" pitchFamily="34" charset="0"/>
                <a:ea typeface="Calibri" panose="020F0502020204030204" pitchFamily="34" charset="0"/>
                <a:cs typeface="Calibri" panose="020F0502020204030204" pitchFamily="34" charset="0"/>
              </a:rPr>
              <a:t>of</a:t>
            </a:r>
            <a:r>
              <a:rPr lang="pt-BR" sz="3200" b="1" dirty="0">
                <a:latin typeface="Calibri" panose="020F0502020204030204" pitchFamily="34" charset="0"/>
                <a:ea typeface="Calibri" panose="020F0502020204030204" pitchFamily="34" charset="0"/>
                <a:cs typeface="Calibri" panose="020F0502020204030204" pitchFamily="34" charset="0"/>
              </a:rPr>
              <a:t> </a:t>
            </a:r>
            <a:r>
              <a:rPr lang="pt-BR" sz="3200" b="1" dirty="0" err="1">
                <a:latin typeface="Calibri" panose="020F0502020204030204" pitchFamily="34" charset="0"/>
                <a:ea typeface="Calibri" panose="020F0502020204030204" pitchFamily="34" charset="0"/>
                <a:cs typeface="Calibri" panose="020F0502020204030204" pitchFamily="34" charset="0"/>
              </a:rPr>
              <a:t>all</a:t>
            </a:r>
            <a:r>
              <a:rPr lang="pt-BR" sz="3200" b="1" dirty="0">
                <a:latin typeface="Calibri" panose="020F0502020204030204" pitchFamily="34" charset="0"/>
                <a:ea typeface="Calibri" panose="020F0502020204030204" pitchFamily="34" charset="0"/>
                <a:cs typeface="Calibri" panose="020F0502020204030204" pitchFamily="34" charset="0"/>
              </a:rPr>
              <a:t> </a:t>
            </a:r>
            <a:r>
              <a:rPr lang="pt-BR" sz="3200" b="1" dirty="0" err="1">
                <a:latin typeface="Calibri" panose="020F0502020204030204" pitchFamily="34" charset="0"/>
                <a:ea typeface="Calibri" panose="020F0502020204030204" pitchFamily="34" charset="0"/>
                <a:cs typeface="Calibri" panose="020F0502020204030204" pitchFamily="34" charset="0"/>
              </a:rPr>
              <a:t>reports</a:t>
            </a:r>
            <a:r>
              <a:rPr lang="pt-BR" sz="3200" b="1" dirty="0">
                <a:latin typeface="Calibri" panose="020F0502020204030204" pitchFamily="34" charset="0"/>
                <a:ea typeface="Calibri" panose="020F0502020204030204" pitchFamily="34" charset="0"/>
                <a:cs typeface="Calibri" panose="020F0502020204030204" pitchFamily="34" charset="0"/>
              </a:rPr>
              <a:t> in a single </a:t>
            </a:r>
            <a:r>
              <a:rPr lang="pt-BR" sz="3200" b="1" dirty="0" err="1">
                <a:latin typeface="Calibri" panose="020F0502020204030204" pitchFamily="34" charset="0"/>
                <a:ea typeface="Calibri" panose="020F0502020204030204" pitchFamily="34" charset="0"/>
                <a:cs typeface="Calibri" panose="020F0502020204030204" pitchFamily="34" charset="0"/>
              </a:rPr>
              <a:t>document</a:t>
            </a:r>
            <a:r>
              <a:rPr lang="pt-BR" sz="3200" b="1" dirty="0">
                <a:latin typeface="Calibri" panose="020F0502020204030204" pitchFamily="34" charset="0"/>
                <a:ea typeface="Calibri" panose="020F0502020204030204" pitchFamily="34" charset="0"/>
                <a:cs typeface="Calibri" panose="020F0502020204030204" pitchFamily="34" charset="0"/>
              </a:rPr>
              <a:t> </a:t>
            </a:r>
            <a:r>
              <a:rPr lang="pt-BR" sz="3200" b="1" dirty="0" err="1">
                <a:latin typeface="Calibri" panose="020F0502020204030204" pitchFamily="34" charset="0"/>
                <a:ea typeface="Calibri" panose="020F0502020204030204" pitchFamily="34" charset="0"/>
                <a:cs typeface="Calibri" panose="020F0502020204030204" pitchFamily="34" charset="0"/>
              </a:rPr>
              <a:t>that</a:t>
            </a:r>
            <a:r>
              <a:rPr lang="pt-BR" sz="3200" b="1" dirty="0">
                <a:latin typeface="Calibri" panose="020F0502020204030204" pitchFamily="34" charset="0"/>
                <a:ea typeface="Calibri" panose="020F0502020204030204" pitchFamily="34" charset="0"/>
                <a:cs typeface="Calibri" panose="020F0502020204030204" pitchFamily="34" charset="0"/>
              </a:rPr>
              <a:t> - </a:t>
            </a:r>
            <a:r>
              <a:rPr lang="pt-BR" sz="3200" b="1" dirty="0" err="1">
                <a:latin typeface="Calibri" panose="020F0502020204030204" pitchFamily="34" charset="0"/>
                <a:ea typeface="Calibri" panose="020F0502020204030204" pitchFamily="34" charset="0"/>
                <a:cs typeface="Calibri" panose="020F0502020204030204" pitchFamily="34" charset="0"/>
              </a:rPr>
              <a:t>Identification</a:t>
            </a:r>
            <a:r>
              <a:rPr lang="pt-BR" sz="3200" b="1" dirty="0">
                <a:latin typeface="Calibri" panose="020F0502020204030204" pitchFamily="34" charset="0"/>
                <a:ea typeface="Calibri" panose="020F0502020204030204" pitchFamily="34" charset="0"/>
                <a:cs typeface="Calibri" panose="020F0502020204030204" pitchFamily="34" charset="0"/>
              </a:rPr>
              <a:t> </a:t>
            </a:r>
            <a:r>
              <a:rPr lang="pt-BR" sz="3200" b="1" dirty="0" err="1">
                <a:latin typeface="Calibri" panose="020F0502020204030204" pitchFamily="34" charset="0"/>
                <a:ea typeface="Calibri" panose="020F0502020204030204" pitchFamily="34" charset="0"/>
                <a:cs typeface="Calibri" panose="020F0502020204030204" pitchFamily="34" charset="0"/>
              </a:rPr>
              <a:t>of</a:t>
            </a:r>
            <a:r>
              <a:rPr lang="pt-BR" sz="3200" b="1" dirty="0">
                <a:latin typeface="Calibri" panose="020F0502020204030204" pitchFamily="34" charset="0"/>
                <a:ea typeface="Calibri" panose="020F0502020204030204" pitchFamily="34" charset="0"/>
                <a:cs typeface="Calibri" panose="020F0502020204030204" pitchFamily="34" charset="0"/>
              </a:rPr>
              <a:t> </a:t>
            </a:r>
            <a:r>
              <a:rPr lang="pt-BR" sz="3200" b="1" dirty="0" err="1">
                <a:latin typeface="Calibri" panose="020F0502020204030204" pitchFamily="34" charset="0"/>
                <a:ea typeface="Calibri" panose="020F0502020204030204" pitchFamily="34" charset="0"/>
                <a:cs typeface="Calibri" panose="020F0502020204030204" pitchFamily="34" charset="0"/>
              </a:rPr>
              <a:t>patterns</a:t>
            </a:r>
            <a:r>
              <a:rPr lang="pt-BR" sz="3200" b="1" dirty="0">
                <a:latin typeface="Calibri" panose="020F0502020204030204" pitchFamily="34" charset="0"/>
                <a:ea typeface="Calibri" panose="020F0502020204030204" pitchFamily="34" charset="0"/>
                <a:cs typeface="Calibri" panose="020F0502020204030204" pitchFamily="34" charset="0"/>
              </a:rPr>
              <a:t> - </a:t>
            </a:r>
            <a:r>
              <a:rPr lang="pt-BR" sz="3200" b="1" dirty="0" err="1">
                <a:latin typeface="Calibri" panose="020F0502020204030204" pitchFamily="34" charset="0"/>
                <a:ea typeface="Calibri" panose="020F0502020204030204" pitchFamily="34" charset="0"/>
                <a:cs typeface="Calibri" panose="020F0502020204030204" pitchFamily="34" charset="0"/>
              </a:rPr>
              <a:t>Basis</a:t>
            </a:r>
            <a:r>
              <a:rPr lang="pt-BR" sz="3200" b="1" dirty="0">
                <a:latin typeface="Calibri" panose="020F0502020204030204" pitchFamily="34" charset="0"/>
                <a:ea typeface="Calibri" panose="020F0502020204030204" pitchFamily="34" charset="0"/>
                <a:cs typeface="Calibri" panose="020F0502020204030204" pitchFamily="34" charset="0"/>
              </a:rPr>
              <a:t> for </a:t>
            </a:r>
            <a:r>
              <a:rPr lang="pt-BR" sz="3200" b="1" dirty="0" err="1">
                <a:latin typeface="Calibri" panose="020F0502020204030204" pitchFamily="34" charset="0"/>
                <a:ea typeface="Calibri" panose="020F0502020204030204" pitchFamily="34" charset="0"/>
                <a:cs typeface="Calibri" panose="020F0502020204030204" pitchFamily="34" charset="0"/>
              </a:rPr>
              <a:t>formulation</a:t>
            </a:r>
            <a:r>
              <a:rPr lang="pt-BR" sz="3200" b="1" dirty="0">
                <a:latin typeface="Calibri" panose="020F0502020204030204" pitchFamily="34" charset="0"/>
                <a:ea typeface="Calibri" panose="020F0502020204030204" pitchFamily="34" charset="0"/>
                <a:cs typeface="Calibri" panose="020F0502020204030204" pitchFamily="34" charset="0"/>
              </a:rPr>
              <a:t> </a:t>
            </a:r>
            <a:r>
              <a:rPr lang="pt-BR" sz="3200" b="1" dirty="0" err="1">
                <a:latin typeface="Calibri" panose="020F0502020204030204" pitchFamily="34" charset="0"/>
                <a:ea typeface="Calibri" panose="020F0502020204030204" pitchFamily="34" charset="0"/>
                <a:cs typeface="Calibri" panose="020F0502020204030204" pitchFamily="34" charset="0"/>
              </a:rPr>
              <a:t>of</a:t>
            </a:r>
            <a:r>
              <a:rPr lang="pt-BR" sz="3200" b="1" dirty="0">
                <a:latin typeface="Calibri" panose="020F0502020204030204" pitchFamily="34" charset="0"/>
                <a:ea typeface="Calibri" panose="020F0502020204030204" pitchFamily="34" charset="0"/>
                <a:cs typeface="Calibri" panose="020F0502020204030204" pitchFamily="34" charset="0"/>
              </a:rPr>
              <a:t> </a:t>
            </a:r>
            <a:r>
              <a:rPr lang="pt-BR" sz="3200" b="1" dirty="0" err="1">
                <a:latin typeface="Calibri" panose="020F0502020204030204" pitchFamily="34" charset="0"/>
                <a:ea typeface="Calibri" panose="020F0502020204030204" pitchFamily="34" charset="0"/>
                <a:cs typeface="Calibri" panose="020F0502020204030204" pitchFamily="34" charset="0"/>
              </a:rPr>
              <a:t>public</a:t>
            </a:r>
            <a:r>
              <a:rPr lang="pt-BR" sz="3200" b="1" dirty="0">
                <a:latin typeface="Calibri" panose="020F0502020204030204" pitchFamily="34" charset="0"/>
                <a:ea typeface="Calibri" panose="020F0502020204030204" pitchFamily="34" charset="0"/>
                <a:cs typeface="Calibri" panose="020F0502020204030204" pitchFamily="34" charset="0"/>
              </a:rPr>
              <a:t> policies.</a:t>
            </a:r>
          </a:p>
          <a:p>
            <a:pPr algn="just">
              <a:lnSpc>
                <a:spcPct val="107000"/>
              </a:lnSpc>
              <a:spcAft>
                <a:spcPts val="800"/>
              </a:spcAft>
            </a:pPr>
            <a:endParaRPr lang="pt-BR" sz="800" b="1"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t-BR" sz="3200" b="1" dirty="0">
                <a:latin typeface="Calibri" panose="020F0502020204030204" pitchFamily="34" charset="0"/>
                <a:ea typeface="Calibri" panose="020F0502020204030204" pitchFamily="34" charset="0"/>
                <a:cs typeface="Calibri" panose="020F0502020204030204" pitchFamily="34" charset="0"/>
              </a:rPr>
              <a:t>• </a:t>
            </a:r>
            <a:r>
              <a:rPr lang="pt-BR" sz="3200" b="1" dirty="0" err="1">
                <a:latin typeface="Calibri" panose="020F0502020204030204" pitchFamily="34" charset="0"/>
                <a:ea typeface="Calibri" panose="020F0502020204030204" pitchFamily="34" charset="0"/>
                <a:cs typeface="Calibri" panose="020F0502020204030204" pitchFamily="34" charset="0"/>
              </a:rPr>
              <a:t>Adoption</a:t>
            </a:r>
            <a:r>
              <a:rPr lang="pt-BR" sz="3200" b="1" dirty="0">
                <a:latin typeface="Calibri" panose="020F0502020204030204" pitchFamily="34" charset="0"/>
                <a:ea typeface="Calibri" panose="020F0502020204030204" pitchFamily="34" charset="0"/>
                <a:cs typeface="Calibri" panose="020F0502020204030204" pitchFamily="34" charset="0"/>
              </a:rPr>
              <a:t> </a:t>
            </a:r>
            <a:r>
              <a:rPr lang="pt-BR" sz="3200" b="1" dirty="0" err="1">
                <a:latin typeface="Calibri" panose="020F0502020204030204" pitchFamily="34" charset="0"/>
                <a:ea typeface="Calibri" panose="020F0502020204030204" pitchFamily="34" charset="0"/>
                <a:cs typeface="Calibri" panose="020F0502020204030204" pitchFamily="34" charset="0"/>
              </a:rPr>
              <a:t>of</a:t>
            </a:r>
            <a:r>
              <a:rPr lang="pt-BR" sz="3200" b="1" dirty="0">
                <a:latin typeface="Calibri" panose="020F0502020204030204" pitchFamily="34" charset="0"/>
                <a:ea typeface="Calibri" panose="020F0502020204030204" pitchFamily="34" charset="0"/>
                <a:cs typeface="Calibri" panose="020F0502020204030204" pitchFamily="34" charset="0"/>
              </a:rPr>
              <a:t> judicial </a:t>
            </a:r>
            <a:r>
              <a:rPr lang="pt-BR" sz="3200" b="1" dirty="0" err="1">
                <a:latin typeface="Calibri" panose="020F0502020204030204" pitchFamily="34" charset="0"/>
                <a:ea typeface="Calibri" panose="020F0502020204030204" pitchFamily="34" charset="0"/>
                <a:cs typeface="Calibri" panose="020F0502020204030204" pitchFamily="34" charset="0"/>
              </a:rPr>
              <a:t>measures</a:t>
            </a:r>
            <a:r>
              <a:rPr lang="pt-BR" sz="3200" b="1" dirty="0">
                <a:latin typeface="Calibri" panose="020F0502020204030204" pitchFamily="34" charset="0"/>
                <a:ea typeface="Calibri" panose="020F0502020204030204" pitchFamily="34" charset="0"/>
                <a:cs typeface="Calibri" panose="020F0502020204030204" pitchFamily="34" charset="0"/>
              </a:rPr>
              <a:t> </a:t>
            </a:r>
            <a:endParaRPr lang="pt-BR" sz="32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object 5">
            <a:extLst>
              <a:ext uri="{FF2B5EF4-FFF2-40B4-BE49-F238E27FC236}">
                <a16:creationId xmlns:a16="http://schemas.microsoft.com/office/drawing/2014/main" id="{EC72E331-B351-424E-BE6B-D276119C1CDB}"/>
              </a:ext>
            </a:extLst>
          </p:cNvPr>
          <p:cNvSpPr/>
          <p:nvPr/>
        </p:nvSpPr>
        <p:spPr>
          <a:xfrm>
            <a:off x="7926565" y="342747"/>
            <a:ext cx="2140585" cy="476250"/>
          </a:xfrm>
          <a:custGeom>
            <a:avLst/>
            <a:gdLst/>
            <a:ahLst/>
            <a:cxnLst/>
            <a:rect l="l" t="t" r="r" b="b"/>
            <a:pathLst>
              <a:path w="2140584" h="476250">
                <a:moveTo>
                  <a:pt x="2140115" y="0"/>
                </a:moveTo>
                <a:lnTo>
                  <a:pt x="282841" y="0"/>
                </a:lnTo>
                <a:lnTo>
                  <a:pt x="225904" y="3769"/>
                </a:lnTo>
                <a:lnTo>
                  <a:pt x="172843" y="14579"/>
                </a:lnTo>
                <a:lnTo>
                  <a:pt x="124802" y="31677"/>
                </a:lnTo>
                <a:lnTo>
                  <a:pt x="82927" y="54313"/>
                </a:lnTo>
                <a:lnTo>
                  <a:pt x="48364" y="81735"/>
                </a:lnTo>
                <a:lnTo>
                  <a:pt x="22259" y="113194"/>
                </a:lnTo>
                <a:lnTo>
                  <a:pt x="5755" y="147938"/>
                </a:lnTo>
                <a:lnTo>
                  <a:pt x="0" y="185216"/>
                </a:lnTo>
                <a:lnTo>
                  <a:pt x="0" y="476199"/>
                </a:lnTo>
                <a:lnTo>
                  <a:pt x="17183" y="476199"/>
                </a:lnTo>
                <a:lnTo>
                  <a:pt x="17183" y="185216"/>
                </a:lnTo>
                <a:lnTo>
                  <a:pt x="22589" y="150201"/>
                </a:lnTo>
                <a:lnTo>
                  <a:pt x="62612" y="88023"/>
                </a:lnTo>
                <a:lnTo>
                  <a:pt x="95076" y="62269"/>
                </a:lnTo>
                <a:lnTo>
                  <a:pt x="134408" y="41012"/>
                </a:lnTo>
                <a:lnTo>
                  <a:pt x="179530" y="24955"/>
                </a:lnTo>
                <a:lnTo>
                  <a:pt x="229366" y="14805"/>
                </a:lnTo>
                <a:lnTo>
                  <a:pt x="282841" y="11264"/>
                </a:lnTo>
                <a:lnTo>
                  <a:pt x="2140115" y="11264"/>
                </a:lnTo>
                <a:lnTo>
                  <a:pt x="2140115" y="0"/>
                </a:lnTo>
                <a:close/>
              </a:path>
            </a:pathLst>
          </a:custGeom>
          <a:solidFill>
            <a:srgbClr val="628A1B"/>
          </a:solidFill>
        </p:spPr>
        <p:txBody>
          <a:bodyPr wrap="square" lIns="0" tIns="0" rIns="0" bIns="0" rtlCol="0"/>
          <a:lstStyle/>
          <a:p>
            <a:endParaRPr/>
          </a:p>
        </p:txBody>
      </p:sp>
      <p:sp>
        <p:nvSpPr>
          <p:cNvPr id="10" name="object 6">
            <a:extLst>
              <a:ext uri="{FF2B5EF4-FFF2-40B4-BE49-F238E27FC236}">
                <a16:creationId xmlns:a16="http://schemas.microsoft.com/office/drawing/2014/main" id="{B0E82E23-0E84-419B-A6AF-972CC2E68F9A}"/>
              </a:ext>
            </a:extLst>
          </p:cNvPr>
          <p:cNvSpPr/>
          <p:nvPr/>
        </p:nvSpPr>
        <p:spPr>
          <a:xfrm>
            <a:off x="8335950" y="550761"/>
            <a:ext cx="2203450" cy="608330"/>
          </a:xfrm>
          <a:custGeom>
            <a:avLst/>
            <a:gdLst/>
            <a:ahLst/>
            <a:cxnLst/>
            <a:rect l="l" t="t" r="r" b="b"/>
            <a:pathLst>
              <a:path w="2203450" h="608330">
                <a:moveTo>
                  <a:pt x="2203043" y="0"/>
                </a:moveTo>
                <a:lnTo>
                  <a:pt x="2185885" y="0"/>
                </a:lnTo>
                <a:lnTo>
                  <a:pt x="2185885" y="408533"/>
                </a:lnTo>
                <a:lnTo>
                  <a:pt x="2180034" y="446418"/>
                </a:lnTo>
                <a:lnTo>
                  <a:pt x="2163258" y="481726"/>
                </a:lnTo>
                <a:lnTo>
                  <a:pt x="2136721" y="513694"/>
                </a:lnTo>
                <a:lnTo>
                  <a:pt x="2101589" y="541559"/>
                </a:lnTo>
                <a:lnTo>
                  <a:pt x="2059028" y="564560"/>
                </a:lnTo>
                <a:lnTo>
                  <a:pt x="2010203" y="581933"/>
                </a:lnTo>
                <a:lnTo>
                  <a:pt x="1956279" y="592917"/>
                </a:lnTo>
                <a:lnTo>
                  <a:pt x="1898421" y="596747"/>
                </a:lnTo>
                <a:lnTo>
                  <a:pt x="0" y="596747"/>
                </a:lnTo>
                <a:lnTo>
                  <a:pt x="0" y="608012"/>
                </a:lnTo>
                <a:lnTo>
                  <a:pt x="1898421" y="608012"/>
                </a:lnTo>
                <a:lnTo>
                  <a:pt x="1953103" y="604792"/>
                </a:lnTo>
                <a:lnTo>
                  <a:pt x="2004600" y="595511"/>
                </a:lnTo>
                <a:lnTo>
                  <a:pt x="2052045" y="580736"/>
                </a:lnTo>
                <a:lnTo>
                  <a:pt x="2094570" y="561035"/>
                </a:lnTo>
                <a:lnTo>
                  <a:pt x="2131307" y="536978"/>
                </a:lnTo>
                <a:lnTo>
                  <a:pt x="2161391" y="509131"/>
                </a:lnTo>
                <a:lnTo>
                  <a:pt x="2183953" y="478062"/>
                </a:lnTo>
                <a:lnTo>
                  <a:pt x="2203043" y="408533"/>
                </a:lnTo>
                <a:lnTo>
                  <a:pt x="2203043" y="0"/>
                </a:lnTo>
                <a:close/>
              </a:path>
            </a:pathLst>
          </a:custGeom>
          <a:solidFill>
            <a:srgbClr val="628A1B"/>
          </a:solidFill>
        </p:spPr>
        <p:txBody>
          <a:bodyPr wrap="square" lIns="0" tIns="0" rIns="0" bIns="0" rtlCol="0"/>
          <a:lstStyle/>
          <a:p>
            <a:endParaRPr/>
          </a:p>
        </p:txBody>
      </p:sp>
      <p:sp>
        <p:nvSpPr>
          <p:cNvPr id="7" name="Retângulo 6">
            <a:extLst>
              <a:ext uri="{FF2B5EF4-FFF2-40B4-BE49-F238E27FC236}">
                <a16:creationId xmlns:a16="http://schemas.microsoft.com/office/drawing/2014/main" id="{BA8855A9-8E07-4B48-A670-D44D102A9C8D}"/>
              </a:ext>
            </a:extLst>
          </p:cNvPr>
          <p:cNvSpPr/>
          <p:nvPr/>
        </p:nvSpPr>
        <p:spPr>
          <a:xfrm>
            <a:off x="8644701" y="397907"/>
            <a:ext cx="1731199" cy="646331"/>
          </a:xfrm>
          <a:prstGeom prst="rect">
            <a:avLst/>
          </a:prstGeom>
        </p:spPr>
        <p:txBody>
          <a:bodyPr wrap="square">
            <a:spAutoFit/>
          </a:bodyPr>
          <a:lstStyle/>
          <a:p>
            <a:r>
              <a:rPr lang="pt-BR" sz="3600" spc="-285" dirty="0">
                <a:solidFill>
                  <a:srgbClr val="567E4F"/>
                </a:solidFill>
              </a:rPr>
              <a:t>GOALS</a:t>
            </a:r>
            <a:endParaRPr lang="pt-BR" sz="3600" dirty="0"/>
          </a:p>
        </p:txBody>
      </p:sp>
      <p:sp>
        <p:nvSpPr>
          <p:cNvPr id="12" name="object 5">
            <a:extLst>
              <a:ext uri="{FF2B5EF4-FFF2-40B4-BE49-F238E27FC236}">
                <a16:creationId xmlns:a16="http://schemas.microsoft.com/office/drawing/2014/main" id="{6299B436-7B1E-4E6A-9E9D-0A72E5DAFD9D}"/>
              </a:ext>
            </a:extLst>
          </p:cNvPr>
          <p:cNvSpPr/>
          <p:nvPr/>
        </p:nvSpPr>
        <p:spPr>
          <a:xfrm>
            <a:off x="7926565" y="409575"/>
            <a:ext cx="2140585" cy="476250"/>
          </a:xfrm>
          <a:custGeom>
            <a:avLst/>
            <a:gdLst/>
            <a:ahLst/>
            <a:cxnLst/>
            <a:rect l="l" t="t" r="r" b="b"/>
            <a:pathLst>
              <a:path w="2140584" h="476250">
                <a:moveTo>
                  <a:pt x="2140115" y="0"/>
                </a:moveTo>
                <a:lnTo>
                  <a:pt x="282841" y="0"/>
                </a:lnTo>
                <a:lnTo>
                  <a:pt x="225904" y="3769"/>
                </a:lnTo>
                <a:lnTo>
                  <a:pt x="172843" y="14579"/>
                </a:lnTo>
                <a:lnTo>
                  <a:pt x="124802" y="31677"/>
                </a:lnTo>
                <a:lnTo>
                  <a:pt x="82927" y="54313"/>
                </a:lnTo>
                <a:lnTo>
                  <a:pt x="48364" y="81735"/>
                </a:lnTo>
                <a:lnTo>
                  <a:pt x="22259" y="113194"/>
                </a:lnTo>
                <a:lnTo>
                  <a:pt x="5755" y="147938"/>
                </a:lnTo>
                <a:lnTo>
                  <a:pt x="0" y="185216"/>
                </a:lnTo>
                <a:lnTo>
                  <a:pt x="0" y="476199"/>
                </a:lnTo>
                <a:lnTo>
                  <a:pt x="17183" y="476199"/>
                </a:lnTo>
                <a:lnTo>
                  <a:pt x="17183" y="185216"/>
                </a:lnTo>
                <a:lnTo>
                  <a:pt x="22589" y="150201"/>
                </a:lnTo>
                <a:lnTo>
                  <a:pt x="62612" y="88023"/>
                </a:lnTo>
                <a:lnTo>
                  <a:pt x="95076" y="62269"/>
                </a:lnTo>
                <a:lnTo>
                  <a:pt x="134408" y="41012"/>
                </a:lnTo>
                <a:lnTo>
                  <a:pt x="179530" y="24955"/>
                </a:lnTo>
                <a:lnTo>
                  <a:pt x="229366" y="14805"/>
                </a:lnTo>
                <a:lnTo>
                  <a:pt x="282841" y="11264"/>
                </a:lnTo>
                <a:lnTo>
                  <a:pt x="2140115" y="11264"/>
                </a:lnTo>
                <a:lnTo>
                  <a:pt x="2140115" y="0"/>
                </a:lnTo>
                <a:close/>
              </a:path>
            </a:pathLst>
          </a:custGeom>
          <a:solidFill>
            <a:srgbClr val="628A1B"/>
          </a:solidFill>
        </p:spPr>
        <p:txBody>
          <a:bodyPr wrap="square" lIns="0" tIns="0" rIns="0" bIns="0" rtlCol="0"/>
          <a:lstStyle/>
          <a:p>
            <a:endParaRPr/>
          </a:p>
        </p:txBody>
      </p:sp>
      <p:sp>
        <p:nvSpPr>
          <p:cNvPr id="13" name="object 4">
            <a:extLst>
              <a:ext uri="{FF2B5EF4-FFF2-40B4-BE49-F238E27FC236}">
                <a16:creationId xmlns:a16="http://schemas.microsoft.com/office/drawing/2014/main" id="{14187405-F009-438E-88FB-3CC8ACD501A2}"/>
              </a:ext>
            </a:extLst>
          </p:cNvPr>
          <p:cNvSpPr/>
          <p:nvPr/>
        </p:nvSpPr>
        <p:spPr>
          <a:xfrm>
            <a:off x="8377008" y="504825"/>
            <a:ext cx="2203450" cy="608330"/>
          </a:xfrm>
          <a:custGeom>
            <a:avLst/>
            <a:gdLst/>
            <a:ahLst/>
            <a:cxnLst/>
            <a:rect l="l" t="t" r="r" b="b"/>
            <a:pathLst>
              <a:path w="2203450" h="608330">
                <a:moveTo>
                  <a:pt x="2203056" y="0"/>
                </a:moveTo>
                <a:lnTo>
                  <a:pt x="2185898" y="0"/>
                </a:lnTo>
                <a:lnTo>
                  <a:pt x="2185898" y="399808"/>
                </a:lnTo>
                <a:lnTo>
                  <a:pt x="2181043" y="435165"/>
                </a:lnTo>
                <a:lnTo>
                  <a:pt x="2144768" y="499139"/>
                </a:lnTo>
                <a:lnTo>
                  <a:pt x="2115061" y="526635"/>
                </a:lnTo>
                <a:lnTo>
                  <a:pt x="2078783" y="550389"/>
                </a:lnTo>
                <a:lnTo>
                  <a:pt x="2036791" y="569841"/>
                </a:lnTo>
                <a:lnTo>
                  <a:pt x="1989939" y="584429"/>
                </a:lnTo>
                <a:lnTo>
                  <a:pt x="1939086" y="593593"/>
                </a:lnTo>
                <a:lnTo>
                  <a:pt x="1885086" y="596773"/>
                </a:lnTo>
                <a:lnTo>
                  <a:pt x="0" y="596773"/>
                </a:lnTo>
                <a:lnTo>
                  <a:pt x="0" y="608012"/>
                </a:lnTo>
                <a:lnTo>
                  <a:pt x="1885086" y="608012"/>
                </a:lnTo>
                <a:lnTo>
                  <a:pt x="1942173" y="604652"/>
                </a:lnTo>
                <a:lnTo>
                  <a:pt x="1995931" y="594966"/>
                </a:lnTo>
                <a:lnTo>
                  <a:pt x="2045455" y="579546"/>
                </a:lnTo>
                <a:lnTo>
                  <a:pt x="2089842" y="558986"/>
                </a:lnTo>
                <a:lnTo>
                  <a:pt x="2128187" y="533877"/>
                </a:lnTo>
                <a:lnTo>
                  <a:pt x="2159586" y="504813"/>
                </a:lnTo>
                <a:lnTo>
                  <a:pt x="2183133" y="472385"/>
                </a:lnTo>
                <a:lnTo>
                  <a:pt x="2197924" y="437186"/>
                </a:lnTo>
                <a:lnTo>
                  <a:pt x="2203056" y="399808"/>
                </a:lnTo>
                <a:lnTo>
                  <a:pt x="2203056" y="0"/>
                </a:lnTo>
                <a:close/>
              </a:path>
            </a:pathLst>
          </a:custGeom>
          <a:solidFill>
            <a:srgbClr val="628A1B"/>
          </a:solidFill>
        </p:spPr>
        <p:txBody>
          <a:bodyPr wrap="square" lIns="0" tIns="0" rIns="0" bIns="0" rtlCol="0"/>
          <a:lstStyle/>
          <a:p>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Imagem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8" y="8001"/>
            <a:ext cx="10692384" cy="7546848"/>
          </a:xfrm>
          <a:prstGeom prst="rect">
            <a:avLst/>
          </a:prstGeom>
        </p:spPr>
      </p:pic>
      <p:sp>
        <p:nvSpPr>
          <p:cNvPr id="3" name="Retângulo 2">
            <a:extLst>
              <a:ext uri="{FF2B5EF4-FFF2-40B4-BE49-F238E27FC236}">
                <a16:creationId xmlns:a16="http://schemas.microsoft.com/office/drawing/2014/main" id="{2BC0B438-30A3-41E7-A5D4-9EF5EDCA786D}"/>
              </a:ext>
            </a:extLst>
          </p:cNvPr>
          <p:cNvSpPr/>
          <p:nvPr/>
        </p:nvSpPr>
        <p:spPr>
          <a:xfrm>
            <a:off x="3213100" y="1495425"/>
            <a:ext cx="4891083" cy="1107996"/>
          </a:xfrm>
          <a:prstGeom prst="rect">
            <a:avLst/>
          </a:prstGeom>
        </p:spPr>
        <p:txBody>
          <a:bodyPr wrap="none">
            <a:spAutoFit/>
          </a:bodyPr>
          <a:lstStyle/>
          <a:p>
            <a:r>
              <a:rPr lang="pt-BR" sz="6600" b="1" dirty="0" err="1">
                <a:solidFill>
                  <a:schemeClr val="bg1"/>
                </a:solidFill>
                <a:latin typeface="Arial" panose="020B0604020202020204" pitchFamily="34" charset="0"/>
                <a:cs typeface="Arial" panose="020B0604020202020204" pitchFamily="34" charset="0"/>
              </a:rPr>
              <a:t>Partnership</a:t>
            </a:r>
            <a:endParaRPr lang="pt-BR" sz="6600" b="1" dirty="0">
              <a:solidFill>
                <a:schemeClr val="bg1"/>
              </a:solidFill>
              <a:latin typeface="Arial" panose="020B0604020202020204" pitchFamily="34" charset="0"/>
              <a:cs typeface="Arial" panose="020B0604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363345" cy="1055370"/>
          </a:xfrm>
          <a:custGeom>
            <a:avLst/>
            <a:gdLst/>
            <a:ahLst/>
            <a:cxnLst/>
            <a:rect l="l" t="t" r="r" b="b"/>
            <a:pathLst>
              <a:path w="1363345" h="1055370">
                <a:moveTo>
                  <a:pt x="1358490" y="0"/>
                </a:moveTo>
                <a:lnTo>
                  <a:pt x="0" y="0"/>
                </a:lnTo>
                <a:lnTo>
                  <a:pt x="0" y="1055125"/>
                </a:lnTo>
                <a:lnTo>
                  <a:pt x="353440" y="666661"/>
                </a:lnTo>
                <a:lnTo>
                  <a:pt x="389592" y="630988"/>
                </a:lnTo>
                <a:lnTo>
                  <a:pt x="428942" y="599535"/>
                </a:lnTo>
                <a:lnTo>
                  <a:pt x="471118" y="572467"/>
                </a:lnTo>
                <a:lnTo>
                  <a:pt x="515748" y="549951"/>
                </a:lnTo>
                <a:lnTo>
                  <a:pt x="562460" y="532151"/>
                </a:lnTo>
                <a:lnTo>
                  <a:pt x="610882" y="519232"/>
                </a:lnTo>
                <a:lnTo>
                  <a:pt x="660640" y="511359"/>
                </a:lnTo>
                <a:lnTo>
                  <a:pt x="711365" y="508698"/>
                </a:lnTo>
                <a:lnTo>
                  <a:pt x="1363217" y="508698"/>
                </a:lnTo>
                <a:lnTo>
                  <a:pt x="1363217" y="58280"/>
                </a:lnTo>
                <a:lnTo>
                  <a:pt x="1360027" y="7987"/>
                </a:lnTo>
                <a:lnTo>
                  <a:pt x="1358490" y="0"/>
                </a:lnTo>
                <a:close/>
              </a:path>
            </a:pathLst>
          </a:custGeom>
          <a:solidFill>
            <a:srgbClr val="628A1B"/>
          </a:solidFill>
        </p:spPr>
        <p:txBody>
          <a:bodyPr wrap="square" lIns="0" tIns="0" rIns="0" bIns="0" rtlCol="0"/>
          <a:lstStyle/>
          <a:p>
            <a:endParaRPr/>
          </a:p>
        </p:txBody>
      </p:sp>
      <p:sp>
        <p:nvSpPr>
          <p:cNvPr id="3" name="object 3"/>
          <p:cNvSpPr/>
          <p:nvPr/>
        </p:nvSpPr>
        <p:spPr>
          <a:xfrm>
            <a:off x="0" y="0"/>
            <a:ext cx="10679430" cy="2122805"/>
          </a:xfrm>
          <a:custGeom>
            <a:avLst/>
            <a:gdLst/>
            <a:ahLst/>
            <a:cxnLst/>
            <a:rect l="l" t="t" r="r" b="b"/>
            <a:pathLst>
              <a:path w="10679430" h="2122805">
                <a:moveTo>
                  <a:pt x="10679150" y="0"/>
                </a:moveTo>
                <a:lnTo>
                  <a:pt x="1252189" y="0"/>
                </a:lnTo>
                <a:lnTo>
                  <a:pt x="1245328" y="5821"/>
                </a:lnTo>
                <a:lnTo>
                  <a:pt x="1210373" y="40893"/>
                </a:lnTo>
                <a:lnTo>
                  <a:pt x="0" y="1361858"/>
                </a:lnTo>
                <a:lnTo>
                  <a:pt x="0" y="2122768"/>
                </a:lnTo>
                <a:lnTo>
                  <a:pt x="1663026" y="308076"/>
                </a:lnTo>
                <a:lnTo>
                  <a:pt x="1697988" y="273007"/>
                </a:lnTo>
                <a:lnTo>
                  <a:pt x="1735488" y="241196"/>
                </a:lnTo>
                <a:lnTo>
                  <a:pt x="1775294" y="212744"/>
                </a:lnTo>
                <a:lnTo>
                  <a:pt x="1817176" y="187755"/>
                </a:lnTo>
                <a:lnTo>
                  <a:pt x="1860903" y="166330"/>
                </a:lnTo>
                <a:lnTo>
                  <a:pt x="1906244" y="148571"/>
                </a:lnTo>
                <a:lnTo>
                  <a:pt x="1952967" y="134580"/>
                </a:lnTo>
                <a:lnTo>
                  <a:pt x="2000841" y="124461"/>
                </a:lnTo>
                <a:lnTo>
                  <a:pt x="2049635" y="118314"/>
                </a:lnTo>
                <a:lnTo>
                  <a:pt x="2099119" y="116242"/>
                </a:lnTo>
                <a:lnTo>
                  <a:pt x="10679150" y="116242"/>
                </a:lnTo>
                <a:lnTo>
                  <a:pt x="10679150" y="0"/>
                </a:lnTo>
                <a:close/>
              </a:path>
            </a:pathLst>
          </a:custGeom>
          <a:solidFill>
            <a:srgbClr val="567E4F"/>
          </a:solidFill>
        </p:spPr>
        <p:txBody>
          <a:bodyPr wrap="square" lIns="0" tIns="0" rIns="0" bIns="0" rtlCol="0"/>
          <a:lstStyle/>
          <a:p>
            <a:endParaRPr/>
          </a:p>
        </p:txBody>
      </p:sp>
      <p:sp>
        <p:nvSpPr>
          <p:cNvPr id="4" name="object 4"/>
          <p:cNvSpPr/>
          <p:nvPr/>
        </p:nvSpPr>
        <p:spPr>
          <a:xfrm>
            <a:off x="7792811" y="6099772"/>
            <a:ext cx="1641625" cy="1369362"/>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0" y="5500141"/>
            <a:ext cx="10683506" cy="2059914"/>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1427137" y="1190625"/>
            <a:ext cx="7500963" cy="5257800"/>
          </a:xfrm>
          <a:prstGeom prst="rect">
            <a:avLst/>
          </a:prstGeom>
          <a:blipFill>
            <a:blip r:embed="rId4" cstate="print"/>
            <a:stretch>
              <a:fillRect/>
            </a:stretch>
          </a:blipFill>
        </p:spPr>
        <p:txBody>
          <a:bodyPr wrap="square" lIns="0" tIns="0" rIns="0" bIns="0" rtlCol="0"/>
          <a:lstStyle/>
          <a:p>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Imagem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32" y="1905"/>
            <a:ext cx="10689336" cy="7559040"/>
          </a:xfrm>
          <a:prstGeom prst="rect">
            <a:avLst/>
          </a:prstGeom>
        </p:spPr>
      </p:pic>
      <p:sp>
        <p:nvSpPr>
          <p:cNvPr id="2" name="Retângulo 1">
            <a:extLst>
              <a:ext uri="{FF2B5EF4-FFF2-40B4-BE49-F238E27FC236}">
                <a16:creationId xmlns:a16="http://schemas.microsoft.com/office/drawing/2014/main" id="{5936D358-1861-4666-A7AD-DAF9ECCB7A82}"/>
              </a:ext>
            </a:extLst>
          </p:cNvPr>
          <p:cNvSpPr/>
          <p:nvPr/>
        </p:nvSpPr>
        <p:spPr>
          <a:xfrm>
            <a:off x="1582420" y="1114425"/>
            <a:ext cx="7965001" cy="1200329"/>
          </a:xfrm>
          <a:prstGeom prst="rect">
            <a:avLst/>
          </a:prstGeom>
        </p:spPr>
        <p:txBody>
          <a:bodyPr wrap="none">
            <a:spAutoFit/>
          </a:bodyPr>
          <a:lstStyle/>
          <a:p>
            <a:r>
              <a:rPr lang="pt-BR" sz="7200" b="1" dirty="0" err="1">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Violation</a:t>
            </a:r>
            <a:r>
              <a:rPr lang="pt-BR" sz="72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pt-BR" sz="7200" b="1" dirty="0" err="1">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patterns</a:t>
            </a:r>
            <a:endParaRPr lang="pt-BR" sz="72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a:extLst>
              <a:ext uri="{FF2B5EF4-FFF2-40B4-BE49-F238E27FC236}">
                <a16:creationId xmlns:a16="http://schemas.microsoft.com/office/drawing/2014/main" id="{188CC60C-9CB3-49EE-A744-2F5B4B55AC11}"/>
              </a:ext>
            </a:extLst>
          </p:cNvPr>
          <p:cNvSpPr/>
          <p:nvPr/>
        </p:nvSpPr>
        <p:spPr>
          <a:xfrm>
            <a:off x="1308100" y="534530"/>
            <a:ext cx="8915400" cy="1651862"/>
          </a:xfrm>
          <a:prstGeom prst="rect">
            <a:avLst/>
          </a:prstGeom>
        </p:spPr>
        <p:txBody>
          <a:bodyPr wrap="square">
            <a:spAutoFit/>
          </a:bodyPr>
          <a:lstStyle/>
          <a:p>
            <a:pPr algn="ctr">
              <a:lnSpc>
                <a:spcPct val="107000"/>
              </a:lnSpc>
              <a:spcAft>
                <a:spcPts val="800"/>
              </a:spcAft>
            </a:pPr>
            <a:r>
              <a:rPr lang="en-US" sz="2800" b="1" dirty="0">
                <a:solidFill>
                  <a:schemeClr val="accent3">
                    <a:lumMod val="75000"/>
                  </a:schemeClr>
                </a:solidFill>
                <a:latin typeface="Arial" panose="020B0604020202020204" pitchFamily="34" charset="0"/>
                <a:ea typeface="Calibri" panose="020F0502020204030204" pitchFamily="34" charset="0"/>
                <a:cs typeface="Arial" panose="020B0604020202020204" pitchFamily="34" charset="0"/>
              </a:rPr>
              <a:t>KINDS OF VIOLATIONS</a:t>
            </a:r>
          </a:p>
          <a:p>
            <a:pPr algn="just">
              <a:lnSpc>
                <a:spcPct val="107000"/>
              </a:lnSpc>
              <a:spcAft>
                <a:spcPts val="800"/>
              </a:spcAft>
            </a:pPr>
            <a:endParaRPr lang="en-US" sz="800" b="1" dirty="0">
              <a:latin typeface="Arial" panose="020B0604020202020204" pitchFamily="34" charset="0"/>
              <a:ea typeface="Calibri" panose="020F0502020204030204" pitchFamily="34" charset="0"/>
              <a:cs typeface="Arial" panose="020B0604020202020204" pitchFamily="34" charset="0"/>
            </a:endParaRPr>
          </a:p>
          <a:p>
            <a:pPr algn="just">
              <a:lnSpc>
                <a:spcPct val="107000"/>
              </a:lnSpc>
              <a:spcAft>
                <a:spcPts val="800"/>
              </a:spcAft>
            </a:pPr>
            <a:r>
              <a:rPr lang="en-US" sz="2400" b="1" dirty="0">
                <a:latin typeface="Arial" panose="020B0604020202020204" pitchFamily="34" charset="0"/>
                <a:ea typeface="Calibri" panose="020F0502020204030204" pitchFamily="34" charset="0"/>
                <a:cs typeface="Arial" panose="020B0604020202020204" pitchFamily="34" charset="0"/>
              </a:rPr>
              <a:t>HOUSEHOLD VIOLATIONS:  Household violation is a pattern in operations. </a:t>
            </a:r>
            <a:endParaRPr lang="pt-BR" sz="2400" dirty="0">
              <a:effectLst/>
              <a:latin typeface="Arial" panose="020B0604020202020204" pitchFamily="34" charset="0"/>
              <a:ea typeface="Calibri" panose="020F0502020204030204" pitchFamily="34" charset="0"/>
              <a:cs typeface="Arial" panose="020B0604020202020204" pitchFamily="34" charset="0"/>
            </a:endParaRPr>
          </a:p>
        </p:txBody>
      </p:sp>
      <p:sp>
        <p:nvSpPr>
          <p:cNvPr id="3" name="object 13">
            <a:extLst>
              <a:ext uri="{FF2B5EF4-FFF2-40B4-BE49-F238E27FC236}">
                <a16:creationId xmlns:a16="http://schemas.microsoft.com/office/drawing/2014/main" id="{FD4E3F4C-FDFD-4142-9E9B-D15CA999C578}"/>
              </a:ext>
            </a:extLst>
          </p:cNvPr>
          <p:cNvSpPr/>
          <p:nvPr/>
        </p:nvSpPr>
        <p:spPr>
          <a:xfrm>
            <a:off x="3812173" y="4267681"/>
            <a:ext cx="2753727" cy="1952144"/>
          </a:xfrm>
          <a:prstGeom prst="rect">
            <a:avLst/>
          </a:prstGeom>
          <a:blipFill>
            <a:blip r:embed="rId2" cstate="print"/>
            <a:stretch>
              <a:fillRect/>
            </a:stretch>
          </a:blipFill>
        </p:spPr>
        <p:txBody>
          <a:bodyPr wrap="square" lIns="0" tIns="0" rIns="0" bIns="0" rtlCol="0"/>
          <a:lstStyle/>
          <a:p>
            <a:endParaRPr/>
          </a:p>
        </p:txBody>
      </p:sp>
      <p:sp>
        <p:nvSpPr>
          <p:cNvPr id="5" name="object 10">
            <a:extLst>
              <a:ext uri="{FF2B5EF4-FFF2-40B4-BE49-F238E27FC236}">
                <a16:creationId xmlns:a16="http://schemas.microsoft.com/office/drawing/2014/main" id="{85E5B9C5-F72B-48CC-BBF6-09A2D68BF857}"/>
              </a:ext>
            </a:extLst>
          </p:cNvPr>
          <p:cNvSpPr/>
          <p:nvPr/>
        </p:nvSpPr>
        <p:spPr>
          <a:xfrm>
            <a:off x="3850640" y="2181225"/>
            <a:ext cx="6525260" cy="5101744"/>
          </a:xfrm>
          <a:prstGeom prst="rect">
            <a:avLst/>
          </a:prstGeom>
          <a:blipFill>
            <a:blip r:embed="rId3" cstate="print"/>
            <a:stretch>
              <a:fillRect/>
            </a:stretch>
          </a:blipFill>
        </p:spPr>
        <p:txBody>
          <a:bodyPr wrap="square" lIns="0" tIns="0" rIns="0" bIns="0" rtlCol="0"/>
          <a:lstStyle/>
          <a:p>
            <a:endParaRPr/>
          </a:p>
        </p:txBody>
      </p:sp>
      <p:sp>
        <p:nvSpPr>
          <p:cNvPr id="7" name="object 3">
            <a:extLst>
              <a:ext uri="{FF2B5EF4-FFF2-40B4-BE49-F238E27FC236}">
                <a16:creationId xmlns:a16="http://schemas.microsoft.com/office/drawing/2014/main" id="{03CD6042-1B70-4160-A93D-64CE4971B8F0}"/>
              </a:ext>
            </a:extLst>
          </p:cNvPr>
          <p:cNvSpPr/>
          <p:nvPr/>
        </p:nvSpPr>
        <p:spPr>
          <a:xfrm>
            <a:off x="4241" y="122548"/>
            <a:ext cx="10688320" cy="1757533"/>
          </a:xfrm>
          <a:custGeom>
            <a:avLst/>
            <a:gdLst/>
            <a:ahLst/>
            <a:cxnLst/>
            <a:rect l="l" t="t" r="r" b="b"/>
            <a:pathLst>
              <a:path w="10688320" h="2126615">
                <a:moveTo>
                  <a:pt x="10687761" y="0"/>
                </a:moveTo>
                <a:lnTo>
                  <a:pt x="1253404" y="0"/>
                </a:lnTo>
                <a:lnTo>
                  <a:pt x="1227327" y="26161"/>
                </a:lnTo>
                <a:lnTo>
                  <a:pt x="0" y="1365630"/>
                </a:lnTo>
                <a:lnTo>
                  <a:pt x="0" y="2126551"/>
                </a:lnTo>
                <a:lnTo>
                  <a:pt x="1679981" y="293344"/>
                </a:lnTo>
                <a:lnTo>
                  <a:pt x="1714943" y="258279"/>
                </a:lnTo>
                <a:lnTo>
                  <a:pt x="1752442" y="226470"/>
                </a:lnTo>
                <a:lnTo>
                  <a:pt x="1792249" y="198021"/>
                </a:lnTo>
                <a:lnTo>
                  <a:pt x="1834131" y="173033"/>
                </a:lnTo>
                <a:lnTo>
                  <a:pt x="1877858" y="151609"/>
                </a:lnTo>
                <a:lnTo>
                  <a:pt x="1923198" y="133851"/>
                </a:lnTo>
                <a:lnTo>
                  <a:pt x="1969921" y="119861"/>
                </a:lnTo>
                <a:lnTo>
                  <a:pt x="2017796" y="109741"/>
                </a:lnTo>
                <a:lnTo>
                  <a:pt x="2066590" y="103595"/>
                </a:lnTo>
                <a:lnTo>
                  <a:pt x="2116074" y="101523"/>
                </a:lnTo>
                <a:lnTo>
                  <a:pt x="10687761" y="101523"/>
                </a:lnTo>
                <a:lnTo>
                  <a:pt x="10687761" y="0"/>
                </a:lnTo>
                <a:close/>
              </a:path>
            </a:pathLst>
          </a:custGeom>
          <a:solidFill>
            <a:srgbClr val="567E4F"/>
          </a:solidFill>
        </p:spPr>
        <p:txBody>
          <a:bodyPr wrap="square" lIns="0" tIns="0" rIns="0" bIns="0" rtlCol="0"/>
          <a:lstStyle/>
          <a:p>
            <a:endParaRPr/>
          </a:p>
        </p:txBody>
      </p:sp>
      <p:sp>
        <p:nvSpPr>
          <p:cNvPr id="8" name="object 5">
            <a:extLst>
              <a:ext uri="{FF2B5EF4-FFF2-40B4-BE49-F238E27FC236}">
                <a16:creationId xmlns:a16="http://schemas.microsoft.com/office/drawing/2014/main" id="{8B7F2547-1E27-40B0-97A4-9201F7B17C84}"/>
              </a:ext>
            </a:extLst>
          </p:cNvPr>
          <p:cNvSpPr/>
          <p:nvPr/>
        </p:nvSpPr>
        <p:spPr>
          <a:xfrm>
            <a:off x="0" y="5474741"/>
            <a:ext cx="10682096" cy="2063483"/>
          </a:xfrm>
          <a:prstGeom prst="rect">
            <a:avLst/>
          </a:prstGeom>
          <a:blipFill>
            <a:blip r:embed="rId4" cstate="print"/>
            <a:stretch>
              <a:fillRect/>
            </a:stretch>
          </a:blipFill>
        </p:spPr>
        <p:txBody>
          <a:bodyPr wrap="square" lIns="0" tIns="0" rIns="0" bIns="0" rtlCol="0"/>
          <a:lstStyle/>
          <a:p>
            <a:endParaRPr/>
          </a:p>
        </p:txBody>
      </p:sp>
      <p:sp>
        <p:nvSpPr>
          <p:cNvPr id="4" name="Retângulo 3">
            <a:extLst>
              <a:ext uri="{FF2B5EF4-FFF2-40B4-BE49-F238E27FC236}">
                <a16:creationId xmlns:a16="http://schemas.microsoft.com/office/drawing/2014/main" id="{AF5C530D-2C4E-4B8E-8951-03AB9D328C24}"/>
              </a:ext>
            </a:extLst>
          </p:cNvPr>
          <p:cNvSpPr/>
          <p:nvPr/>
        </p:nvSpPr>
        <p:spPr>
          <a:xfrm>
            <a:off x="927099" y="3324225"/>
            <a:ext cx="3276601" cy="2492990"/>
          </a:xfrm>
          <a:prstGeom prst="rect">
            <a:avLst/>
          </a:prstGeom>
        </p:spPr>
        <p:txBody>
          <a:bodyPr wrap="square">
            <a:spAutoFit/>
          </a:bodyPr>
          <a:lstStyle/>
          <a:p>
            <a:r>
              <a:rPr lang="en-US" sz="2600" b="1" dirty="0">
                <a:latin typeface="Arial" panose="020B0604020202020204" pitchFamily="34" charset="0"/>
                <a:ea typeface="Calibri" panose="020F0502020204030204" pitchFamily="34" charset="0"/>
                <a:cs typeface="Arial" panose="020B0604020202020204" pitchFamily="34" charset="0"/>
              </a:rPr>
              <a:t>“Police officers! Please do not break the doors. Pick up the keys at #3, in front of the store or look for **.</a:t>
            </a:r>
            <a:endParaRPr lang="pt-BR" sz="2600" dirty="0"/>
          </a:p>
        </p:txBody>
      </p:sp>
    </p:spTree>
    <p:extLst>
      <p:ext uri="{BB962C8B-B14F-4D97-AF65-F5344CB8AC3E}">
        <p14:creationId xmlns:p14="http://schemas.microsoft.com/office/powerpoint/2010/main" val="20474616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a:extLst>
              <a:ext uri="{FF2B5EF4-FFF2-40B4-BE49-F238E27FC236}">
                <a16:creationId xmlns:a16="http://schemas.microsoft.com/office/drawing/2014/main" id="{3673ED0E-685F-430F-AC80-4D8AE1517C2D}"/>
              </a:ext>
            </a:extLst>
          </p:cNvPr>
          <p:cNvSpPr/>
          <p:nvPr/>
        </p:nvSpPr>
        <p:spPr>
          <a:xfrm>
            <a:off x="1308100" y="504825"/>
            <a:ext cx="8839200" cy="3477875"/>
          </a:xfrm>
          <a:prstGeom prst="rect">
            <a:avLst/>
          </a:prstGeom>
        </p:spPr>
        <p:txBody>
          <a:bodyPr wrap="square">
            <a:spAutoFit/>
          </a:bodyPr>
          <a:lstStyle/>
          <a:p>
            <a:pPr algn="ctr"/>
            <a:r>
              <a:rPr lang="en-US" sz="2800" b="1" dirty="0">
                <a:solidFill>
                  <a:schemeClr val="accent3">
                    <a:lumMod val="75000"/>
                  </a:schemeClr>
                </a:solidFill>
                <a:latin typeface="Arial" panose="020B0604020202020204" pitchFamily="34" charset="0"/>
                <a:ea typeface="Calibri" panose="020F0502020204030204" pitchFamily="34" charset="0"/>
                <a:cs typeface="Arial" panose="020B0604020202020204" pitchFamily="34" charset="0"/>
              </a:rPr>
              <a:t>KINDS OF VIOLATIONS</a:t>
            </a:r>
          </a:p>
          <a:p>
            <a:pPr algn="just"/>
            <a:endParaRPr lang="pt-BR" sz="2400" dirty="0">
              <a:latin typeface="Arial" panose="020B0604020202020204" pitchFamily="34" charset="0"/>
              <a:cs typeface="Arial" panose="020B0604020202020204" pitchFamily="34" charset="0"/>
            </a:endParaRPr>
          </a:p>
          <a:p>
            <a:pPr algn="just"/>
            <a:r>
              <a:rPr lang="pt-BR" sz="2400" b="1" dirty="0">
                <a:latin typeface="Arial" panose="020B0604020202020204" pitchFamily="34" charset="0"/>
                <a:cs typeface="Arial" panose="020B0604020202020204" pitchFamily="34" charset="0"/>
              </a:rPr>
              <a:t>STOP AND SEARCH:</a:t>
            </a:r>
            <a:r>
              <a:rPr lang="pt-BR" sz="2400" dirty="0">
                <a:latin typeface="Arial" panose="020B0604020202020204" pitchFamily="34" charset="0"/>
                <a:cs typeface="Arial" panose="020B0604020202020204" pitchFamily="34" charset="0"/>
              </a:rPr>
              <a:t>  </a:t>
            </a:r>
            <a:r>
              <a:rPr lang="pt-BR" sz="2400" b="1" dirty="0">
                <a:latin typeface="Arial" panose="020B0604020202020204" pitchFamily="34" charset="0"/>
                <a:cs typeface="Arial" panose="020B0604020202020204" pitchFamily="34" charset="0"/>
              </a:rPr>
              <a:t>The </a:t>
            </a:r>
            <a:r>
              <a:rPr lang="pt-BR" sz="2400" b="1" dirty="0" err="1">
                <a:latin typeface="Arial" panose="020B0604020202020204" pitchFamily="34" charset="0"/>
                <a:cs typeface="Arial" panose="020B0604020202020204" pitchFamily="34" charset="0"/>
              </a:rPr>
              <a:t>residents</a:t>
            </a:r>
            <a:r>
              <a:rPr lang="pt-BR" sz="2400" b="1" dirty="0">
                <a:latin typeface="Arial" panose="020B0604020202020204" pitchFamily="34" charset="0"/>
                <a:cs typeface="Arial" panose="020B0604020202020204" pitchFamily="34" charset="0"/>
              </a:rPr>
              <a:t> approach </a:t>
            </a:r>
            <a:r>
              <a:rPr lang="pt-BR" sz="2400" b="1" dirty="0" err="1">
                <a:latin typeface="Arial" panose="020B0604020202020204" pitchFamily="34" charset="0"/>
                <a:cs typeface="Arial" panose="020B0604020202020204" pitchFamily="34" charset="0"/>
              </a:rPr>
              <a:t>by</a:t>
            </a:r>
            <a:r>
              <a:rPr lang="pt-BR" sz="2400" b="1" dirty="0">
                <a:latin typeface="Arial" panose="020B0604020202020204" pitchFamily="34" charset="0"/>
                <a:cs typeface="Arial" panose="020B0604020202020204" pitchFamily="34" charset="0"/>
              </a:rPr>
              <a:t> </a:t>
            </a:r>
            <a:r>
              <a:rPr lang="pt-BR" sz="2400" b="1" dirty="0" err="1">
                <a:latin typeface="Arial" panose="020B0604020202020204" pitchFamily="34" charset="0"/>
                <a:cs typeface="Arial" panose="020B0604020202020204" pitchFamily="34" charset="0"/>
              </a:rPr>
              <a:t>the</a:t>
            </a:r>
            <a:r>
              <a:rPr lang="pt-BR" sz="2400" b="1" dirty="0">
                <a:latin typeface="Arial" panose="020B0604020202020204" pitchFamily="34" charset="0"/>
                <a:cs typeface="Arial" panose="020B0604020202020204" pitchFamily="34" charset="0"/>
              </a:rPr>
              <a:t> </a:t>
            </a:r>
            <a:r>
              <a:rPr lang="pt-BR" sz="2400" b="1" dirty="0" err="1">
                <a:latin typeface="Arial" panose="020B0604020202020204" pitchFamily="34" charset="0"/>
                <a:cs typeface="Arial" panose="020B0604020202020204" pitchFamily="34" charset="0"/>
              </a:rPr>
              <a:t>police</a:t>
            </a:r>
            <a:r>
              <a:rPr lang="pt-BR" sz="2400" b="1" dirty="0">
                <a:latin typeface="Arial" panose="020B0604020202020204" pitchFamily="34" charset="0"/>
                <a:cs typeface="Arial" panose="020B0604020202020204" pitchFamily="34" charset="0"/>
              </a:rPr>
              <a:t> </a:t>
            </a:r>
            <a:r>
              <a:rPr lang="pt-BR" sz="2400" b="1" dirty="0" err="1">
                <a:latin typeface="Arial" panose="020B0604020202020204" pitchFamily="34" charset="0"/>
                <a:cs typeface="Arial" panose="020B0604020202020204" pitchFamily="34" charset="0"/>
              </a:rPr>
              <a:t>changes</a:t>
            </a:r>
            <a:r>
              <a:rPr lang="pt-BR" sz="2400" b="1" dirty="0">
                <a:latin typeface="Arial" panose="020B0604020202020204" pitchFamily="34" charset="0"/>
                <a:cs typeface="Arial" panose="020B0604020202020204" pitchFamily="34" charset="0"/>
              </a:rPr>
              <a:t> </a:t>
            </a:r>
            <a:r>
              <a:rPr lang="pt-BR" sz="2400" b="1" dirty="0" err="1">
                <a:latin typeface="Arial" panose="020B0604020202020204" pitchFamily="34" charset="0"/>
                <a:cs typeface="Arial" panose="020B0604020202020204" pitchFamily="34" charset="0"/>
              </a:rPr>
              <a:t>according</a:t>
            </a:r>
            <a:r>
              <a:rPr lang="pt-BR" sz="2400" b="1" dirty="0">
                <a:latin typeface="Arial" panose="020B0604020202020204" pitchFamily="34" charset="0"/>
                <a:cs typeface="Arial" panose="020B0604020202020204" pitchFamily="34" charset="0"/>
              </a:rPr>
              <a:t> </a:t>
            </a:r>
            <a:r>
              <a:rPr lang="pt-BR" sz="2400" b="1" dirty="0" err="1">
                <a:latin typeface="Arial" panose="020B0604020202020204" pitchFamily="34" charset="0"/>
                <a:cs typeface="Arial" panose="020B0604020202020204" pitchFamily="34" charset="0"/>
              </a:rPr>
              <a:t>to</a:t>
            </a:r>
            <a:r>
              <a:rPr lang="pt-BR" sz="2400" b="1" dirty="0">
                <a:latin typeface="Arial" panose="020B0604020202020204" pitchFamily="34" charset="0"/>
                <a:cs typeface="Arial" panose="020B0604020202020204" pitchFamily="34" charset="0"/>
              </a:rPr>
              <a:t> </a:t>
            </a:r>
            <a:r>
              <a:rPr lang="pt-BR" sz="2400" b="1" dirty="0" err="1">
                <a:latin typeface="Arial" panose="020B0604020202020204" pitchFamily="34" charset="0"/>
                <a:cs typeface="Arial" panose="020B0604020202020204" pitchFamily="34" charset="0"/>
              </a:rPr>
              <a:t>the</a:t>
            </a:r>
            <a:r>
              <a:rPr lang="pt-BR" sz="2400" b="1" dirty="0">
                <a:latin typeface="Arial" panose="020B0604020202020204" pitchFamily="34" charset="0"/>
                <a:cs typeface="Arial" panose="020B0604020202020204" pitchFamily="34" charset="0"/>
              </a:rPr>
              <a:t> </a:t>
            </a:r>
            <a:r>
              <a:rPr lang="pt-BR" sz="2400" b="1" dirty="0" err="1">
                <a:latin typeface="Arial" panose="020B0604020202020204" pitchFamily="34" charset="0"/>
                <a:cs typeface="Arial" panose="020B0604020202020204" pitchFamily="34" charset="0"/>
              </a:rPr>
              <a:t>context</a:t>
            </a:r>
            <a:r>
              <a:rPr lang="pt-BR" sz="2400" b="1" dirty="0">
                <a:latin typeface="Arial" panose="020B0604020202020204" pitchFamily="34" charset="0"/>
                <a:cs typeface="Arial" panose="020B0604020202020204" pitchFamily="34" charset="0"/>
              </a:rPr>
              <a:t> in </a:t>
            </a:r>
            <a:r>
              <a:rPr lang="pt-BR" sz="2400" b="1" dirty="0" err="1">
                <a:latin typeface="Arial" panose="020B0604020202020204" pitchFamily="34" charset="0"/>
                <a:cs typeface="Arial" panose="020B0604020202020204" pitchFamily="34" charset="0"/>
              </a:rPr>
              <a:t>which</a:t>
            </a:r>
            <a:r>
              <a:rPr lang="pt-BR" sz="2400" b="1" dirty="0">
                <a:latin typeface="Arial" panose="020B0604020202020204" pitchFamily="34" charset="0"/>
                <a:cs typeface="Arial" panose="020B0604020202020204" pitchFamily="34" charset="0"/>
              </a:rPr>
              <a:t> it </a:t>
            </a:r>
            <a:r>
              <a:rPr lang="pt-BR" sz="2400" b="1" dirty="0" err="1">
                <a:latin typeface="Arial" panose="020B0604020202020204" pitchFamily="34" charset="0"/>
                <a:cs typeface="Arial" panose="020B0604020202020204" pitchFamily="34" charset="0"/>
              </a:rPr>
              <a:t>is</a:t>
            </a:r>
            <a:r>
              <a:rPr lang="pt-BR" sz="2400" b="1" dirty="0">
                <a:latin typeface="Arial" panose="020B0604020202020204" pitchFamily="34" charset="0"/>
                <a:cs typeface="Arial" panose="020B0604020202020204" pitchFamily="34" charset="0"/>
              </a:rPr>
              <a:t> </a:t>
            </a:r>
            <a:r>
              <a:rPr lang="pt-BR" sz="2400" b="1" dirty="0" err="1">
                <a:latin typeface="Arial" panose="020B0604020202020204" pitchFamily="34" charset="0"/>
                <a:cs typeface="Arial" panose="020B0604020202020204" pitchFamily="34" charset="0"/>
              </a:rPr>
              <a:t>carried</a:t>
            </a:r>
            <a:r>
              <a:rPr lang="pt-BR" sz="2400" b="1" dirty="0">
                <a:latin typeface="Arial" panose="020B0604020202020204" pitchFamily="34" charset="0"/>
                <a:cs typeface="Arial" panose="020B0604020202020204" pitchFamily="34" charset="0"/>
              </a:rPr>
              <a:t> out.  Some </a:t>
            </a:r>
            <a:r>
              <a:rPr lang="pt-BR" sz="2400" b="1" dirty="0" err="1">
                <a:latin typeface="Arial" panose="020B0604020202020204" pitchFamily="34" charset="0"/>
                <a:cs typeface="Arial" panose="020B0604020202020204" pitchFamily="34" charset="0"/>
              </a:rPr>
              <a:t>problems</a:t>
            </a:r>
            <a:r>
              <a:rPr lang="pt-BR" sz="2400" b="1" dirty="0">
                <a:latin typeface="Arial" panose="020B0604020202020204" pitchFamily="34" charset="0"/>
                <a:cs typeface="Arial" panose="020B0604020202020204" pitchFamily="34" charset="0"/>
              </a:rPr>
              <a:t> </a:t>
            </a:r>
            <a:r>
              <a:rPr lang="pt-BR" sz="2400" b="1" dirty="0" err="1">
                <a:latin typeface="Arial" panose="020B0604020202020204" pitchFamily="34" charset="0"/>
                <a:cs typeface="Arial" panose="020B0604020202020204" pitchFamily="34" charset="0"/>
              </a:rPr>
              <a:t>reported</a:t>
            </a:r>
            <a:r>
              <a:rPr lang="pt-BR" sz="2400" b="1" dirty="0">
                <a:latin typeface="Arial" panose="020B0604020202020204" pitchFamily="34" charset="0"/>
                <a:cs typeface="Arial" panose="020B0604020202020204" pitchFamily="34" charset="0"/>
              </a:rPr>
              <a:t> are:</a:t>
            </a:r>
          </a:p>
          <a:p>
            <a:pPr algn="just"/>
            <a:endParaRPr lang="pt-BR" sz="2400" b="1" dirty="0">
              <a:latin typeface="Arial" panose="020B0604020202020204" pitchFamily="34" charset="0"/>
              <a:cs typeface="Arial" panose="020B0604020202020204" pitchFamily="34" charset="0"/>
            </a:endParaRPr>
          </a:p>
          <a:p>
            <a:pPr marL="342900" indent="-342900" algn="just">
              <a:buFont typeface="Arial" panose="020B0604020202020204" pitchFamily="34" charset="0"/>
              <a:buChar char="•"/>
            </a:pPr>
            <a:r>
              <a:rPr lang="pt-BR" sz="2400" b="1" dirty="0">
                <a:latin typeface="Arial" panose="020B0604020202020204" pitchFamily="34" charset="0"/>
                <a:cs typeface="Arial" panose="020B0604020202020204" pitchFamily="34" charset="0"/>
              </a:rPr>
              <a:t>Verbal </a:t>
            </a:r>
            <a:r>
              <a:rPr lang="pt-BR" sz="2400" b="1" dirty="0" err="1">
                <a:latin typeface="Arial" panose="020B0604020202020204" pitchFamily="34" charset="0"/>
                <a:cs typeface="Arial" panose="020B0604020202020204" pitchFamily="34" charset="0"/>
              </a:rPr>
              <a:t>and</a:t>
            </a:r>
            <a:r>
              <a:rPr lang="pt-BR" sz="2400" b="1" dirty="0">
                <a:latin typeface="Arial" panose="020B0604020202020204" pitchFamily="34" charset="0"/>
                <a:cs typeface="Arial" panose="020B0604020202020204" pitchFamily="34" charset="0"/>
              </a:rPr>
              <a:t> </a:t>
            </a:r>
            <a:r>
              <a:rPr lang="pt-BR" sz="2400" b="1" dirty="0" err="1">
                <a:latin typeface="Arial" panose="020B0604020202020204" pitchFamily="34" charset="0"/>
                <a:cs typeface="Arial" panose="020B0604020202020204" pitchFamily="34" charset="0"/>
              </a:rPr>
              <a:t>physical</a:t>
            </a:r>
            <a:r>
              <a:rPr lang="pt-BR" sz="2400" b="1" dirty="0">
                <a:latin typeface="Arial" panose="020B0604020202020204" pitchFamily="34" charset="0"/>
                <a:cs typeface="Arial" panose="020B0604020202020204" pitchFamily="34" charset="0"/>
              </a:rPr>
              <a:t> </a:t>
            </a:r>
            <a:r>
              <a:rPr lang="pt-BR" sz="2400" b="1" dirty="0" err="1">
                <a:latin typeface="Arial" panose="020B0604020202020204" pitchFamily="34" charset="0"/>
                <a:cs typeface="Arial" panose="020B0604020202020204" pitchFamily="34" charset="0"/>
              </a:rPr>
              <a:t>aggressions</a:t>
            </a:r>
            <a:r>
              <a:rPr lang="pt-BR" sz="2400" b="1" dirty="0">
                <a:latin typeface="Arial" panose="020B0604020202020204" pitchFamily="34" charset="0"/>
                <a:cs typeface="Arial" panose="020B0604020202020204" pitchFamily="34" charset="0"/>
              </a:rPr>
              <a:t> </a:t>
            </a:r>
          </a:p>
          <a:p>
            <a:pPr marL="342900" indent="-342900" algn="just">
              <a:buFont typeface="Arial" panose="020B0604020202020204" pitchFamily="34" charset="0"/>
              <a:buChar char="•"/>
            </a:pPr>
            <a:r>
              <a:rPr lang="pt-BR" sz="2400" b="1" dirty="0" err="1">
                <a:latin typeface="Arial" panose="020B0604020202020204" pitchFamily="34" charset="0"/>
                <a:cs typeface="Arial" panose="020B0604020202020204" pitchFamily="34" charset="0"/>
              </a:rPr>
              <a:t>Order</a:t>
            </a:r>
            <a:r>
              <a:rPr lang="pt-BR" sz="2400" b="1" dirty="0">
                <a:latin typeface="Arial" panose="020B0604020202020204" pitchFamily="34" charset="0"/>
                <a:cs typeface="Arial" panose="020B0604020202020204" pitchFamily="34" charset="0"/>
              </a:rPr>
              <a:t> </a:t>
            </a:r>
            <a:r>
              <a:rPr lang="pt-BR" sz="2400" b="1" dirty="0" err="1">
                <a:latin typeface="Arial" panose="020B0604020202020204" pitchFamily="34" charset="0"/>
                <a:cs typeface="Arial" panose="020B0604020202020204" pitchFamily="34" charset="0"/>
              </a:rPr>
              <a:t>to</a:t>
            </a:r>
            <a:r>
              <a:rPr lang="pt-BR" sz="2400" b="1" dirty="0">
                <a:latin typeface="Arial" panose="020B0604020202020204" pitchFamily="34" charset="0"/>
                <a:cs typeface="Arial" panose="020B0604020202020204" pitchFamily="34" charset="0"/>
              </a:rPr>
              <a:t> </a:t>
            </a:r>
            <a:r>
              <a:rPr lang="pt-BR" sz="2400" b="1" dirty="0" err="1">
                <a:latin typeface="Arial" panose="020B0604020202020204" pitchFamily="34" charset="0"/>
                <a:cs typeface="Arial" panose="020B0604020202020204" pitchFamily="34" charset="0"/>
              </a:rPr>
              <a:t>unlock</a:t>
            </a:r>
            <a:r>
              <a:rPr lang="pt-BR" sz="2400" b="1" dirty="0">
                <a:latin typeface="Arial" panose="020B0604020202020204" pitchFamily="34" charset="0"/>
                <a:cs typeface="Arial" panose="020B0604020202020204" pitchFamily="34" charset="0"/>
              </a:rPr>
              <a:t> </a:t>
            </a:r>
            <a:r>
              <a:rPr lang="pt-BR" sz="2400" b="1" dirty="0" err="1">
                <a:latin typeface="Arial" panose="020B0604020202020204" pitchFamily="34" charset="0"/>
                <a:cs typeface="Arial" panose="020B0604020202020204" pitchFamily="34" charset="0"/>
              </a:rPr>
              <a:t>cell</a:t>
            </a:r>
            <a:r>
              <a:rPr lang="pt-BR" sz="2400" b="1" dirty="0">
                <a:latin typeface="Arial" panose="020B0604020202020204" pitchFamily="34" charset="0"/>
                <a:cs typeface="Arial" panose="020B0604020202020204" pitchFamily="34" charset="0"/>
              </a:rPr>
              <a:t> </a:t>
            </a:r>
            <a:r>
              <a:rPr lang="pt-BR" sz="2400" b="1" dirty="0" err="1">
                <a:latin typeface="Arial" panose="020B0604020202020204" pitchFamily="34" charset="0"/>
                <a:cs typeface="Arial" panose="020B0604020202020204" pitchFamily="34" charset="0"/>
              </a:rPr>
              <a:t>phones</a:t>
            </a:r>
            <a:r>
              <a:rPr lang="pt-BR" sz="2400" b="1" dirty="0">
                <a:latin typeface="Arial" panose="020B0604020202020204" pitchFamily="34" charset="0"/>
                <a:cs typeface="Arial" panose="020B0604020202020204" pitchFamily="34" charset="0"/>
              </a:rPr>
              <a:t> </a:t>
            </a:r>
          </a:p>
          <a:p>
            <a:pPr algn="just"/>
            <a:endParaRPr lang="pt-BR" sz="2400" b="1" dirty="0">
              <a:latin typeface="Arial" panose="020B0604020202020204" pitchFamily="34" charset="0"/>
              <a:cs typeface="Arial" panose="020B0604020202020204" pitchFamily="34" charset="0"/>
            </a:endParaRPr>
          </a:p>
        </p:txBody>
      </p:sp>
      <p:pic>
        <p:nvPicPr>
          <p:cNvPr id="2050" name="Picture 2" descr="Resultado de imagem para INTERVENÃÃO FEDERAL">
            <a:extLst>
              <a:ext uri="{FF2B5EF4-FFF2-40B4-BE49-F238E27FC236}">
                <a16:creationId xmlns:a16="http://schemas.microsoft.com/office/drawing/2014/main" id="{A49F848A-6AF3-4560-B29A-F7F69EACD09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4500" y="3933825"/>
            <a:ext cx="4694835" cy="3124200"/>
          </a:xfrm>
          <a:prstGeom prst="rect">
            <a:avLst/>
          </a:prstGeom>
          <a:noFill/>
          <a:extLst>
            <a:ext uri="{909E8E84-426E-40DD-AFC4-6F175D3DCCD1}">
              <a14:hiddenFill xmlns:a14="http://schemas.microsoft.com/office/drawing/2010/main">
                <a:solidFill>
                  <a:srgbClr val="FFFFFF"/>
                </a:solidFill>
              </a14:hiddenFill>
            </a:ext>
          </a:extLst>
        </p:spPr>
      </p:pic>
      <p:sp>
        <p:nvSpPr>
          <p:cNvPr id="4" name="object 3">
            <a:extLst>
              <a:ext uri="{FF2B5EF4-FFF2-40B4-BE49-F238E27FC236}">
                <a16:creationId xmlns:a16="http://schemas.microsoft.com/office/drawing/2014/main" id="{03E2C998-4236-4065-8332-951EB3E3F5D3}"/>
              </a:ext>
            </a:extLst>
          </p:cNvPr>
          <p:cNvSpPr/>
          <p:nvPr/>
        </p:nvSpPr>
        <p:spPr>
          <a:xfrm>
            <a:off x="4241" y="122548"/>
            <a:ext cx="10688320" cy="1757533"/>
          </a:xfrm>
          <a:custGeom>
            <a:avLst/>
            <a:gdLst/>
            <a:ahLst/>
            <a:cxnLst/>
            <a:rect l="l" t="t" r="r" b="b"/>
            <a:pathLst>
              <a:path w="10688320" h="2126615">
                <a:moveTo>
                  <a:pt x="10687761" y="0"/>
                </a:moveTo>
                <a:lnTo>
                  <a:pt x="1253404" y="0"/>
                </a:lnTo>
                <a:lnTo>
                  <a:pt x="1227327" y="26161"/>
                </a:lnTo>
                <a:lnTo>
                  <a:pt x="0" y="1365630"/>
                </a:lnTo>
                <a:lnTo>
                  <a:pt x="0" y="2126551"/>
                </a:lnTo>
                <a:lnTo>
                  <a:pt x="1679981" y="293344"/>
                </a:lnTo>
                <a:lnTo>
                  <a:pt x="1714943" y="258279"/>
                </a:lnTo>
                <a:lnTo>
                  <a:pt x="1752442" y="226470"/>
                </a:lnTo>
                <a:lnTo>
                  <a:pt x="1792249" y="198021"/>
                </a:lnTo>
                <a:lnTo>
                  <a:pt x="1834131" y="173033"/>
                </a:lnTo>
                <a:lnTo>
                  <a:pt x="1877858" y="151609"/>
                </a:lnTo>
                <a:lnTo>
                  <a:pt x="1923198" y="133851"/>
                </a:lnTo>
                <a:lnTo>
                  <a:pt x="1969921" y="119861"/>
                </a:lnTo>
                <a:lnTo>
                  <a:pt x="2017796" y="109741"/>
                </a:lnTo>
                <a:lnTo>
                  <a:pt x="2066590" y="103595"/>
                </a:lnTo>
                <a:lnTo>
                  <a:pt x="2116074" y="101523"/>
                </a:lnTo>
                <a:lnTo>
                  <a:pt x="10687761" y="101523"/>
                </a:lnTo>
                <a:lnTo>
                  <a:pt x="10687761" y="0"/>
                </a:lnTo>
                <a:close/>
              </a:path>
            </a:pathLst>
          </a:custGeom>
          <a:solidFill>
            <a:srgbClr val="567E4F"/>
          </a:solidFill>
        </p:spPr>
        <p:txBody>
          <a:bodyPr wrap="square" lIns="0" tIns="0" rIns="0" bIns="0" rtlCol="0"/>
          <a:lstStyle/>
          <a:p>
            <a:endParaRPr dirty="0"/>
          </a:p>
        </p:txBody>
      </p:sp>
      <p:sp>
        <p:nvSpPr>
          <p:cNvPr id="5" name="object 5">
            <a:extLst>
              <a:ext uri="{FF2B5EF4-FFF2-40B4-BE49-F238E27FC236}">
                <a16:creationId xmlns:a16="http://schemas.microsoft.com/office/drawing/2014/main" id="{BADA34DC-61DE-4B85-BFD5-507E9FA91ED1}"/>
              </a:ext>
            </a:extLst>
          </p:cNvPr>
          <p:cNvSpPr/>
          <p:nvPr/>
        </p:nvSpPr>
        <p:spPr>
          <a:xfrm>
            <a:off x="0" y="5474741"/>
            <a:ext cx="10682096" cy="2063483"/>
          </a:xfrm>
          <a:prstGeom prst="rect">
            <a:avLst/>
          </a:prstGeom>
          <a:blipFill>
            <a:blip r:embed="rId3"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21278184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a:extLst>
              <a:ext uri="{FF2B5EF4-FFF2-40B4-BE49-F238E27FC236}">
                <a16:creationId xmlns:a16="http://schemas.microsoft.com/office/drawing/2014/main" id="{33ECFDF3-402D-4A9A-B6E4-7C765F8FA419}"/>
              </a:ext>
            </a:extLst>
          </p:cNvPr>
          <p:cNvSpPr/>
          <p:nvPr/>
        </p:nvSpPr>
        <p:spPr>
          <a:xfrm>
            <a:off x="1384300" y="448747"/>
            <a:ext cx="8382000" cy="2646878"/>
          </a:xfrm>
          <a:prstGeom prst="rect">
            <a:avLst/>
          </a:prstGeom>
        </p:spPr>
        <p:txBody>
          <a:bodyPr wrap="square">
            <a:spAutoFit/>
          </a:bodyPr>
          <a:lstStyle/>
          <a:p>
            <a:pPr algn="ctr"/>
            <a:r>
              <a:rPr lang="en-US" sz="2800" b="1" dirty="0">
                <a:solidFill>
                  <a:schemeClr val="accent3">
                    <a:lumMod val="75000"/>
                  </a:schemeClr>
                </a:solidFill>
                <a:latin typeface="Arial" panose="020B0604020202020204" pitchFamily="34" charset="0"/>
                <a:ea typeface="Calibri" panose="020F0502020204030204" pitchFamily="34" charset="0"/>
                <a:cs typeface="Arial" panose="020B0604020202020204" pitchFamily="34" charset="0"/>
              </a:rPr>
              <a:t>KINDS OF VIOLATIONS</a:t>
            </a:r>
          </a:p>
          <a:p>
            <a:pPr algn="just"/>
            <a:endParaRPr lang="pt-BR" dirty="0"/>
          </a:p>
          <a:p>
            <a:pPr algn="just"/>
            <a:r>
              <a:rPr lang="pt-BR" sz="2400" b="1" dirty="0">
                <a:latin typeface="Arial" panose="020B0604020202020204" pitchFamily="34" charset="0"/>
                <a:cs typeface="Arial" panose="020B0604020202020204" pitchFamily="34" charset="0"/>
              </a:rPr>
              <a:t>POLICE LETALITY:  Police </a:t>
            </a:r>
            <a:r>
              <a:rPr lang="pt-BR" sz="2400" b="1" dirty="0" err="1">
                <a:latin typeface="Arial" panose="020B0604020202020204" pitchFamily="34" charset="0"/>
                <a:cs typeface="Arial" panose="020B0604020202020204" pitchFamily="34" charset="0"/>
              </a:rPr>
              <a:t>operations</a:t>
            </a:r>
            <a:r>
              <a:rPr lang="pt-BR" sz="2400" b="1" dirty="0">
                <a:latin typeface="Arial" panose="020B0604020202020204" pitchFamily="34" charset="0"/>
                <a:cs typeface="Arial" panose="020B0604020202020204" pitchFamily="34" charset="0"/>
              </a:rPr>
              <a:t> in </a:t>
            </a:r>
            <a:r>
              <a:rPr lang="pt-BR" sz="2400" b="1" dirty="0" err="1">
                <a:latin typeface="Arial" panose="020B0604020202020204" pitchFamily="34" charset="0"/>
                <a:cs typeface="Arial" panose="020B0604020202020204" pitchFamily="34" charset="0"/>
              </a:rPr>
              <a:t>the</a:t>
            </a:r>
            <a:r>
              <a:rPr lang="pt-BR" sz="2400" b="1" dirty="0">
                <a:latin typeface="Arial" panose="020B0604020202020204" pitchFamily="34" charset="0"/>
                <a:cs typeface="Arial" panose="020B0604020202020204" pitchFamily="34" charset="0"/>
              </a:rPr>
              <a:t> favelas are </a:t>
            </a:r>
            <a:r>
              <a:rPr lang="pt-BR" sz="2400" b="1" dirty="0" err="1">
                <a:latin typeface="Arial" panose="020B0604020202020204" pitchFamily="34" charset="0"/>
                <a:cs typeface="Arial" panose="020B0604020202020204" pitchFamily="34" charset="0"/>
              </a:rPr>
              <a:t>marked</a:t>
            </a:r>
            <a:r>
              <a:rPr lang="pt-BR" sz="2400" b="1" dirty="0">
                <a:latin typeface="Arial" panose="020B0604020202020204" pitchFamily="34" charset="0"/>
                <a:cs typeface="Arial" panose="020B0604020202020204" pitchFamily="34" charset="0"/>
              </a:rPr>
              <a:t> </a:t>
            </a:r>
            <a:r>
              <a:rPr lang="pt-BR" sz="2400" b="1" dirty="0" err="1">
                <a:latin typeface="Arial" panose="020B0604020202020204" pitchFamily="34" charset="0"/>
                <a:cs typeface="Arial" panose="020B0604020202020204" pitchFamily="34" charset="0"/>
              </a:rPr>
              <a:t>by</a:t>
            </a:r>
            <a:r>
              <a:rPr lang="pt-BR" sz="2400" b="1" dirty="0">
                <a:latin typeface="Arial" panose="020B0604020202020204" pitchFamily="34" charset="0"/>
                <a:cs typeface="Arial" panose="020B0604020202020204" pitchFamily="34" charset="0"/>
              </a:rPr>
              <a:t> a </a:t>
            </a:r>
            <a:r>
              <a:rPr lang="pt-BR" sz="2400" b="1" dirty="0" err="1">
                <a:latin typeface="Arial" panose="020B0604020202020204" pitchFamily="34" charset="0"/>
                <a:cs typeface="Arial" panose="020B0604020202020204" pitchFamily="34" charset="0"/>
              </a:rPr>
              <a:t>history</a:t>
            </a:r>
            <a:r>
              <a:rPr lang="pt-BR" sz="2400" b="1" dirty="0">
                <a:latin typeface="Arial" panose="020B0604020202020204" pitchFamily="34" charset="0"/>
                <a:cs typeface="Arial" panose="020B0604020202020204" pitchFamily="34" charset="0"/>
              </a:rPr>
              <a:t> </a:t>
            </a:r>
            <a:r>
              <a:rPr lang="pt-BR" sz="2400" b="1" dirty="0" err="1">
                <a:latin typeface="Arial" panose="020B0604020202020204" pitchFamily="34" charset="0"/>
                <a:cs typeface="Arial" panose="020B0604020202020204" pitchFamily="34" charset="0"/>
              </a:rPr>
              <a:t>of</a:t>
            </a:r>
            <a:r>
              <a:rPr lang="pt-BR" sz="2400" b="1" dirty="0">
                <a:latin typeface="Arial" panose="020B0604020202020204" pitchFamily="34" charset="0"/>
                <a:cs typeface="Arial" panose="020B0604020202020204" pitchFamily="34" charset="0"/>
              </a:rPr>
              <a:t> </a:t>
            </a:r>
            <a:r>
              <a:rPr lang="pt-BR" sz="2400" b="1" dirty="0" err="1">
                <a:latin typeface="Arial" panose="020B0604020202020204" pitchFamily="34" charset="0"/>
                <a:cs typeface="Arial" panose="020B0604020202020204" pitchFamily="34" charset="0"/>
              </a:rPr>
              <a:t>violence</a:t>
            </a:r>
            <a:r>
              <a:rPr lang="pt-BR" sz="2400" b="1" dirty="0">
                <a:latin typeface="Arial" panose="020B0604020202020204" pitchFamily="34" charset="0"/>
                <a:cs typeface="Arial" panose="020B0604020202020204" pitchFamily="34" charset="0"/>
              </a:rPr>
              <a:t>.</a:t>
            </a:r>
          </a:p>
          <a:p>
            <a:pPr algn="just"/>
            <a:endParaRPr lang="pt-BR" sz="2400" b="1" dirty="0">
              <a:latin typeface="Arial" panose="020B0604020202020204" pitchFamily="34" charset="0"/>
              <a:cs typeface="Arial" panose="020B0604020202020204" pitchFamily="34" charset="0"/>
            </a:endParaRPr>
          </a:p>
          <a:p>
            <a:pPr algn="just"/>
            <a:r>
              <a:rPr lang="pt-BR" sz="2400" b="1" dirty="0">
                <a:latin typeface="Arial" panose="020B0604020202020204" pitchFamily="34" charset="0"/>
                <a:cs typeface="Arial" panose="020B0604020202020204" pitchFamily="34" charset="0"/>
              </a:rPr>
              <a:t>Police force </a:t>
            </a:r>
            <a:r>
              <a:rPr lang="pt-BR" sz="2400" b="1" dirty="0" err="1">
                <a:latin typeface="Arial" panose="020B0604020202020204" pitchFamily="34" charset="0"/>
                <a:cs typeface="Arial" panose="020B0604020202020204" pitchFamily="34" charset="0"/>
              </a:rPr>
              <a:t>inside</a:t>
            </a:r>
            <a:r>
              <a:rPr lang="pt-BR" sz="2400" b="1" dirty="0">
                <a:latin typeface="Arial" panose="020B0604020202020204" pitchFamily="34" charset="0"/>
                <a:cs typeface="Arial" panose="020B0604020202020204" pitchFamily="34" charset="0"/>
              </a:rPr>
              <a:t> </a:t>
            </a:r>
            <a:r>
              <a:rPr lang="pt-BR" sz="2400" b="1" dirty="0" err="1">
                <a:latin typeface="Arial" panose="020B0604020202020204" pitchFamily="34" charset="0"/>
                <a:cs typeface="Arial" panose="020B0604020202020204" pitchFamily="34" charset="0"/>
              </a:rPr>
              <a:t>the</a:t>
            </a:r>
            <a:r>
              <a:rPr lang="pt-BR" sz="2400" b="1" dirty="0">
                <a:latin typeface="Arial" panose="020B0604020202020204" pitchFamily="34" charset="0"/>
                <a:cs typeface="Arial" panose="020B0604020202020204" pitchFamily="34" charset="0"/>
              </a:rPr>
              <a:t> favelas </a:t>
            </a:r>
            <a:r>
              <a:rPr lang="pt-BR" sz="2400" b="1" dirty="0" err="1">
                <a:latin typeface="Arial" panose="020B0604020202020204" pitchFamily="34" charset="0"/>
                <a:cs typeface="Arial" panose="020B0604020202020204" pitchFamily="34" charset="0"/>
              </a:rPr>
              <a:t>has</a:t>
            </a:r>
            <a:r>
              <a:rPr lang="pt-BR" sz="2400" b="1" dirty="0">
                <a:latin typeface="Arial" panose="020B0604020202020204" pitchFamily="34" charset="0"/>
                <a:cs typeface="Arial" panose="020B0604020202020204" pitchFamily="34" charset="0"/>
              </a:rPr>
              <a:t> </a:t>
            </a:r>
            <a:r>
              <a:rPr lang="pt-BR" sz="2400" b="1" dirty="0" err="1">
                <a:latin typeface="Arial" panose="020B0604020202020204" pitchFamily="34" charset="0"/>
                <a:cs typeface="Arial" panose="020B0604020202020204" pitchFamily="34" charset="0"/>
              </a:rPr>
              <a:t>been</a:t>
            </a:r>
            <a:r>
              <a:rPr lang="pt-BR" sz="2400" b="1" dirty="0">
                <a:latin typeface="Arial" panose="020B0604020202020204" pitchFamily="34" charset="0"/>
                <a:cs typeface="Arial" panose="020B0604020202020204" pitchFamily="34" charset="0"/>
              </a:rPr>
              <a:t> </a:t>
            </a:r>
            <a:r>
              <a:rPr lang="pt-BR" sz="2400" b="1" dirty="0" err="1">
                <a:latin typeface="Arial" panose="020B0604020202020204" pitchFamily="34" charset="0"/>
                <a:cs typeface="Arial" panose="020B0604020202020204" pitchFamily="34" charset="0"/>
              </a:rPr>
              <a:t>intensified</a:t>
            </a:r>
            <a:r>
              <a:rPr lang="pt-BR" sz="2400" b="1" dirty="0">
                <a:latin typeface="Arial" panose="020B0604020202020204" pitchFamily="34" charset="0"/>
                <a:cs typeface="Arial" panose="020B0604020202020204" pitchFamily="34" charset="0"/>
              </a:rPr>
              <a:t> </a:t>
            </a:r>
            <a:r>
              <a:rPr lang="pt-BR" sz="2400" b="1" dirty="0" err="1">
                <a:latin typeface="Arial" panose="020B0604020202020204" pitchFamily="34" charset="0"/>
                <a:cs typeface="Arial" panose="020B0604020202020204" pitchFamily="34" charset="0"/>
              </a:rPr>
              <a:t>with</a:t>
            </a:r>
            <a:r>
              <a:rPr lang="pt-BR" sz="2400" b="1" dirty="0">
                <a:latin typeface="Arial" panose="020B0604020202020204" pitchFamily="34" charset="0"/>
                <a:cs typeface="Arial" panose="020B0604020202020204" pitchFamily="34" charset="0"/>
              </a:rPr>
              <a:t> </a:t>
            </a:r>
            <a:r>
              <a:rPr lang="pt-BR" sz="2400" b="1" dirty="0" err="1">
                <a:latin typeface="Arial" panose="020B0604020202020204" pitchFamily="34" charset="0"/>
                <a:cs typeface="Arial" panose="020B0604020202020204" pitchFamily="34" charset="0"/>
              </a:rPr>
              <a:t>armored</a:t>
            </a:r>
            <a:r>
              <a:rPr lang="pt-BR" sz="2400" b="1" dirty="0">
                <a:latin typeface="Arial" panose="020B0604020202020204" pitchFamily="34" charset="0"/>
                <a:cs typeface="Arial" panose="020B0604020202020204" pitchFamily="34" charset="0"/>
              </a:rPr>
              <a:t> </a:t>
            </a:r>
            <a:r>
              <a:rPr lang="pt-BR" sz="2400" b="1" dirty="0" err="1">
                <a:latin typeface="Arial" panose="020B0604020202020204" pitchFamily="34" charset="0"/>
                <a:cs typeface="Arial" panose="020B0604020202020204" pitchFamily="34" charset="0"/>
              </a:rPr>
              <a:t>vehicles</a:t>
            </a:r>
            <a:r>
              <a:rPr lang="pt-BR" sz="2400" b="1" dirty="0">
                <a:latin typeface="Arial" panose="020B0604020202020204" pitchFamily="34" charset="0"/>
                <a:cs typeface="Arial" panose="020B0604020202020204" pitchFamily="34" charset="0"/>
              </a:rPr>
              <a:t>, </a:t>
            </a:r>
            <a:r>
              <a:rPr lang="pt-BR" sz="2400" b="1" dirty="0" err="1">
                <a:latin typeface="Arial" panose="020B0604020202020204" pitchFamily="34" charset="0"/>
                <a:cs typeface="Arial" panose="020B0604020202020204" pitchFamily="34" charset="0"/>
              </a:rPr>
              <a:t>helicopters</a:t>
            </a:r>
            <a:r>
              <a:rPr lang="pt-BR" sz="2400" b="1" dirty="0">
                <a:latin typeface="Arial" panose="020B0604020202020204" pitchFamily="34" charset="0"/>
                <a:cs typeface="Arial" panose="020B0604020202020204" pitchFamily="34" charset="0"/>
              </a:rPr>
              <a:t> </a:t>
            </a:r>
            <a:r>
              <a:rPr lang="pt-BR" sz="2400" b="1" dirty="0" err="1">
                <a:latin typeface="Arial" panose="020B0604020202020204" pitchFamily="34" charset="0"/>
                <a:cs typeface="Arial" panose="020B0604020202020204" pitchFamily="34" charset="0"/>
              </a:rPr>
              <a:t>and</a:t>
            </a:r>
            <a:r>
              <a:rPr lang="pt-BR" sz="2400" b="1" dirty="0">
                <a:latin typeface="Arial" panose="020B0604020202020204" pitchFamily="34" charset="0"/>
                <a:cs typeface="Arial" panose="020B0604020202020204" pitchFamily="34" charset="0"/>
              </a:rPr>
              <a:t> </a:t>
            </a:r>
            <a:r>
              <a:rPr lang="pt-BR" sz="2400" b="1" dirty="0" err="1">
                <a:latin typeface="Arial" panose="020B0604020202020204" pitchFamily="34" charset="0"/>
                <a:cs typeface="Arial" panose="020B0604020202020204" pitchFamily="34" charset="0"/>
              </a:rPr>
              <a:t>war</a:t>
            </a:r>
            <a:r>
              <a:rPr lang="pt-BR" sz="2400" b="1" dirty="0">
                <a:latin typeface="Arial" panose="020B0604020202020204" pitchFamily="34" charset="0"/>
                <a:cs typeface="Arial" panose="020B0604020202020204" pitchFamily="34" charset="0"/>
              </a:rPr>
              <a:t> </a:t>
            </a:r>
            <a:r>
              <a:rPr lang="pt-BR" sz="2400" b="1" dirty="0" err="1">
                <a:latin typeface="Arial" panose="020B0604020202020204" pitchFamily="34" charset="0"/>
                <a:cs typeface="Arial" panose="020B0604020202020204" pitchFamily="34" charset="0"/>
              </a:rPr>
              <a:t>tanks</a:t>
            </a:r>
            <a:r>
              <a:rPr lang="pt-BR" sz="2400" b="1" dirty="0">
                <a:latin typeface="Arial" panose="020B0604020202020204" pitchFamily="34" charset="0"/>
                <a:cs typeface="Arial" panose="020B0604020202020204" pitchFamily="34" charset="0"/>
              </a:rPr>
              <a:t>.</a:t>
            </a:r>
          </a:p>
        </p:txBody>
      </p:sp>
      <p:pic>
        <p:nvPicPr>
          <p:cNvPr id="3074" name="Picture 2" descr="Resultado de imagem para INTERVENÃÃO FEDERAL">
            <a:extLst>
              <a:ext uri="{FF2B5EF4-FFF2-40B4-BE49-F238E27FC236}">
                <a16:creationId xmlns:a16="http://schemas.microsoft.com/office/drawing/2014/main" id="{AE38189C-B1DD-4F56-8DFD-D1A7E21DB72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8099" y="3400425"/>
            <a:ext cx="4038601" cy="3276601"/>
          </a:xfrm>
          <a:prstGeom prst="rect">
            <a:avLst/>
          </a:prstGeom>
          <a:noFill/>
          <a:extLst>
            <a:ext uri="{909E8E84-426E-40DD-AFC4-6F175D3DCCD1}">
              <a14:hiddenFill xmlns:a14="http://schemas.microsoft.com/office/drawing/2010/main">
                <a:solidFill>
                  <a:srgbClr val="FFFFFF"/>
                </a:solidFill>
              </a14:hiddenFill>
            </a:ext>
          </a:extLst>
        </p:spPr>
      </p:pic>
      <p:sp>
        <p:nvSpPr>
          <p:cNvPr id="5" name="object 3">
            <a:extLst>
              <a:ext uri="{FF2B5EF4-FFF2-40B4-BE49-F238E27FC236}">
                <a16:creationId xmlns:a16="http://schemas.microsoft.com/office/drawing/2014/main" id="{77A25B8B-6945-40ED-B17D-42A1CC4F8168}"/>
              </a:ext>
            </a:extLst>
          </p:cNvPr>
          <p:cNvSpPr/>
          <p:nvPr/>
        </p:nvSpPr>
        <p:spPr>
          <a:xfrm>
            <a:off x="4241" y="122548"/>
            <a:ext cx="10688320" cy="1757533"/>
          </a:xfrm>
          <a:custGeom>
            <a:avLst/>
            <a:gdLst/>
            <a:ahLst/>
            <a:cxnLst/>
            <a:rect l="l" t="t" r="r" b="b"/>
            <a:pathLst>
              <a:path w="10688320" h="2126615">
                <a:moveTo>
                  <a:pt x="10687761" y="0"/>
                </a:moveTo>
                <a:lnTo>
                  <a:pt x="1253404" y="0"/>
                </a:lnTo>
                <a:lnTo>
                  <a:pt x="1227327" y="26161"/>
                </a:lnTo>
                <a:lnTo>
                  <a:pt x="0" y="1365630"/>
                </a:lnTo>
                <a:lnTo>
                  <a:pt x="0" y="2126551"/>
                </a:lnTo>
                <a:lnTo>
                  <a:pt x="1679981" y="293344"/>
                </a:lnTo>
                <a:lnTo>
                  <a:pt x="1714943" y="258279"/>
                </a:lnTo>
                <a:lnTo>
                  <a:pt x="1752442" y="226470"/>
                </a:lnTo>
                <a:lnTo>
                  <a:pt x="1792249" y="198021"/>
                </a:lnTo>
                <a:lnTo>
                  <a:pt x="1834131" y="173033"/>
                </a:lnTo>
                <a:lnTo>
                  <a:pt x="1877858" y="151609"/>
                </a:lnTo>
                <a:lnTo>
                  <a:pt x="1923198" y="133851"/>
                </a:lnTo>
                <a:lnTo>
                  <a:pt x="1969921" y="119861"/>
                </a:lnTo>
                <a:lnTo>
                  <a:pt x="2017796" y="109741"/>
                </a:lnTo>
                <a:lnTo>
                  <a:pt x="2066590" y="103595"/>
                </a:lnTo>
                <a:lnTo>
                  <a:pt x="2116074" y="101523"/>
                </a:lnTo>
                <a:lnTo>
                  <a:pt x="10687761" y="101523"/>
                </a:lnTo>
                <a:lnTo>
                  <a:pt x="10687761" y="0"/>
                </a:lnTo>
                <a:close/>
              </a:path>
            </a:pathLst>
          </a:custGeom>
          <a:solidFill>
            <a:srgbClr val="567E4F"/>
          </a:solidFill>
        </p:spPr>
        <p:txBody>
          <a:bodyPr wrap="square" lIns="0" tIns="0" rIns="0" bIns="0" rtlCol="0"/>
          <a:lstStyle/>
          <a:p>
            <a:endParaRPr dirty="0"/>
          </a:p>
        </p:txBody>
      </p:sp>
      <p:sp>
        <p:nvSpPr>
          <p:cNvPr id="6" name="object 5">
            <a:extLst>
              <a:ext uri="{FF2B5EF4-FFF2-40B4-BE49-F238E27FC236}">
                <a16:creationId xmlns:a16="http://schemas.microsoft.com/office/drawing/2014/main" id="{3B2212E9-8EB0-446F-9D82-80133461F10F}"/>
              </a:ext>
            </a:extLst>
          </p:cNvPr>
          <p:cNvSpPr/>
          <p:nvPr/>
        </p:nvSpPr>
        <p:spPr>
          <a:xfrm>
            <a:off x="-1396" y="5503206"/>
            <a:ext cx="10682096" cy="2063483"/>
          </a:xfrm>
          <a:prstGeom prst="rect">
            <a:avLst/>
          </a:prstGeom>
          <a:blipFill>
            <a:blip r:embed="rId3" cstate="print"/>
            <a:stretch>
              <a:fillRect/>
            </a:stretch>
          </a:blipFill>
        </p:spPr>
        <p:txBody>
          <a:bodyPr wrap="square" lIns="0" tIns="0" rIns="0" bIns="0" rtlCol="0"/>
          <a:lstStyle/>
          <a:p>
            <a:endParaRPr/>
          </a:p>
        </p:txBody>
      </p:sp>
      <p:pic>
        <p:nvPicPr>
          <p:cNvPr id="9" name="Imagem 8">
            <a:extLst>
              <a:ext uri="{FF2B5EF4-FFF2-40B4-BE49-F238E27FC236}">
                <a16:creationId xmlns:a16="http://schemas.microsoft.com/office/drawing/2014/main" id="{29C9E7A1-6C28-484B-9620-1BC44085CFAA}"/>
              </a:ext>
            </a:extLst>
          </p:cNvPr>
          <p:cNvPicPr/>
          <p:nvPr/>
        </p:nvPicPr>
        <p:blipFill rotWithShape="1">
          <a:blip r:embed="rId4"/>
          <a:srcRect l="7714" t="13387" r="33020" b="29052"/>
          <a:stretch/>
        </p:blipFill>
        <p:spPr bwMode="auto">
          <a:xfrm>
            <a:off x="5575300" y="3075503"/>
            <a:ext cx="4038601" cy="358267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4133928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a:extLst>
              <a:ext uri="{FF2B5EF4-FFF2-40B4-BE49-F238E27FC236}">
                <a16:creationId xmlns:a16="http://schemas.microsoft.com/office/drawing/2014/main" id="{A80D2EFF-2ED4-419E-B043-B540A3DF6EF7}"/>
              </a:ext>
            </a:extLst>
          </p:cNvPr>
          <p:cNvPicPr/>
          <p:nvPr/>
        </p:nvPicPr>
        <p:blipFill rotWithShape="1">
          <a:blip r:embed="rId2"/>
          <a:srcRect l="7338" t="19076" r="14769" b="10981"/>
          <a:stretch/>
        </p:blipFill>
        <p:spPr bwMode="auto">
          <a:xfrm>
            <a:off x="2984500" y="3400425"/>
            <a:ext cx="7010400" cy="4038600"/>
          </a:xfrm>
          <a:prstGeom prst="rect">
            <a:avLst/>
          </a:prstGeom>
          <a:ln>
            <a:noFill/>
          </a:ln>
          <a:extLst>
            <a:ext uri="{53640926-AAD7-44D8-BBD7-CCE9431645EC}">
              <a14:shadowObscured xmlns:a14="http://schemas.microsoft.com/office/drawing/2010/main"/>
            </a:ext>
          </a:extLst>
        </p:spPr>
      </p:pic>
      <p:pic>
        <p:nvPicPr>
          <p:cNvPr id="3" name="Imagem 2">
            <a:extLst>
              <a:ext uri="{FF2B5EF4-FFF2-40B4-BE49-F238E27FC236}">
                <a16:creationId xmlns:a16="http://schemas.microsoft.com/office/drawing/2014/main" id="{00B769DF-43B4-4C7A-AB56-E663AD6DDAF4}"/>
              </a:ext>
            </a:extLst>
          </p:cNvPr>
          <p:cNvPicPr/>
          <p:nvPr/>
        </p:nvPicPr>
        <p:blipFill rotWithShape="1">
          <a:blip r:embed="rId3"/>
          <a:srcRect l="12982" t="13007" r="38288" b="44966"/>
          <a:stretch/>
        </p:blipFill>
        <p:spPr bwMode="auto">
          <a:xfrm>
            <a:off x="2679700" y="504825"/>
            <a:ext cx="7315200" cy="2667000"/>
          </a:xfrm>
          <a:prstGeom prst="rect">
            <a:avLst/>
          </a:prstGeom>
          <a:ln>
            <a:noFill/>
          </a:ln>
          <a:extLst>
            <a:ext uri="{53640926-AAD7-44D8-BBD7-CCE9431645EC}">
              <a14:shadowObscured xmlns:a14="http://schemas.microsoft.com/office/drawing/2010/main"/>
            </a:ext>
          </a:extLst>
        </p:spPr>
      </p:pic>
      <p:sp>
        <p:nvSpPr>
          <p:cNvPr id="4" name="object 3">
            <a:extLst>
              <a:ext uri="{FF2B5EF4-FFF2-40B4-BE49-F238E27FC236}">
                <a16:creationId xmlns:a16="http://schemas.microsoft.com/office/drawing/2014/main" id="{AFE527B5-CDBF-4EF2-AE2F-189D3D9FCDCA}"/>
              </a:ext>
            </a:extLst>
          </p:cNvPr>
          <p:cNvSpPr/>
          <p:nvPr/>
        </p:nvSpPr>
        <p:spPr>
          <a:xfrm>
            <a:off x="4241" y="122548"/>
            <a:ext cx="10688320" cy="1757533"/>
          </a:xfrm>
          <a:custGeom>
            <a:avLst/>
            <a:gdLst/>
            <a:ahLst/>
            <a:cxnLst/>
            <a:rect l="l" t="t" r="r" b="b"/>
            <a:pathLst>
              <a:path w="10688320" h="2126615">
                <a:moveTo>
                  <a:pt x="10687761" y="0"/>
                </a:moveTo>
                <a:lnTo>
                  <a:pt x="1253404" y="0"/>
                </a:lnTo>
                <a:lnTo>
                  <a:pt x="1227327" y="26161"/>
                </a:lnTo>
                <a:lnTo>
                  <a:pt x="0" y="1365630"/>
                </a:lnTo>
                <a:lnTo>
                  <a:pt x="0" y="2126551"/>
                </a:lnTo>
                <a:lnTo>
                  <a:pt x="1679981" y="293344"/>
                </a:lnTo>
                <a:lnTo>
                  <a:pt x="1714943" y="258279"/>
                </a:lnTo>
                <a:lnTo>
                  <a:pt x="1752442" y="226470"/>
                </a:lnTo>
                <a:lnTo>
                  <a:pt x="1792249" y="198021"/>
                </a:lnTo>
                <a:lnTo>
                  <a:pt x="1834131" y="173033"/>
                </a:lnTo>
                <a:lnTo>
                  <a:pt x="1877858" y="151609"/>
                </a:lnTo>
                <a:lnTo>
                  <a:pt x="1923198" y="133851"/>
                </a:lnTo>
                <a:lnTo>
                  <a:pt x="1969921" y="119861"/>
                </a:lnTo>
                <a:lnTo>
                  <a:pt x="2017796" y="109741"/>
                </a:lnTo>
                <a:lnTo>
                  <a:pt x="2066590" y="103595"/>
                </a:lnTo>
                <a:lnTo>
                  <a:pt x="2116074" y="101523"/>
                </a:lnTo>
                <a:lnTo>
                  <a:pt x="10687761" y="101523"/>
                </a:lnTo>
                <a:lnTo>
                  <a:pt x="10687761" y="0"/>
                </a:lnTo>
                <a:close/>
              </a:path>
            </a:pathLst>
          </a:custGeom>
          <a:solidFill>
            <a:srgbClr val="567E4F"/>
          </a:solidFill>
        </p:spPr>
        <p:txBody>
          <a:bodyPr wrap="square" lIns="0" tIns="0" rIns="0" bIns="0" rtlCol="0"/>
          <a:lstStyle/>
          <a:p>
            <a:endParaRPr/>
          </a:p>
        </p:txBody>
      </p:sp>
      <p:sp>
        <p:nvSpPr>
          <p:cNvPr id="5" name="object 5">
            <a:extLst>
              <a:ext uri="{FF2B5EF4-FFF2-40B4-BE49-F238E27FC236}">
                <a16:creationId xmlns:a16="http://schemas.microsoft.com/office/drawing/2014/main" id="{8DE9AF22-9ECD-42E6-8CA4-5DEB6ABDFC5F}"/>
              </a:ext>
            </a:extLst>
          </p:cNvPr>
          <p:cNvSpPr/>
          <p:nvPr/>
        </p:nvSpPr>
        <p:spPr>
          <a:xfrm>
            <a:off x="-1396" y="5503206"/>
            <a:ext cx="10682096" cy="2063483"/>
          </a:xfrm>
          <a:prstGeom prst="rect">
            <a:avLst/>
          </a:prstGeom>
          <a:blipFill>
            <a:blip r:embed="rId4" cstate="print"/>
            <a:stretch>
              <a:fillRect/>
            </a:stretch>
          </a:blipFill>
        </p:spPr>
        <p:txBody>
          <a:bodyPr wrap="square" lIns="0" tIns="0" rIns="0" bIns="0" rtlCol="0"/>
          <a:lstStyle/>
          <a:p>
            <a:endParaRPr/>
          </a:p>
        </p:txBody>
      </p:sp>
      <p:sp>
        <p:nvSpPr>
          <p:cNvPr id="6" name="Retângulo 5">
            <a:extLst>
              <a:ext uri="{FF2B5EF4-FFF2-40B4-BE49-F238E27FC236}">
                <a16:creationId xmlns:a16="http://schemas.microsoft.com/office/drawing/2014/main" id="{E070A98A-7834-45AA-BE61-7520A139BEAD}"/>
              </a:ext>
            </a:extLst>
          </p:cNvPr>
          <p:cNvSpPr/>
          <p:nvPr/>
        </p:nvSpPr>
        <p:spPr>
          <a:xfrm>
            <a:off x="850900" y="1266825"/>
            <a:ext cx="2133600" cy="5406032"/>
          </a:xfrm>
          <a:prstGeom prst="rect">
            <a:avLst/>
          </a:prstGeom>
        </p:spPr>
        <p:txBody>
          <a:bodyPr wrap="square">
            <a:spAutoFit/>
          </a:bodyPr>
          <a:lstStyle/>
          <a:p>
            <a:pPr>
              <a:lnSpc>
                <a:spcPct val="107000"/>
              </a:lnSpc>
              <a:spcAft>
                <a:spcPts val="800"/>
              </a:spcAft>
            </a:pPr>
            <a:r>
              <a:rPr lang="en-US" sz="2400" b="1" dirty="0">
                <a:latin typeface="Arial" panose="020B0604020202020204" pitchFamily="34" charset="0"/>
                <a:ea typeface="Calibri" panose="020F0502020204030204" pitchFamily="34" charset="0"/>
                <a:cs typeface="Arial" panose="020B0604020202020204" pitchFamily="34" charset="0"/>
              </a:rPr>
              <a:t>Class action filed to stop police helicopters shooting.</a:t>
            </a:r>
          </a:p>
          <a:p>
            <a:pPr>
              <a:lnSpc>
                <a:spcPct val="107000"/>
              </a:lnSpc>
              <a:spcAft>
                <a:spcPts val="800"/>
              </a:spcAft>
            </a:pPr>
            <a:endParaRPr lang="en-US" sz="2400" b="1" dirty="0">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US" sz="2400" b="1" dirty="0">
                <a:latin typeface="Arial" panose="020B0604020202020204" pitchFamily="34" charset="0"/>
                <a:ea typeface="Calibri" panose="020F0502020204030204" pitchFamily="34" charset="0"/>
                <a:cs typeface="Arial" panose="020B0604020202020204" pitchFamily="34" charset="0"/>
              </a:rPr>
              <a:t>The Secretary of Security issued a protocol blocking this practice.</a:t>
            </a:r>
            <a:endParaRPr lang="pt-BR" sz="2400" b="1" dirty="0">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9958914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ângulo 1">
            <a:extLst>
              <a:ext uri="{FF2B5EF4-FFF2-40B4-BE49-F238E27FC236}">
                <a16:creationId xmlns:a16="http://schemas.microsoft.com/office/drawing/2014/main" id="{27114A1B-9532-4B6F-8A2B-7EB145073260}"/>
              </a:ext>
            </a:extLst>
          </p:cNvPr>
          <p:cNvSpPr/>
          <p:nvPr/>
        </p:nvSpPr>
        <p:spPr>
          <a:xfrm>
            <a:off x="1308100" y="504825"/>
            <a:ext cx="8686800" cy="2606867"/>
          </a:xfrm>
          <a:prstGeom prst="rect">
            <a:avLst/>
          </a:prstGeom>
        </p:spPr>
        <p:txBody>
          <a:bodyPr wrap="square">
            <a:spAutoFit/>
          </a:bodyPr>
          <a:lstStyle/>
          <a:p>
            <a:pPr algn="ctr">
              <a:lnSpc>
                <a:spcPct val="107000"/>
              </a:lnSpc>
              <a:spcAft>
                <a:spcPts val="800"/>
              </a:spcAft>
            </a:pPr>
            <a:r>
              <a:rPr lang="en-US" sz="2800" b="1" dirty="0">
                <a:solidFill>
                  <a:schemeClr val="accent3">
                    <a:lumMod val="75000"/>
                  </a:schemeClr>
                </a:solidFill>
                <a:latin typeface="Arial" panose="020B0604020202020204" pitchFamily="34" charset="0"/>
                <a:ea typeface="Calibri" panose="020F0502020204030204" pitchFamily="34" charset="0"/>
                <a:cs typeface="Arial" panose="020B0604020202020204" pitchFamily="34" charset="0"/>
              </a:rPr>
              <a:t>KINDS OF VIOLATIONS</a:t>
            </a:r>
          </a:p>
          <a:p>
            <a:pPr algn="just">
              <a:lnSpc>
                <a:spcPct val="107000"/>
              </a:lnSpc>
              <a:spcAft>
                <a:spcPts val="800"/>
              </a:spcAft>
            </a:pPr>
            <a:endParaRPr lang="en-US"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US" sz="2400" b="1" dirty="0">
                <a:latin typeface="Arial" panose="020B0604020202020204" pitchFamily="34" charset="0"/>
                <a:ea typeface="Calibri" panose="020F0502020204030204" pitchFamily="34" charset="0"/>
                <a:cs typeface="Arial" panose="020B0604020202020204" pitchFamily="34" charset="0"/>
              </a:rPr>
              <a:t>IMPACTS: The impact of the struggle of the State against drug dealers on the daily life of the residents is enormous. Schools and health clinics cannot open. Many residents are unable to leave their houses because of the shootings.</a:t>
            </a:r>
          </a:p>
        </p:txBody>
      </p:sp>
      <p:pic>
        <p:nvPicPr>
          <p:cNvPr id="4098" name="Picture 2" descr="Resultado de imagem para escolas mare tiros">
            <a:extLst>
              <a:ext uri="{FF2B5EF4-FFF2-40B4-BE49-F238E27FC236}">
                <a16:creationId xmlns:a16="http://schemas.microsoft.com/office/drawing/2014/main" id="{7CD28088-F021-4C0A-9FA3-AF4E094D2D9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0500" y="3668449"/>
            <a:ext cx="4752975" cy="3560143"/>
          </a:xfrm>
          <a:prstGeom prst="rect">
            <a:avLst/>
          </a:prstGeom>
          <a:noFill/>
          <a:extLst>
            <a:ext uri="{909E8E84-426E-40DD-AFC4-6F175D3DCCD1}">
              <a14:hiddenFill xmlns:a14="http://schemas.microsoft.com/office/drawing/2010/main">
                <a:solidFill>
                  <a:srgbClr val="FFFFFF"/>
                </a:solidFill>
              </a14:hiddenFill>
            </a:ext>
          </a:extLst>
        </p:spPr>
      </p:pic>
      <p:sp>
        <p:nvSpPr>
          <p:cNvPr id="4" name="object 3">
            <a:extLst>
              <a:ext uri="{FF2B5EF4-FFF2-40B4-BE49-F238E27FC236}">
                <a16:creationId xmlns:a16="http://schemas.microsoft.com/office/drawing/2014/main" id="{F1CD5A3B-8D0F-4842-AFB2-91D4794EAB44}"/>
              </a:ext>
            </a:extLst>
          </p:cNvPr>
          <p:cNvSpPr/>
          <p:nvPr/>
        </p:nvSpPr>
        <p:spPr>
          <a:xfrm>
            <a:off x="4241" y="122548"/>
            <a:ext cx="10688320" cy="1757533"/>
          </a:xfrm>
          <a:custGeom>
            <a:avLst/>
            <a:gdLst/>
            <a:ahLst/>
            <a:cxnLst/>
            <a:rect l="l" t="t" r="r" b="b"/>
            <a:pathLst>
              <a:path w="10688320" h="2126615">
                <a:moveTo>
                  <a:pt x="10687761" y="0"/>
                </a:moveTo>
                <a:lnTo>
                  <a:pt x="1253404" y="0"/>
                </a:lnTo>
                <a:lnTo>
                  <a:pt x="1227327" y="26161"/>
                </a:lnTo>
                <a:lnTo>
                  <a:pt x="0" y="1365630"/>
                </a:lnTo>
                <a:lnTo>
                  <a:pt x="0" y="2126551"/>
                </a:lnTo>
                <a:lnTo>
                  <a:pt x="1679981" y="293344"/>
                </a:lnTo>
                <a:lnTo>
                  <a:pt x="1714943" y="258279"/>
                </a:lnTo>
                <a:lnTo>
                  <a:pt x="1752442" y="226470"/>
                </a:lnTo>
                <a:lnTo>
                  <a:pt x="1792249" y="198021"/>
                </a:lnTo>
                <a:lnTo>
                  <a:pt x="1834131" y="173033"/>
                </a:lnTo>
                <a:lnTo>
                  <a:pt x="1877858" y="151609"/>
                </a:lnTo>
                <a:lnTo>
                  <a:pt x="1923198" y="133851"/>
                </a:lnTo>
                <a:lnTo>
                  <a:pt x="1969921" y="119861"/>
                </a:lnTo>
                <a:lnTo>
                  <a:pt x="2017796" y="109741"/>
                </a:lnTo>
                <a:lnTo>
                  <a:pt x="2066590" y="103595"/>
                </a:lnTo>
                <a:lnTo>
                  <a:pt x="2116074" y="101523"/>
                </a:lnTo>
                <a:lnTo>
                  <a:pt x="10687761" y="101523"/>
                </a:lnTo>
                <a:lnTo>
                  <a:pt x="10687761" y="0"/>
                </a:lnTo>
                <a:close/>
              </a:path>
            </a:pathLst>
          </a:custGeom>
          <a:solidFill>
            <a:srgbClr val="567E4F"/>
          </a:solidFill>
        </p:spPr>
        <p:txBody>
          <a:bodyPr wrap="square" lIns="0" tIns="0" rIns="0" bIns="0" rtlCol="0"/>
          <a:lstStyle/>
          <a:p>
            <a:endParaRPr dirty="0"/>
          </a:p>
        </p:txBody>
      </p:sp>
      <p:sp>
        <p:nvSpPr>
          <p:cNvPr id="6" name="object 5">
            <a:extLst>
              <a:ext uri="{FF2B5EF4-FFF2-40B4-BE49-F238E27FC236}">
                <a16:creationId xmlns:a16="http://schemas.microsoft.com/office/drawing/2014/main" id="{8793725D-6D54-4809-B1B0-5D490ACFD212}"/>
              </a:ext>
            </a:extLst>
          </p:cNvPr>
          <p:cNvSpPr/>
          <p:nvPr/>
        </p:nvSpPr>
        <p:spPr>
          <a:xfrm>
            <a:off x="0" y="5474741"/>
            <a:ext cx="10682096" cy="2063483"/>
          </a:xfrm>
          <a:prstGeom prst="rect">
            <a:avLst/>
          </a:prstGeom>
          <a:blipFill>
            <a:blip r:embed="rId3" cstate="print"/>
            <a:stretch>
              <a:fillRect/>
            </a:stretch>
          </a:blipFill>
        </p:spPr>
        <p:txBody>
          <a:bodyPr wrap="square" lIns="0" tIns="0" rIns="0" bIns="0" rtlCol="0"/>
          <a:lstStyle/>
          <a:p>
            <a:endParaRPr/>
          </a:p>
        </p:txBody>
      </p:sp>
      <p:sp>
        <p:nvSpPr>
          <p:cNvPr id="3" name="Retângulo 2">
            <a:extLst>
              <a:ext uri="{FF2B5EF4-FFF2-40B4-BE49-F238E27FC236}">
                <a16:creationId xmlns:a16="http://schemas.microsoft.com/office/drawing/2014/main" id="{74DFF57C-22A0-4648-9401-8E0FE026DFA8}"/>
              </a:ext>
            </a:extLst>
          </p:cNvPr>
          <p:cNvSpPr/>
          <p:nvPr/>
        </p:nvSpPr>
        <p:spPr>
          <a:xfrm>
            <a:off x="6400800" y="3629025"/>
            <a:ext cx="3594100" cy="2039469"/>
          </a:xfrm>
          <a:prstGeom prst="rect">
            <a:avLst/>
          </a:prstGeom>
        </p:spPr>
        <p:txBody>
          <a:bodyPr wrap="square">
            <a:spAutoFit/>
          </a:bodyPr>
          <a:lstStyle/>
          <a:p>
            <a:pPr algn="just">
              <a:lnSpc>
                <a:spcPct val="107000"/>
              </a:lnSpc>
              <a:spcAft>
                <a:spcPts val="800"/>
              </a:spcAft>
            </a:pPr>
            <a:r>
              <a:rPr lang="en-US" sz="2400" b="1" dirty="0">
                <a:latin typeface="Arial" panose="020B0604020202020204" pitchFamily="34" charset="0"/>
                <a:ea typeface="Calibri" panose="020F0502020204030204" pitchFamily="34" charset="0"/>
                <a:cs typeface="Arial" panose="020B0604020202020204" pitchFamily="34" charset="0"/>
              </a:rPr>
              <a:t>Shots, noise of armored vehicles and helicopters bring daily traumas to children and adults.</a:t>
            </a:r>
            <a:endParaRPr lang="pt-BR" sz="2400" b="1" dirty="0">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107215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a:extLst>
              <a:ext uri="{FF2B5EF4-FFF2-40B4-BE49-F238E27FC236}">
                <a16:creationId xmlns:a16="http://schemas.microsoft.com/office/drawing/2014/main" id="{E378D131-C43E-4749-8021-F01FBBE4328D}"/>
              </a:ext>
            </a:extLst>
          </p:cNvPr>
          <p:cNvSpPr/>
          <p:nvPr/>
        </p:nvSpPr>
        <p:spPr>
          <a:xfrm>
            <a:off x="546100" y="370582"/>
            <a:ext cx="9525000" cy="6494085"/>
          </a:xfrm>
          <a:prstGeom prst="rect">
            <a:avLst/>
          </a:prstGeom>
        </p:spPr>
        <p:txBody>
          <a:bodyPr wrap="square">
            <a:spAutoFit/>
          </a:bodyPr>
          <a:lstStyle/>
          <a:p>
            <a:pPr algn="ctr"/>
            <a:r>
              <a:rPr lang="pt-BR" sz="2400" b="1" dirty="0">
                <a:solidFill>
                  <a:schemeClr val="accent3">
                    <a:lumMod val="75000"/>
                  </a:schemeClr>
                </a:solidFill>
              </a:rPr>
              <a:t>BRAZILIAN CONSTITUTION:   </a:t>
            </a:r>
          </a:p>
          <a:p>
            <a:pPr algn="ctr"/>
            <a:endParaRPr lang="pt-BR" b="1" dirty="0"/>
          </a:p>
          <a:p>
            <a:pPr algn="ctr"/>
            <a:r>
              <a:rPr lang="pt-BR" sz="2200" b="1" dirty="0"/>
              <a:t>SECTION IV: The </a:t>
            </a:r>
            <a:r>
              <a:rPr lang="pt-BR" sz="2200" b="1" dirty="0" err="1"/>
              <a:t>Public</a:t>
            </a:r>
            <a:r>
              <a:rPr lang="pt-BR" sz="2200" b="1" dirty="0"/>
              <a:t> </a:t>
            </a:r>
            <a:r>
              <a:rPr lang="pt-BR" sz="2200" b="1" dirty="0" err="1"/>
              <a:t>Defender’s</a:t>
            </a:r>
            <a:r>
              <a:rPr lang="pt-BR" sz="2200" b="1" dirty="0"/>
              <a:t> Office</a:t>
            </a:r>
          </a:p>
          <a:p>
            <a:pPr algn="just"/>
            <a:endParaRPr lang="pt-BR" sz="2200" dirty="0"/>
          </a:p>
          <a:p>
            <a:pPr algn="just"/>
            <a:r>
              <a:rPr lang="pt-BR" sz="2200" dirty="0" err="1"/>
              <a:t>Art</a:t>
            </a:r>
            <a:r>
              <a:rPr lang="pt-BR" sz="2200" dirty="0"/>
              <a:t> 134.  </a:t>
            </a:r>
            <a:r>
              <a:rPr lang="pt-BR" sz="2200" b="1" dirty="0"/>
              <a:t>The </a:t>
            </a:r>
            <a:r>
              <a:rPr lang="pt-BR" sz="2200" b="1" dirty="0" err="1"/>
              <a:t>Public</a:t>
            </a:r>
            <a:r>
              <a:rPr lang="pt-BR" sz="2200" b="1" dirty="0"/>
              <a:t> </a:t>
            </a:r>
            <a:r>
              <a:rPr lang="pt-BR" sz="2200" b="1" dirty="0" err="1"/>
              <a:t>Defender’s</a:t>
            </a:r>
            <a:r>
              <a:rPr lang="pt-BR" sz="2200" b="1" dirty="0"/>
              <a:t> Office </a:t>
            </a:r>
            <a:r>
              <a:rPr lang="pt-BR" sz="2200" b="1" dirty="0" err="1"/>
              <a:t>is</a:t>
            </a:r>
            <a:r>
              <a:rPr lang="pt-BR" sz="2200" b="1" dirty="0"/>
              <a:t> a </a:t>
            </a:r>
            <a:r>
              <a:rPr lang="pt-BR" sz="2200" b="1" dirty="0" err="1"/>
              <a:t>permanent</a:t>
            </a:r>
            <a:r>
              <a:rPr lang="pt-BR" sz="2200" b="1" dirty="0"/>
              <a:t> </a:t>
            </a:r>
            <a:r>
              <a:rPr lang="pt-BR" sz="2200" b="1" dirty="0" err="1"/>
              <a:t>institution</a:t>
            </a:r>
            <a:r>
              <a:rPr lang="pt-BR" sz="2200" b="1" dirty="0"/>
              <a:t>, </a:t>
            </a:r>
            <a:r>
              <a:rPr lang="pt-BR" sz="2200" b="1" dirty="0" err="1"/>
              <a:t>essential</a:t>
            </a:r>
            <a:r>
              <a:rPr lang="pt-BR" sz="2200" b="1" dirty="0"/>
              <a:t> </a:t>
            </a:r>
            <a:r>
              <a:rPr lang="pt-BR" sz="2200" b="1" dirty="0" err="1"/>
              <a:t>to</a:t>
            </a:r>
            <a:r>
              <a:rPr lang="pt-BR" sz="2200" b="1" dirty="0"/>
              <a:t> </a:t>
            </a:r>
            <a:r>
              <a:rPr lang="pt-BR" sz="2200" b="1" dirty="0" err="1"/>
              <a:t>the</a:t>
            </a:r>
            <a:r>
              <a:rPr lang="pt-BR" sz="2200" b="1" dirty="0"/>
              <a:t> </a:t>
            </a:r>
            <a:r>
              <a:rPr lang="pt-BR" sz="2200" b="1" dirty="0" err="1"/>
              <a:t>State’s</a:t>
            </a:r>
            <a:r>
              <a:rPr lang="pt-BR" sz="2200" b="1" dirty="0"/>
              <a:t> </a:t>
            </a:r>
            <a:r>
              <a:rPr lang="pt-BR" sz="2200" b="1" dirty="0" err="1"/>
              <a:t>jurisdiction</a:t>
            </a:r>
            <a:r>
              <a:rPr lang="pt-BR" sz="2200" b="1" dirty="0"/>
              <a:t> </a:t>
            </a:r>
            <a:r>
              <a:rPr lang="pt-BR" sz="2200" b="1" dirty="0" err="1"/>
              <a:t>function</a:t>
            </a:r>
            <a:r>
              <a:rPr lang="pt-BR" sz="2200" b="1" dirty="0"/>
              <a:t>, </a:t>
            </a:r>
            <a:r>
              <a:rPr lang="pt-BR" sz="2200" b="1" dirty="0" err="1"/>
              <a:t>and</a:t>
            </a:r>
            <a:r>
              <a:rPr lang="pt-BR" sz="2200" b="1" dirty="0"/>
              <a:t> it </a:t>
            </a:r>
            <a:r>
              <a:rPr lang="pt-BR" sz="2200" b="1" dirty="0" err="1"/>
              <a:t>shall</a:t>
            </a:r>
            <a:r>
              <a:rPr lang="pt-BR" sz="2200" b="1" dirty="0"/>
              <a:t> </a:t>
            </a:r>
            <a:r>
              <a:rPr lang="pt-BR" sz="2200" b="1" dirty="0" err="1"/>
              <a:t>be</a:t>
            </a:r>
            <a:r>
              <a:rPr lang="pt-BR" sz="2200" b="1" dirty="0"/>
              <a:t> </a:t>
            </a:r>
            <a:r>
              <a:rPr lang="pt-BR" sz="2200" b="1" dirty="0" err="1"/>
              <a:t>fundamentally</a:t>
            </a:r>
            <a:r>
              <a:rPr lang="pt-BR" sz="2200" b="1" dirty="0"/>
              <a:t> </a:t>
            </a:r>
            <a:r>
              <a:rPr lang="pt-BR" sz="2200" b="1" dirty="0" err="1"/>
              <a:t>responsible</a:t>
            </a:r>
            <a:r>
              <a:rPr lang="pt-BR" sz="2200" b="1" dirty="0"/>
              <a:t>, as </a:t>
            </a:r>
            <a:r>
              <a:rPr lang="pt-BR" sz="2200" b="1" dirty="0" err="1"/>
              <a:t>an</a:t>
            </a:r>
            <a:r>
              <a:rPr lang="pt-BR" sz="2200" b="1" dirty="0"/>
              <a:t> </a:t>
            </a:r>
            <a:r>
              <a:rPr lang="pt-BR" sz="2200" b="1" dirty="0" err="1"/>
              <a:t>expression</a:t>
            </a:r>
            <a:r>
              <a:rPr lang="pt-BR" sz="2200" b="1" dirty="0"/>
              <a:t> </a:t>
            </a:r>
            <a:r>
              <a:rPr lang="pt-BR" sz="2200" b="1" dirty="0" err="1"/>
              <a:t>and</a:t>
            </a:r>
            <a:r>
              <a:rPr lang="pt-BR" sz="2200" b="1" dirty="0"/>
              <a:t> </a:t>
            </a:r>
            <a:r>
              <a:rPr lang="pt-BR" sz="2200" b="1" dirty="0" err="1"/>
              <a:t>instrument</a:t>
            </a:r>
            <a:r>
              <a:rPr lang="pt-BR" sz="2200" b="1" dirty="0"/>
              <a:t> </a:t>
            </a:r>
            <a:r>
              <a:rPr lang="pt-BR" sz="2200" b="1" dirty="0" err="1"/>
              <a:t>of</a:t>
            </a:r>
            <a:r>
              <a:rPr lang="pt-BR" sz="2200" b="1" dirty="0"/>
              <a:t> </a:t>
            </a:r>
            <a:r>
              <a:rPr lang="pt-BR" sz="2200" b="1" dirty="0" err="1"/>
              <a:t>the</a:t>
            </a:r>
            <a:r>
              <a:rPr lang="pt-BR" sz="2200" b="1" dirty="0"/>
              <a:t> </a:t>
            </a:r>
            <a:r>
              <a:rPr lang="pt-BR" sz="2200" b="1" dirty="0" err="1"/>
              <a:t>democratic</a:t>
            </a:r>
            <a:r>
              <a:rPr lang="pt-BR" sz="2200" b="1" dirty="0"/>
              <a:t> regime, for legal </a:t>
            </a:r>
            <a:r>
              <a:rPr lang="pt-BR" sz="2200" b="1" dirty="0" err="1"/>
              <a:t>orientation</a:t>
            </a:r>
            <a:r>
              <a:rPr lang="pt-BR" sz="2200" b="1" dirty="0"/>
              <a:t>, </a:t>
            </a:r>
            <a:r>
              <a:rPr lang="pt-BR" sz="2200" b="1" dirty="0" err="1"/>
              <a:t>the</a:t>
            </a:r>
            <a:r>
              <a:rPr lang="pt-BR" sz="2200" b="1" dirty="0"/>
              <a:t> </a:t>
            </a:r>
            <a:r>
              <a:rPr lang="pt-BR" sz="2200" b="1" dirty="0" err="1"/>
              <a:t>promotion</a:t>
            </a:r>
            <a:r>
              <a:rPr lang="pt-BR" sz="2200" b="1" dirty="0"/>
              <a:t> </a:t>
            </a:r>
            <a:r>
              <a:rPr lang="pt-BR" sz="2200" b="1" dirty="0" err="1"/>
              <a:t>of</a:t>
            </a:r>
            <a:r>
              <a:rPr lang="pt-BR" sz="2200" b="1" dirty="0"/>
              <a:t> </a:t>
            </a:r>
            <a:r>
              <a:rPr lang="pt-BR" sz="2200" b="1" dirty="0" err="1"/>
              <a:t>human</a:t>
            </a:r>
            <a:r>
              <a:rPr lang="pt-BR" sz="2200" b="1" dirty="0"/>
              <a:t> </a:t>
            </a:r>
            <a:r>
              <a:rPr lang="pt-BR" sz="2200" b="1" dirty="0" err="1"/>
              <a:t>rights</a:t>
            </a:r>
            <a:r>
              <a:rPr lang="pt-BR" sz="2200" b="1" dirty="0"/>
              <a:t>, </a:t>
            </a:r>
            <a:r>
              <a:rPr lang="pt-BR" sz="2200" b="1" dirty="0" err="1"/>
              <a:t>and</a:t>
            </a:r>
            <a:r>
              <a:rPr lang="pt-BR" sz="2200" b="1" dirty="0"/>
              <a:t> </a:t>
            </a:r>
            <a:r>
              <a:rPr lang="pt-BR" sz="2200" b="1" dirty="0" err="1"/>
              <a:t>the</a:t>
            </a:r>
            <a:r>
              <a:rPr lang="pt-BR" sz="2200" b="1" dirty="0"/>
              <a:t> integral </a:t>
            </a:r>
            <a:r>
              <a:rPr lang="pt-BR" sz="2200" b="1" dirty="0" err="1"/>
              <a:t>and</a:t>
            </a:r>
            <a:r>
              <a:rPr lang="pt-BR" sz="2200" b="1" dirty="0"/>
              <a:t> </a:t>
            </a:r>
            <a:r>
              <a:rPr lang="pt-BR" sz="2200" b="1" dirty="0" err="1"/>
              <a:t>gratuitous</a:t>
            </a:r>
            <a:r>
              <a:rPr lang="pt-BR" sz="2200" b="1" dirty="0"/>
              <a:t> </a:t>
            </a:r>
            <a:r>
              <a:rPr lang="pt-BR" sz="2200" b="1" dirty="0" err="1"/>
              <a:t>defense</a:t>
            </a:r>
            <a:r>
              <a:rPr lang="pt-BR" sz="2200" b="1" dirty="0"/>
              <a:t>, </a:t>
            </a:r>
            <a:r>
              <a:rPr lang="pt-BR" sz="2200" b="1" dirty="0" err="1"/>
              <a:t>at</a:t>
            </a:r>
            <a:r>
              <a:rPr lang="pt-BR" sz="2200" b="1" dirty="0"/>
              <a:t> </a:t>
            </a:r>
            <a:r>
              <a:rPr lang="pt-BR" sz="2200" b="1" dirty="0" err="1"/>
              <a:t>all</a:t>
            </a:r>
            <a:r>
              <a:rPr lang="pt-BR" sz="2200" b="1" dirty="0"/>
              <a:t> </a:t>
            </a:r>
            <a:r>
              <a:rPr lang="pt-BR" sz="2200" b="1" dirty="0" err="1"/>
              <a:t>levels</a:t>
            </a:r>
            <a:r>
              <a:rPr lang="pt-BR" sz="2200" b="1" dirty="0"/>
              <a:t>, judicial </a:t>
            </a:r>
            <a:r>
              <a:rPr lang="pt-BR" sz="2200" b="1" dirty="0" err="1"/>
              <a:t>and</a:t>
            </a:r>
            <a:r>
              <a:rPr lang="pt-BR" sz="2200" b="1" dirty="0"/>
              <a:t> extrajudicial, </a:t>
            </a:r>
            <a:r>
              <a:rPr lang="pt-BR" sz="2200" b="1" dirty="0" err="1"/>
              <a:t>of</a:t>
            </a:r>
            <a:r>
              <a:rPr lang="pt-BR" sz="2200" b="1" dirty="0"/>
              <a:t> individual </a:t>
            </a:r>
            <a:r>
              <a:rPr lang="pt-BR" sz="2200" b="1" dirty="0" err="1"/>
              <a:t>and</a:t>
            </a:r>
            <a:r>
              <a:rPr lang="pt-BR" sz="2200" b="1" dirty="0"/>
              <a:t> </a:t>
            </a:r>
            <a:r>
              <a:rPr lang="pt-BR" sz="2200" b="1" dirty="0" err="1"/>
              <a:t>collective</a:t>
            </a:r>
            <a:r>
              <a:rPr lang="pt-BR" sz="2200" b="1" dirty="0"/>
              <a:t> </a:t>
            </a:r>
            <a:r>
              <a:rPr lang="pt-BR" sz="2200" b="1" dirty="0" err="1"/>
              <a:t>rights</a:t>
            </a:r>
            <a:r>
              <a:rPr lang="pt-BR" sz="2200" b="1" dirty="0"/>
              <a:t> </a:t>
            </a:r>
            <a:r>
              <a:rPr lang="pt-BR" sz="2200" b="1" dirty="0" err="1"/>
              <a:t>of</a:t>
            </a:r>
            <a:r>
              <a:rPr lang="pt-BR" sz="2200" b="1" dirty="0"/>
              <a:t> </a:t>
            </a:r>
            <a:r>
              <a:rPr lang="pt-BR" sz="2200" b="1" dirty="0" err="1"/>
              <a:t>the</a:t>
            </a:r>
            <a:r>
              <a:rPr lang="pt-BR" sz="2200" b="1" dirty="0"/>
              <a:t> </a:t>
            </a:r>
            <a:r>
              <a:rPr lang="pt-BR" sz="2200" b="1" dirty="0" err="1"/>
              <a:t>needy</a:t>
            </a:r>
            <a:r>
              <a:rPr lang="pt-BR" sz="2200" dirty="0"/>
              <a:t>, as set out in art. 5, LXXXIV.  (...)</a:t>
            </a:r>
          </a:p>
          <a:p>
            <a:pPr algn="just"/>
            <a:endParaRPr lang="pt-BR" sz="2200" dirty="0"/>
          </a:p>
          <a:p>
            <a:pPr algn="just"/>
            <a:r>
              <a:rPr lang="pt-BR" sz="2200" dirty="0"/>
              <a:t>§2°. </a:t>
            </a:r>
            <a:r>
              <a:rPr lang="pt-BR" sz="2200" dirty="0" err="1"/>
              <a:t>Public</a:t>
            </a:r>
            <a:r>
              <a:rPr lang="pt-BR" sz="2200" dirty="0"/>
              <a:t> </a:t>
            </a:r>
            <a:r>
              <a:rPr lang="pt-BR" sz="2200" dirty="0" err="1"/>
              <a:t>Defender’s</a:t>
            </a:r>
            <a:r>
              <a:rPr lang="pt-BR" sz="2200" dirty="0"/>
              <a:t> Offices are </a:t>
            </a:r>
            <a:r>
              <a:rPr lang="pt-BR" sz="2200" b="1" dirty="0" err="1"/>
              <a:t>assured</a:t>
            </a:r>
            <a:r>
              <a:rPr lang="pt-BR" sz="2200" b="1" dirty="0"/>
              <a:t> </a:t>
            </a:r>
            <a:r>
              <a:rPr lang="pt-BR" sz="2200" b="1" dirty="0" err="1"/>
              <a:t>functional</a:t>
            </a:r>
            <a:r>
              <a:rPr lang="pt-BR" sz="2200" b="1" dirty="0"/>
              <a:t> </a:t>
            </a:r>
            <a:r>
              <a:rPr lang="pt-BR" sz="2200" b="1" dirty="0" err="1"/>
              <a:t>and</a:t>
            </a:r>
            <a:r>
              <a:rPr lang="pt-BR" sz="2200" b="1" dirty="0"/>
              <a:t> </a:t>
            </a:r>
            <a:r>
              <a:rPr lang="pt-BR" sz="2200" b="1" dirty="0" err="1"/>
              <a:t>administrative</a:t>
            </a:r>
            <a:r>
              <a:rPr lang="pt-BR" sz="2200" b="1" dirty="0"/>
              <a:t> </a:t>
            </a:r>
            <a:r>
              <a:rPr lang="pt-BR" sz="2200" b="1" dirty="0" err="1"/>
              <a:t>autonomy</a:t>
            </a:r>
            <a:r>
              <a:rPr lang="pt-BR" sz="2200" b="1" dirty="0"/>
              <a:t> </a:t>
            </a:r>
            <a:r>
              <a:rPr lang="pt-BR" sz="2200" b="1" dirty="0" err="1"/>
              <a:t>and</a:t>
            </a:r>
            <a:r>
              <a:rPr lang="pt-BR" sz="2200" b="1" dirty="0"/>
              <a:t> </a:t>
            </a:r>
            <a:r>
              <a:rPr lang="pt-BR" sz="2200" b="1" dirty="0" err="1"/>
              <a:t>the</a:t>
            </a:r>
            <a:r>
              <a:rPr lang="pt-BR" sz="2200" b="1" dirty="0"/>
              <a:t> </a:t>
            </a:r>
            <a:r>
              <a:rPr lang="pt-BR" sz="2200" b="1" dirty="0" err="1"/>
              <a:t>right</a:t>
            </a:r>
            <a:r>
              <a:rPr lang="pt-BR" sz="2200" b="1" dirty="0"/>
              <a:t> </a:t>
            </a:r>
            <a:r>
              <a:rPr lang="pt-BR" sz="2200" b="1" dirty="0" err="1"/>
              <a:t>to</a:t>
            </a:r>
            <a:r>
              <a:rPr lang="pt-BR" sz="2200" b="1" dirty="0"/>
              <a:t> </a:t>
            </a:r>
            <a:r>
              <a:rPr lang="pt-BR" sz="2200" b="1" dirty="0" err="1"/>
              <a:t>initiate</a:t>
            </a:r>
            <a:r>
              <a:rPr lang="pt-BR" sz="2200" b="1" dirty="0"/>
              <a:t> </a:t>
            </a:r>
            <a:r>
              <a:rPr lang="pt-BR" sz="2200" b="1" dirty="0" err="1"/>
              <a:t>their</a:t>
            </a:r>
            <a:r>
              <a:rPr lang="pt-BR" sz="2200" b="1" dirty="0"/>
              <a:t> budget </a:t>
            </a:r>
            <a:r>
              <a:rPr lang="pt-BR" sz="2200" b="1" dirty="0" err="1"/>
              <a:t>proposal</a:t>
            </a:r>
            <a:r>
              <a:rPr lang="pt-BR" sz="2200" b="1" dirty="0"/>
              <a:t> </a:t>
            </a:r>
            <a:r>
              <a:rPr lang="pt-BR" sz="2200" dirty="0" err="1"/>
              <a:t>within</a:t>
            </a:r>
            <a:r>
              <a:rPr lang="pt-BR" sz="2200" dirty="0"/>
              <a:t> </a:t>
            </a:r>
            <a:r>
              <a:rPr lang="pt-BR" sz="2200" dirty="0" err="1"/>
              <a:t>the</a:t>
            </a:r>
            <a:r>
              <a:rPr lang="pt-BR" sz="2200" dirty="0"/>
              <a:t> </a:t>
            </a:r>
            <a:r>
              <a:rPr lang="pt-BR" sz="2200" dirty="0" err="1"/>
              <a:t>limits</a:t>
            </a:r>
            <a:r>
              <a:rPr lang="pt-BR" sz="2200" dirty="0"/>
              <a:t> </a:t>
            </a:r>
            <a:r>
              <a:rPr lang="pt-BR" sz="2200" dirty="0" err="1"/>
              <a:t>established</a:t>
            </a:r>
            <a:r>
              <a:rPr lang="pt-BR" sz="2200" dirty="0"/>
              <a:t> in </a:t>
            </a:r>
            <a:r>
              <a:rPr lang="pt-BR" sz="2200" dirty="0" err="1"/>
              <a:t>the</a:t>
            </a:r>
            <a:r>
              <a:rPr lang="pt-BR" sz="2200" dirty="0"/>
              <a:t> </a:t>
            </a:r>
            <a:r>
              <a:rPr lang="pt-BR" sz="2200" dirty="0" err="1"/>
              <a:t>law</a:t>
            </a:r>
            <a:r>
              <a:rPr lang="pt-BR" sz="2200" dirty="0"/>
              <a:t> </a:t>
            </a:r>
            <a:r>
              <a:rPr lang="pt-BR" sz="2200" dirty="0" err="1"/>
              <a:t>of</a:t>
            </a:r>
            <a:r>
              <a:rPr lang="pt-BR" sz="2200" dirty="0"/>
              <a:t> </a:t>
            </a:r>
            <a:r>
              <a:rPr lang="pt-BR" sz="2200" dirty="0" err="1"/>
              <a:t>budgetary</a:t>
            </a:r>
            <a:r>
              <a:rPr lang="pt-BR" sz="2200" dirty="0"/>
              <a:t> </a:t>
            </a:r>
            <a:r>
              <a:rPr lang="pt-BR" sz="2200" dirty="0" err="1"/>
              <a:t>directives</a:t>
            </a:r>
            <a:r>
              <a:rPr lang="pt-BR" sz="2200" dirty="0"/>
              <a:t>, </a:t>
            </a:r>
            <a:r>
              <a:rPr lang="pt-BR" sz="2200" dirty="0" err="1"/>
              <a:t>subject</a:t>
            </a:r>
            <a:r>
              <a:rPr lang="pt-BR" sz="2200" dirty="0"/>
              <a:t> </a:t>
            </a:r>
            <a:r>
              <a:rPr lang="pt-BR" sz="2200" dirty="0" err="1"/>
              <a:t>to</a:t>
            </a:r>
            <a:r>
              <a:rPr lang="pt-BR" sz="2200" dirty="0"/>
              <a:t> </a:t>
            </a:r>
            <a:r>
              <a:rPr lang="pt-BR" sz="2200" dirty="0" err="1"/>
              <a:t>the</a:t>
            </a:r>
            <a:r>
              <a:rPr lang="pt-BR" sz="2200" dirty="0"/>
              <a:t> </a:t>
            </a:r>
            <a:r>
              <a:rPr lang="pt-BR" sz="2200" dirty="0" err="1"/>
              <a:t>provisions</a:t>
            </a:r>
            <a:r>
              <a:rPr lang="pt-BR" sz="2200" dirty="0"/>
              <a:t> </a:t>
            </a:r>
            <a:r>
              <a:rPr lang="pt-BR" sz="2200" dirty="0" err="1"/>
              <a:t>of</a:t>
            </a:r>
            <a:r>
              <a:rPr lang="pt-BR" sz="2200" dirty="0"/>
              <a:t> art. 99, § 2°. (...)</a:t>
            </a:r>
          </a:p>
          <a:p>
            <a:pPr algn="just"/>
            <a:endParaRPr lang="pt-BR" sz="2200" dirty="0"/>
          </a:p>
          <a:p>
            <a:pPr algn="just"/>
            <a:r>
              <a:rPr lang="pt-BR" sz="2200" dirty="0"/>
              <a:t>§4°. The </a:t>
            </a:r>
            <a:r>
              <a:rPr lang="pt-BR" sz="2200" dirty="0" err="1"/>
              <a:t>institutional</a:t>
            </a:r>
            <a:r>
              <a:rPr lang="pt-BR" sz="2200" dirty="0"/>
              <a:t> </a:t>
            </a:r>
            <a:r>
              <a:rPr lang="pt-BR" sz="2200" b="1" dirty="0" err="1"/>
              <a:t>principles</a:t>
            </a:r>
            <a:r>
              <a:rPr lang="pt-BR" sz="2200" dirty="0"/>
              <a:t> </a:t>
            </a:r>
            <a:r>
              <a:rPr lang="pt-BR" sz="2200" dirty="0" err="1"/>
              <a:t>of</a:t>
            </a:r>
            <a:r>
              <a:rPr lang="pt-BR" sz="2200" dirty="0"/>
              <a:t> </a:t>
            </a:r>
            <a:r>
              <a:rPr lang="pt-BR" sz="2200" dirty="0" err="1"/>
              <a:t>the</a:t>
            </a:r>
            <a:r>
              <a:rPr lang="pt-BR" sz="2200" dirty="0"/>
              <a:t> </a:t>
            </a:r>
            <a:r>
              <a:rPr lang="pt-BR" sz="2200" dirty="0" err="1"/>
              <a:t>Public</a:t>
            </a:r>
            <a:r>
              <a:rPr lang="pt-BR" sz="2200" dirty="0"/>
              <a:t> </a:t>
            </a:r>
            <a:r>
              <a:rPr lang="pt-BR" sz="2200" dirty="0" err="1"/>
              <a:t>Defender’s</a:t>
            </a:r>
            <a:r>
              <a:rPr lang="pt-BR" sz="2200" dirty="0"/>
              <a:t> Office are </a:t>
            </a:r>
            <a:r>
              <a:rPr lang="pt-BR" sz="2200" dirty="0" err="1"/>
              <a:t>functional</a:t>
            </a:r>
            <a:r>
              <a:rPr lang="pt-BR" sz="2200" dirty="0"/>
              <a:t> </a:t>
            </a:r>
            <a:r>
              <a:rPr lang="pt-BR" sz="2200" dirty="0" err="1"/>
              <a:t>unity</a:t>
            </a:r>
            <a:r>
              <a:rPr lang="pt-BR" sz="2200" dirty="0"/>
              <a:t>, </a:t>
            </a:r>
            <a:r>
              <a:rPr lang="pt-BR" sz="2200" dirty="0" err="1"/>
              <a:t>indivisibility</a:t>
            </a:r>
            <a:r>
              <a:rPr lang="pt-BR" sz="2200" dirty="0"/>
              <a:t>, </a:t>
            </a:r>
            <a:r>
              <a:rPr lang="pt-BR" sz="2200" dirty="0" err="1"/>
              <a:t>and</a:t>
            </a:r>
            <a:r>
              <a:rPr lang="pt-BR" sz="2200" dirty="0"/>
              <a:t> </a:t>
            </a:r>
            <a:r>
              <a:rPr lang="pt-BR" sz="2200" b="1" dirty="0" err="1"/>
              <a:t>independence</a:t>
            </a:r>
            <a:r>
              <a:rPr lang="pt-BR" sz="2200" dirty="0"/>
              <a:t>, </a:t>
            </a:r>
            <a:r>
              <a:rPr lang="pt-BR" sz="2200" dirty="0" err="1"/>
              <a:t>applying</a:t>
            </a:r>
            <a:r>
              <a:rPr lang="pt-BR" sz="2200" dirty="0"/>
              <a:t> </a:t>
            </a:r>
            <a:r>
              <a:rPr lang="pt-BR" sz="2200" dirty="0" err="1"/>
              <a:t>also</a:t>
            </a:r>
            <a:r>
              <a:rPr lang="pt-BR" sz="2200" dirty="0"/>
              <a:t>, </a:t>
            </a:r>
            <a:r>
              <a:rPr lang="pt-BR" sz="2200" dirty="0" err="1"/>
              <a:t>when</a:t>
            </a:r>
            <a:r>
              <a:rPr lang="pt-BR" sz="2200" dirty="0"/>
              <a:t> </a:t>
            </a:r>
            <a:r>
              <a:rPr lang="pt-BR" sz="2200" dirty="0" err="1"/>
              <a:t>they</a:t>
            </a:r>
            <a:r>
              <a:rPr lang="pt-BR" sz="2200" dirty="0"/>
              <a:t> </a:t>
            </a:r>
            <a:r>
              <a:rPr lang="pt-BR" sz="2200" dirty="0" err="1"/>
              <a:t>fit</a:t>
            </a:r>
            <a:r>
              <a:rPr lang="pt-BR" sz="2200" dirty="0"/>
              <a:t>, </a:t>
            </a:r>
            <a:r>
              <a:rPr lang="pt-BR" sz="2200" dirty="0" err="1"/>
              <a:t>the</a:t>
            </a:r>
            <a:r>
              <a:rPr lang="pt-BR" sz="2200" dirty="0"/>
              <a:t> </a:t>
            </a:r>
            <a:r>
              <a:rPr lang="pt-BR" sz="2200" dirty="0" err="1"/>
              <a:t>provisions</a:t>
            </a:r>
            <a:r>
              <a:rPr lang="pt-BR" sz="2200" dirty="0"/>
              <a:t> </a:t>
            </a:r>
            <a:r>
              <a:rPr lang="pt-BR" sz="2200" dirty="0" err="1"/>
              <a:t>of</a:t>
            </a:r>
            <a:r>
              <a:rPr lang="pt-BR" sz="2200" dirty="0"/>
              <a:t> art. 93 </a:t>
            </a:r>
            <a:r>
              <a:rPr lang="pt-BR" sz="2200" dirty="0" err="1"/>
              <a:t>and</a:t>
            </a:r>
            <a:r>
              <a:rPr lang="pt-BR" sz="2200" dirty="0"/>
              <a:t> </a:t>
            </a:r>
            <a:r>
              <a:rPr lang="pt-BR" sz="2200" dirty="0" err="1"/>
              <a:t>subparagraph</a:t>
            </a:r>
            <a:r>
              <a:rPr lang="pt-BR" sz="2200" dirty="0"/>
              <a:t> II </a:t>
            </a:r>
            <a:r>
              <a:rPr lang="pt-BR" sz="2200" dirty="0" err="1"/>
              <a:t>of</a:t>
            </a:r>
            <a:r>
              <a:rPr lang="pt-BR" sz="2200" dirty="0"/>
              <a:t> art. 96 </a:t>
            </a:r>
            <a:r>
              <a:rPr lang="pt-BR" sz="2200" dirty="0" err="1"/>
              <a:t>of</a:t>
            </a:r>
            <a:r>
              <a:rPr lang="pt-BR" sz="2200" dirty="0"/>
              <a:t> </a:t>
            </a:r>
            <a:r>
              <a:rPr lang="pt-BR" sz="2200" dirty="0" err="1"/>
              <a:t>this</a:t>
            </a:r>
            <a:r>
              <a:rPr lang="pt-BR" sz="2200" dirty="0"/>
              <a:t> Federal </a:t>
            </a:r>
            <a:r>
              <a:rPr lang="pt-BR" sz="2200" dirty="0" err="1"/>
              <a:t>Constitution</a:t>
            </a:r>
            <a:r>
              <a:rPr lang="pt-BR" sz="2200" dirty="0"/>
              <a:t>.</a:t>
            </a:r>
          </a:p>
        </p:txBody>
      </p:sp>
      <p:sp>
        <p:nvSpPr>
          <p:cNvPr id="5" name="object 3">
            <a:extLst>
              <a:ext uri="{FF2B5EF4-FFF2-40B4-BE49-F238E27FC236}">
                <a16:creationId xmlns:a16="http://schemas.microsoft.com/office/drawing/2014/main" id="{C39F5913-A692-48A6-969E-947C9CED2F2A}"/>
              </a:ext>
            </a:extLst>
          </p:cNvPr>
          <p:cNvSpPr/>
          <p:nvPr/>
        </p:nvSpPr>
        <p:spPr>
          <a:xfrm>
            <a:off x="4241" y="122548"/>
            <a:ext cx="10688320" cy="1757533"/>
          </a:xfrm>
          <a:custGeom>
            <a:avLst/>
            <a:gdLst/>
            <a:ahLst/>
            <a:cxnLst/>
            <a:rect l="l" t="t" r="r" b="b"/>
            <a:pathLst>
              <a:path w="10688320" h="2126615">
                <a:moveTo>
                  <a:pt x="10687761" y="0"/>
                </a:moveTo>
                <a:lnTo>
                  <a:pt x="1253404" y="0"/>
                </a:lnTo>
                <a:lnTo>
                  <a:pt x="1227327" y="26161"/>
                </a:lnTo>
                <a:lnTo>
                  <a:pt x="0" y="1365630"/>
                </a:lnTo>
                <a:lnTo>
                  <a:pt x="0" y="2126551"/>
                </a:lnTo>
                <a:lnTo>
                  <a:pt x="1679981" y="293344"/>
                </a:lnTo>
                <a:lnTo>
                  <a:pt x="1714943" y="258279"/>
                </a:lnTo>
                <a:lnTo>
                  <a:pt x="1752442" y="226470"/>
                </a:lnTo>
                <a:lnTo>
                  <a:pt x="1792249" y="198021"/>
                </a:lnTo>
                <a:lnTo>
                  <a:pt x="1834131" y="173033"/>
                </a:lnTo>
                <a:lnTo>
                  <a:pt x="1877858" y="151609"/>
                </a:lnTo>
                <a:lnTo>
                  <a:pt x="1923198" y="133851"/>
                </a:lnTo>
                <a:lnTo>
                  <a:pt x="1969921" y="119861"/>
                </a:lnTo>
                <a:lnTo>
                  <a:pt x="2017796" y="109741"/>
                </a:lnTo>
                <a:lnTo>
                  <a:pt x="2066590" y="103595"/>
                </a:lnTo>
                <a:lnTo>
                  <a:pt x="2116074" y="101523"/>
                </a:lnTo>
                <a:lnTo>
                  <a:pt x="10687761" y="101523"/>
                </a:lnTo>
                <a:lnTo>
                  <a:pt x="10687761" y="0"/>
                </a:lnTo>
                <a:close/>
              </a:path>
            </a:pathLst>
          </a:custGeom>
          <a:solidFill>
            <a:srgbClr val="567E4F"/>
          </a:solidFill>
        </p:spPr>
        <p:txBody>
          <a:bodyPr wrap="square" lIns="0" tIns="0" rIns="0" bIns="0" rtlCol="0"/>
          <a:lstStyle/>
          <a:p>
            <a:endParaRPr/>
          </a:p>
        </p:txBody>
      </p:sp>
      <p:sp>
        <p:nvSpPr>
          <p:cNvPr id="6" name="object 10">
            <a:extLst>
              <a:ext uri="{FF2B5EF4-FFF2-40B4-BE49-F238E27FC236}">
                <a16:creationId xmlns:a16="http://schemas.microsoft.com/office/drawing/2014/main" id="{BA0FD481-29B8-47EF-9E29-B83E8BD76F33}"/>
              </a:ext>
            </a:extLst>
          </p:cNvPr>
          <p:cNvSpPr/>
          <p:nvPr/>
        </p:nvSpPr>
        <p:spPr>
          <a:xfrm>
            <a:off x="8597" y="5607762"/>
            <a:ext cx="10683404" cy="2049631"/>
          </a:xfrm>
          <a:prstGeom prst="rect">
            <a:avLst/>
          </a:prstGeom>
          <a:blipFill>
            <a:blip r:embed="rId2" cstate="print"/>
            <a:stretch>
              <a:fillRect/>
            </a:stretch>
          </a:blipFill>
        </p:spPr>
        <p:txBody>
          <a:bodyPr wrap="square" lIns="0" tIns="0" rIns="0" bIns="0" rtlCol="0"/>
          <a:lstStyle/>
          <a:p>
            <a:endParaRPr dirty="0"/>
          </a:p>
        </p:txBody>
      </p:sp>
    </p:spTree>
    <p:extLst>
      <p:ext uri="{BB962C8B-B14F-4D97-AF65-F5344CB8AC3E}">
        <p14:creationId xmlns:p14="http://schemas.microsoft.com/office/powerpoint/2010/main" val="1469420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0682097" cy="7557932"/>
          </a:xfrm>
          <a:prstGeom prst="rect">
            <a:avLst/>
          </a:prstGeom>
          <a:blipFill>
            <a:blip r:embed="rId2" cstate="print"/>
            <a:stretch>
              <a:fillRect/>
            </a:stretch>
          </a:blipFill>
        </p:spPr>
        <p:txBody>
          <a:bodyPr wrap="square" lIns="0" tIns="0" rIns="0" bIns="0" rtlCol="0"/>
          <a:lstStyle/>
          <a:p>
            <a:endParaRPr/>
          </a:p>
        </p:txBody>
      </p:sp>
      <p:sp>
        <p:nvSpPr>
          <p:cNvPr id="3" name="object 3"/>
          <p:cNvSpPr txBox="1"/>
          <p:nvPr/>
        </p:nvSpPr>
        <p:spPr>
          <a:xfrm>
            <a:off x="803443" y="385361"/>
            <a:ext cx="3324057" cy="1626086"/>
          </a:xfrm>
          <a:prstGeom prst="rect">
            <a:avLst/>
          </a:prstGeom>
        </p:spPr>
        <p:txBody>
          <a:bodyPr vert="horz" wrap="square" lIns="0" tIns="12700" rIns="0" bIns="0" rtlCol="0">
            <a:spAutoFit/>
          </a:bodyPr>
          <a:lstStyle/>
          <a:p>
            <a:pPr marL="12700" marR="5080">
              <a:lnSpc>
                <a:spcPct val="100000"/>
              </a:lnSpc>
              <a:spcBef>
                <a:spcPts val="100"/>
              </a:spcBef>
            </a:pPr>
            <a:r>
              <a:rPr lang="en-US" sz="2600" b="1" dirty="0">
                <a:solidFill>
                  <a:schemeClr val="bg1"/>
                </a:solidFill>
                <a:latin typeface="Arial" panose="020B0604020202020204" pitchFamily="34" charset="0"/>
                <a:cs typeface="Arial" panose="020B0604020202020204" pitchFamily="34" charset="0"/>
              </a:rPr>
              <a:t>If Marielle, who was a councilwoman, was killed, imagine</a:t>
            </a:r>
          </a:p>
          <a:p>
            <a:pPr marL="12700" marR="5080">
              <a:lnSpc>
                <a:spcPct val="100000"/>
              </a:lnSpc>
              <a:spcBef>
                <a:spcPts val="100"/>
              </a:spcBef>
            </a:pPr>
            <a:r>
              <a:rPr lang="en-US" sz="2600" b="1" dirty="0">
                <a:solidFill>
                  <a:schemeClr val="bg1"/>
                </a:solidFill>
                <a:latin typeface="Arial" panose="020B0604020202020204" pitchFamily="34" charset="0"/>
                <a:cs typeface="Arial" panose="020B0604020202020204" pitchFamily="34" charset="0"/>
              </a:rPr>
              <a:t>what they can</a:t>
            </a:r>
            <a:endParaRPr sz="2600" b="1" dirty="0">
              <a:solidFill>
                <a:schemeClr val="bg1"/>
              </a:solidFill>
              <a:latin typeface="Arial" panose="020B0604020202020204" pitchFamily="34" charset="0"/>
              <a:cs typeface="Arial" panose="020B0604020202020204" pitchFamily="34" charset="0"/>
            </a:endParaRPr>
          </a:p>
        </p:txBody>
      </p:sp>
      <p:sp>
        <p:nvSpPr>
          <p:cNvPr id="5" name="object 5"/>
          <p:cNvSpPr txBox="1"/>
          <p:nvPr/>
        </p:nvSpPr>
        <p:spPr>
          <a:xfrm>
            <a:off x="850900" y="2028825"/>
            <a:ext cx="1791335" cy="412934"/>
          </a:xfrm>
          <a:prstGeom prst="rect">
            <a:avLst/>
          </a:prstGeom>
        </p:spPr>
        <p:txBody>
          <a:bodyPr vert="horz" wrap="square" lIns="0" tIns="12700" rIns="0" bIns="0" rtlCol="0">
            <a:spAutoFit/>
          </a:bodyPr>
          <a:lstStyle/>
          <a:p>
            <a:pPr marL="12700">
              <a:lnSpc>
                <a:spcPct val="100000"/>
              </a:lnSpc>
              <a:spcBef>
                <a:spcPts val="100"/>
              </a:spcBef>
            </a:pPr>
            <a:r>
              <a:rPr lang="pt-BR" sz="2600" b="1" spc="5" dirty="0">
                <a:solidFill>
                  <a:srgbClr val="FFFFFF"/>
                </a:solidFill>
                <a:latin typeface="Trebuchet MS"/>
                <a:cs typeface="Trebuchet MS"/>
              </a:rPr>
              <a:t>do </a:t>
            </a:r>
            <a:r>
              <a:rPr lang="pt-BR" sz="2600" b="1" spc="5" dirty="0" err="1">
                <a:solidFill>
                  <a:srgbClr val="FFFFFF"/>
                </a:solidFill>
                <a:latin typeface="Trebuchet MS"/>
                <a:cs typeface="Trebuchet MS"/>
              </a:rPr>
              <a:t>with</a:t>
            </a:r>
            <a:r>
              <a:rPr lang="pt-BR" sz="2600" b="1" spc="5" dirty="0">
                <a:solidFill>
                  <a:srgbClr val="FFFFFF"/>
                </a:solidFill>
                <a:latin typeface="Trebuchet MS"/>
                <a:cs typeface="Trebuchet MS"/>
              </a:rPr>
              <a:t> </a:t>
            </a:r>
            <a:r>
              <a:rPr lang="pt-BR" sz="2600" b="1" spc="5" dirty="0" err="1">
                <a:solidFill>
                  <a:srgbClr val="FFFFFF"/>
                </a:solidFill>
                <a:latin typeface="Trebuchet MS"/>
                <a:cs typeface="Trebuchet MS"/>
              </a:rPr>
              <a:t>us</a:t>
            </a:r>
            <a:r>
              <a:rPr sz="2600" b="1" spc="-85" dirty="0">
                <a:solidFill>
                  <a:srgbClr val="FFFFFF"/>
                </a:solidFill>
                <a:latin typeface="Trebuchet MS"/>
                <a:cs typeface="Trebuchet MS"/>
              </a:rPr>
              <a:t>.</a:t>
            </a:r>
            <a:endParaRPr sz="2600" dirty="0">
              <a:latin typeface="Trebuchet MS"/>
              <a:cs typeface="Trebuchet MS"/>
            </a:endParaRPr>
          </a:p>
        </p:txBody>
      </p:sp>
      <p:sp>
        <p:nvSpPr>
          <p:cNvPr id="6" name="object 6"/>
          <p:cNvSpPr txBox="1"/>
          <p:nvPr/>
        </p:nvSpPr>
        <p:spPr>
          <a:xfrm>
            <a:off x="750719" y="3110763"/>
            <a:ext cx="3234055" cy="628377"/>
          </a:xfrm>
          <a:prstGeom prst="rect">
            <a:avLst/>
          </a:prstGeom>
        </p:spPr>
        <p:txBody>
          <a:bodyPr vert="horz" wrap="square" lIns="0" tIns="12700" rIns="0" bIns="0" rtlCol="0">
            <a:spAutoFit/>
          </a:bodyPr>
          <a:lstStyle/>
          <a:p>
            <a:pPr marL="12700">
              <a:lnSpc>
                <a:spcPct val="100000"/>
              </a:lnSpc>
              <a:spcBef>
                <a:spcPts val="100"/>
              </a:spcBef>
            </a:pPr>
            <a:r>
              <a:rPr lang="pt-BR" sz="2000" b="1" spc="-20" dirty="0" err="1">
                <a:solidFill>
                  <a:srgbClr val="FFFFFF"/>
                </a:solidFill>
                <a:latin typeface="Arial"/>
                <a:cs typeface="Arial"/>
              </a:rPr>
              <a:t>From</a:t>
            </a:r>
            <a:r>
              <a:rPr lang="pt-BR" sz="2000" b="1" spc="-20" dirty="0">
                <a:solidFill>
                  <a:srgbClr val="FFFFFF"/>
                </a:solidFill>
                <a:latin typeface="Arial"/>
                <a:cs typeface="Arial"/>
              </a:rPr>
              <a:t> a </a:t>
            </a:r>
            <a:r>
              <a:rPr lang="pt-BR" sz="2000" b="1" spc="-20" dirty="0" err="1">
                <a:solidFill>
                  <a:srgbClr val="FFFFFF"/>
                </a:solidFill>
                <a:latin typeface="Arial"/>
                <a:cs typeface="Arial"/>
              </a:rPr>
              <a:t>resident</a:t>
            </a:r>
            <a:r>
              <a:rPr lang="pt-BR" sz="2000" b="1" spc="-20" dirty="0">
                <a:solidFill>
                  <a:srgbClr val="FFFFFF"/>
                </a:solidFill>
                <a:latin typeface="Arial"/>
                <a:cs typeface="Arial"/>
              </a:rPr>
              <a:t> </a:t>
            </a:r>
            <a:r>
              <a:rPr lang="pt-BR" sz="2000" b="1" spc="-20" dirty="0" err="1">
                <a:solidFill>
                  <a:srgbClr val="FFFFFF"/>
                </a:solidFill>
                <a:latin typeface="Arial"/>
                <a:cs typeface="Arial"/>
              </a:rPr>
              <a:t>during</a:t>
            </a:r>
            <a:r>
              <a:rPr lang="pt-BR" sz="2000" b="1" spc="-20" dirty="0">
                <a:solidFill>
                  <a:srgbClr val="FFFFFF"/>
                </a:solidFill>
                <a:latin typeface="Arial"/>
                <a:cs typeface="Arial"/>
              </a:rPr>
              <a:t> </a:t>
            </a:r>
            <a:r>
              <a:rPr lang="pt-BR" sz="2000" b="1" spc="-20" dirty="0" err="1">
                <a:solidFill>
                  <a:srgbClr val="FFFFFF"/>
                </a:solidFill>
                <a:latin typeface="Arial"/>
                <a:cs typeface="Arial"/>
              </a:rPr>
              <a:t>the</a:t>
            </a:r>
            <a:r>
              <a:rPr lang="pt-BR" sz="2000" b="1" spc="-20" dirty="0">
                <a:solidFill>
                  <a:srgbClr val="FFFFFF"/>
                </a:solidFill>
                <a:latin typeface="Arial"/>
                <a:cs typeface="Arial"/>
              </a:rPr>
              <a:t> </a:t>
            </a:r>
            <a:r>
              <a:rPr lang="pt-BR" sz="2000" b="1" spc="-20" dirty="0" err="1">
                <a:solidFill>
                  <a:srgbClr val="FFFFFF"/>
                </a:solidFill>
                <a:latin typeface="Arial"/>
                <a:cs typeface="Arial"/>
              </a:rPr>
              <a:t>Circuit</a:t>
            </a:r>
            <a:endParaRPr sz="2000" b="1" dirty="0">
              <a:latin typeface="Arial"/>
              <a:cs typeface="Arial"/>
            </a:endParaRPr>
          </a:p>
        </p:txBody>
      </p:sp>
      <p:sp>
        <p:nvSpPr>
          <p:cNvPr id="7" name="object 7"/>
          <p:cNvSpPr txBox="1"/>
          <p:nvPr/>
        </p:nvSpPr>
        <p:spPr>
          <a:xfrm>
            <a:off x="2705100" y="1805940"/>
            <a:ext cx="584200" cy="1365885"/>
          </a:xfrm>
          <a:prstGeom prst="rect">
            <a:avLst/>
          </a:prstGeom>
        </p:spPr>
        <p:txBody>
          <a:bodyPr vert="horz" wrap="square" lIns="0" tIns="12065" rIns="0" bIns="0" rtlCol="0">
            <a:spAutoFit/>
          </a:bodyPr>
          <a:lstStyle/>
          <a:p>
            <a:pPr marL="12700">
              <a:lnSpc>
                <a:spcPct val="100000"/>
              </a:lnSpc>
              <a:spcBef>
                <a:spcPts val="95"/>
              </a:spcBef>
            </a:pPr>
            <a:r>
              <a:rPr sz="8800" b="1" spc="-5" dirty="0">
                <a:solidFill>
                  <a:srgbClr val="FFFFFF"/>
                </a:solidFill>
                <a:latin typeface="Times New Roman"/>
                <a:cs typeface="Times New Roman"/>
              </a:rPr>
              <a:t>”</a:t>
            </a:r>
            <a:endParaRPr sz="8800" dirty="0">
              <a:latin typeface="Times New Roman"/>
              <a:cs typeface="Times New Roman"/>
            </a:endParaRPr>
          </a:p>
        </p:txBody>
      </p:sp>
      <p:sp>
        <p:nvSpPr>
          <p:cNvPr id="8" name="object 8"/>
          <p:cNvSpPr txBox="1">
            <a:spLocks noGrp="1"/>
          </p:cNvSpPr>
          <p:nvPr>
            <p:ph type="title"/>
          </p:nvPr>
        </p:nvSpPr>
        <p:spPr>
          <a:xfrm>
            <a:off x="160337" y="-28575"/>
            <a:ext cx="584200" cy="1365885"/>
          </a:xfrm>
          <a:prstGeom prst="rect">
            <a:avLst/>
          </a:prstGeom>
        </p:spPr>
        <p:txBody>
          <a:bodyPr vert="horz" wrap="square" lIns="0" tIns="12065" rIns="0" bIns="0" rtlCol="0">
            <a:spAutoFit/>
          </a:bodyPr>
          <a:lstStyle/>
          <a:p>
            <a:pPr marL="12700">
              <a:lnSpc>
                <a:spcPct val="100000"/>
              </a:lnSpc>
              <a:spcBef>
                <a:spcPts val="95"/>
              </a:spcBef>
            </a:pPr>
            <a:r>
              <a:rPr sz="8800" b="1" spc="-5" dirty="0">
                <a:latin typeface="Times New Roman"/>
                <a:cs typeface="Times New Roman"/>
              </a:rPr>
              <a:t>“</a:t>
            </a:r>
            <a:endParaRPr sz="8800" dirty="0">
              <a:latin typeface="Times New Roman"/>
              <a:cs typeface="Times New Roman"/>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a:extLst>
              <a:ext uri="{FF2B5EF4-FFF2-40B4-BE49-F238E27FC236}">
                <a16:creationId xmlns:a16="http://schemas.microsoft.com/office/drawing/2014/main" id="{97F3124B-ADAA-4F76-AA8A-53C807DA04D4}"/>
              </a:ext>
            </a:extLst>
          </p:cNvPr>
          <p:cNvSpPr/>
          <p:nvPr/>
        </p:nvSpPr>
        <p:spPr>
          <a:xfrm>
            <a:off x="3975100" y="3705225"/>
            <a:ext cx="3437159" cy="1749325"/>
          </a:xfrm>
          <a:prstGeom prst="rect">
            <a:avLst/>
          </a:prstGeom>
        </p:spPr>
        <p:txBody>
          <a:bodyPr wrap="none">
            <a:spAutoFit/>
          </a:bodyPr>
          <a:lstStyle/>
          <a:p>
            <a:pPr algn="ctr">
              <a:lnSpc>
                <a:spcPct val="107000"/>
              </a:lnSpc>
              <a:spcAft>
                <a:spcPts val="800"/>
              </a:spcAft>
            </a:pPr>
            <a:r>
              <a:rPr lang="pt-BR" sz="4400" dirty="0">
                <a:latin typeface="Calibri" panose="020F0502020204030204" pitchFamily="34" charset="0"/>
                <a:ea typeface="Calibri" panose="020F0502020204030204" pitchFamily="34" charset="0"/>
                <a:cs typeface="Times New Roman" panose="02020603050405020304" pitchFamily="18" charset="0"/>
              </a:rPr>
              <a:t>THANK YOU!</a:t>
            </a:r>
          </a:p>
          <a:p>
            <a:pPr algn="ctr">
              <a:lnSpc>
                <a:spcPct val="107000"/>
              </a:lnSpc>
              <a:spcAft>
                <a:spcPts val="800"/>
              </a:spcAft>
            </a:pPr>
            <a:r>
              <a:rPr lang="ka-GE" sz="4800" dirty="0">
                <a:latin typeface="Calibri" panose="020F0502020204030204" pitchFamily="34" charset="0"/>
                <a:ea typeface="Calibri" panose="020F0502020204030204" pitchFamily="34" charset="0"/>
                <a:cs typeface="Times New Roman" panose="02020603050405020304" pitchFamily="18" charset="0"/>
              </a:rPr>
              <a:t>გმადლობთ</a:t>
            </a:r>
            <a:endParaRPr lang="pt-BR" sz="48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2" name="Imagem 1">
            <a:extLst>
              <a:ext uri="{FF2B5EF4-FFF2-40B4-BE49-F238E27FC236}">
                <a16:creationId xmlns:a16="http://schemas.microsoft.com/office/drawing/2014/main" id="{DBDFC1C7-DA96-4CB6-B50A-C6FB8708BF2D}"/>
              </a:ext>
            </a:extLst>
          </p:cNvPr>
          <p:cNvPicPr>
            <a:picLocks noChangeAspect="1"/>
          </p:cNvPicPr>
          <p:nvPr/>
        </p:nvPicPr>
        <p:blipFill>
          <a:blip r:embed="rId2"/>
          <a:stretch>
            <a:fillRect/>
          </a:stretch>
        </p:blipFill>
        <p:spPr>
          <a:xfrm>
            <a:off x="469900" y="581025"/>
            <a:ext cx="9753600" cy="3191330"/>
          </a:xfrm>
          <a:prstGeom prst="rect">
            <a:avLst/>
          </a:prstGeom>
        </p:spPr>
      </p:pic>
    </p:spTree>
    <p:extLst>
      <p:ext uri="{BB962C8B-B14F-4D97-AF65-F5344CB8AC3E}">
        <p14:creationId xmlns:p14="http://schemas.microsoft.com/office/powerpoint/2010/main" val="23701533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ângulo 2">
            <a:extLst>
              <a:ext uri="{FF2B5EF4-FFF2-40B4-BE49-F238E27FC236}">
                <a16:creationId xmlns:a16="http://schemas.microsoft.com/office/drawing/2014/main" id="{A7E207AE-2AC9-4564-8506-A82D83DB50A4}"/>
              </a:ext>
            </a:extLst>
          </p:cNvPr>
          <p:cNvSpPr/>
          <p:nvPr/>
        </p:nvSpPr>
        <p:spPr>
          <a:xfrm>
            <a:off x="1536700" y="428625"/>
            <a:ext cx="8534400" cy="4451283"/>
          </a:xfrm>
          <a:prstGeom prst="rect">
            <a:avLst/>
          </a:prstGeom>
        </p:spPr>
        <p:txBody>
          <a:bodyPr wrap="square">
            <a:spAutoFit/>
          </a:bodyPr>
          <a:lstStyle/>
          <a:p>
            <a:pPr algn="ctr"/>
            <a:r>
              <a:rPr lang="pt-BR" sz="2400" b="1" dirty="0">
                <a:solidFill>
                  <a:schemeClr val="accent3">
                    <a:lumMod val="75000"/>
                  </a:schemeClr>
                </a:solidFill>
                <a:latin typeface="Arial" panose="020B0604020202020204" pitchFamily="34" charset="0"/>
                <a:cs typeface="Arial" panose="020B0604020202020204" pitchFamily="34" charset="0"/>
              </a:rPr>
              <a:t>BRAZIL</a:t>
            </a:r>
          </a:p>
          <a:p>
            <a:pPr>
              <a:lnSpc>
                <a:spcPts val="3000"/>
              </a:lnSpc>
            </a:pPr>
            <a:r>
              <a:rPr lang="pt-BR" sz="2400" b="1" dirty="0">
                <a:latin typeface="Arial" panose="020B0604020202020204" pitchFamily="34" charset="0"/>
                <a:cs typeface="Arial" panose="020B0604020202020204" pitchFamily="34" charset="0"/>
              </a:rPr>
              <a:t> </a:t>
            </a:r>
          </a:p>
          <a:p>
            <a:pPr marL="342900" indent="-342900">
              <a:lnSpc>
                <a:spcPts val="3200"/>
              </a:lnSpc>
              <a:buFont typeface="Arial" panose="020B0604020202020204" pitchFamily="34" charset="0"/>
              <a:buChar char="•"/>
            </a:pPr>
            <a:r>
              <a:rPr lang="pt-BR" sz="2400" b="1" dirty="0" err="1">
                <a:latin typeface="Arial" panose="020B0604020202020204" pitchFamily="34" charset="0"/>
                <a:cs typeface="Arial" panose="020B0604020202020204" pitchFamily="34" charset="0"/>
              </a:rPr>
              <a:t>Population</a:t>
            </a:r>
            <a:r>
              <a:rPr lang="pt-BR" sz="2400" b="1" dirty="0">
                <a:latin typeface="Arial" panose="020B0604020202020204" pitchFamily="34" charset="0"/>
                <a:cs typeface="Arial" panose="020B0604020202020204" pitchFamily="34" charset="0"/>
              </a:rPr>
              <a:t>: 209.3 </a:t>
            </a:r>
            <a:r>
              <a:rPr lang="pt-BR" sz="2400" b="1" dirty="0" err="1">
                <a:latin typeface="Arial" panose="020B0604020202020204" pitchFamily="34" charset="0"/>
                <a:cs typeface="Arial" panose="020B0604020202020204" pitchFamily="34" charset="0"/>
              </a:rPr>
              <a:t>million</a:t>
            </a:r>
            <a:endParaRPr lang="pt-BR" sz="2400" b="1" dirty="0">
              <a:latin typeface="Arial" panose="020B0604020202020204" pitchFamily="34" charset="0"/>
              <a:cs typeface="Arial" panose="020B0604020202020204" pitchFamily="34" charset="0"/>
            </a:endParaRPr>
          </a:p>
          <a:p>
            <a:pPr marL="342900" indent="-342900">
              <a:lnSpc>
                <a:spcPts val="3200"/>
              </a:lnSpc>
              <a:buFont typeface="Arial" panose="020B0604020202020204" pitchFamily="34" charset="0"/>
              <a:buChar char="•"/>
            </a:pPr>
            <a:r>
              <a:rPr lang="pt-BR" sz="2400" b="1" dirty="0" err="1">
                <a:latin typeface="Arial" panose="020B0604020202020204" pitchFamily="34" charset="0"/>
                <a:cs typeface="Arial" panose="020B0604020202020204" pitchFamily="34" charset="0"/>
              </a:rPr>
              <a:t>Human</a:t>
            </a:r>
            <a:r>
              <a:rPr lang="pt-BR" sz="2400" b="1" dirty="0">
                <a:latin typeface="Arial" panose="020B0604020202020204" pitchFamily="34" charset="0"/>
                <a:cs typeface="Arial" panose="020B0604020202020204" pitchFamily="34" charset="0"/>
              </a:rPr>
              <a:t> </a:t>
            </a:r>
            <a:r>
              <a:rPr lang="pt-BR" sz="2400" b="1" dirty="0" err="1">
                <a:latin typeface="Arial" panose="020B0604020202020204" pitchFamily="34" charset="0"/>
                <a:cs typeface="Arial" panose="020B0604020202020204" pitchFamily="34" charset="0"/>
              </a:rPr>
              <a:t>Development</a:t>
            </a:r>
            <a:r>
              <a:rPr lang="pt-BR" sz="2400" b="1" dirty="0">
                <a:latin typeface="Arial" panose="020B0604020202020204" pitchFamily="34" charset="0"/>
                <a:cs typeface="Arial" panose="020B0604020202020204" pitchFamily="34" charset="0"/>
              </a:rPr>
              <a:t> Index (HDI): 79th position</a:t>
            </a:r>
          </a:p>
          <a:p>
            <a:pPr marL="342900" indent="-342900">
              <a:lnSpc>
                <a:spcPts val="3200"/>
              </a:lnSpc>
              <a:buFont typeface="Arial" panose="020B0604020202020204" pitchFamily="34" charset="0"/>
              <a:buChar char="•"/>
            </a:pPr>
            <a:r>
              <a:rPr lang="pt-BR" sz="2400" b="1" dirty="0">
                <a:latin typeface="Arial" panose="020B0604020202020204" pitchFamily="34" charset="0"/>
                <a:cs typeface="Arial" panose="020B0604020202020204" pitchFamily="34" charset="0"/>
              </a:rPr>
              <a:t>Black </a:t>
            </a:r>
            <a:r>
              <a:rPr lang="pt-BR" sz="2400" b="1" dirty="0" err="1">
                <a:latin typeface="Arial" panose="020B0604020202020204" pitchFamily="34" charset="0"/>
                <a:cs typeface="Arial" panose="020B0604020202020204" pitchFamily="34" charset="0"/>
              </a:rPr>
              <a:t>and</a:t>
            </a:r>
            <a:r>
              <a:rPr lang="pt-BR" sz="2400" b="1" dirty="0">
                <a:latin typeface="Arial" panose="020B0604020202020204" pitchFamily="34" charset="0"/>
                <a:cs typeface="Arial" panose="020B0604020202020204" pitchFamily="34" charset="0"/>
              </a:rPr>
              <a:t> </a:t>
            </a:r>
            <a:r>
              <a:rPr lang="pt-BR" sz="2400" b="1" dirty="0" err="1">
                <a:latin typeface="Arial" panose="020B0604020202020204" pitchFamily="34" charset="0"/>
                <a:cs typeface="Arial" panose="020B0604020202020204" pitchFamily="34" charset="0"/>
              </a:rPr>
              <a:t>brown</a:t>
            </a:r>
            <a:r>
              <a:rPr lang="pt-BR" sz="2400" b="1" dirty="0">
                <a:latin typeface="Arial" panose="020B0604020202020204" pitchFamily="34" charset="0"/>
                <a:cs typeface="Arial" panose="020B0604020202020204" pitchFamily="34" charset="0"/>
              </a:rPr>
              <a:t> </a:t>
            </a:r>
            <a:r>
              <a:rPr lang="pt-BR" sz="2400" b="1" dirty="0" err="1">
                <a:latin typeface="Arial" panose="020B0604020202020204" pitchFamily="34" charset="0"/>
                <a:cs typeface="Arial" panose="020B0604020202020204" pitchFamily="34" charset="0"/>
              </a:rPr>
              <a:t>people</a:t>
            </a:r>
            <a:r>
              <a:rPr lang="pt-BR" sz="2400" b="1" dirty="0">
                <a:latin typeface="Arial" panose="020B0604020202020204" pitchFamily="34" charset="0"/>
                <a:cs typeface="Arial" panose="020B0604020202020204" pitchFamily="34" charset="0"/>
              </a:rPr>
              <a:t>: 55% </a:t>
            </a:r>
            <a:r>
              <a:rPr lang="pt-BR" sz="2400" b="1" dirty="0" err="1">
                <a:latin typeface="Arial" panose="020B0604020202020204" pitchFamily="34" charset="0"/>
                <a:cs typeface="Arial" panose="020B0604020202020204" pitchFamily="34" charset="0"/>
              </a:rPr>
              <a:t>of</a:t>
            </a:r>
            <a:r>
              <a:rPr lang="pt-BR" sz="2400" b="1" dirty="0">
                <a:latin typeface="Arial" panose="020B0604020202020204" pitchFamily="34" charset="0"/>
                <a:cs typeface="Arial" panose="020B0604020202020204" pitchFamily="34" charset="0"/>
              </a:rPr>
              <a:t> </a:t>
            </a:r>
            <a:r>
              <a:rPr lang="pt-BR" sz="2400" b="1" dirty="0" err="1">
                <a:latin typeface="Arial" panose="020B0604020202020204" pitchFamily="34" charset="0"/>
                <a:cs typeface="Arial" panose="020B0604020202020204" pitchFamily="34" charset="0"/>
              </a:rPr>
              <a:t>the</a:t>
            </a:r>
            <a:r>
              <a:rPr lang="pt-BR" sz="2400" b="1" dirty="0">
                <a:latin typeface="Arial" panose="020B0604020202020204" pitchFamily="34" charset="0"/>
                <a:cs typeface="Arial" panose="020B0604020202020204" pitchFamily="34" charset="0"/>
              </a:rPr>
              <a:t> </a:t>
            </a:r>
            <a:r>
              <a:rPr lang="pt-BR" sz="2400" b="1" dirty="0" err="1">
                <a:latin typeface="Arial" panose="020B0604020202020204" pitchFamily="34" charset="0"/>
                <a:cs typeface="Arial" panose="020B0604020202020204" pitchFamily="34" charset="0"/>
              </a:rPr>
              <a:t>population</a:t>
            </a:r>
            <a:endParaRPr lang="pt-BR" sz="2400" b="1" dirty="0">
              <a:latin typeface="Arial" panose="020B0604020202020204" pitchFamily="34" charset="0"/>
              <a:cs typeface="Arial" panose="020B0604020202020204" pitchFamily="34" charset="0"/>
            </a:endParaRPr>
          </a:p>
          <a:p>
            <a:pPr>
              <a:lnSpc>
                <a:spcPts val="3200"/>
              </a:lnSpc>
            </a:pPr>
            <a:r>
              <a:rPr lang="pt-BR" sz="2400" b="1" dirty="0">
                <a:latin typeface="Arial" panose="020B0604020202020204" pitchFamily="34" charset="0"/>
                <a:cs typeface="Arial" panose="020B0604020202020204" pitchFamily="34" charset="0"/>
              </a:rPr>
              <a:t> </a:t>
            </a:r>
          </a:p>
          <a:p>
            <a:pPr marL="342900" indent="-342900">
              <a:lnSpc>
                <a:spcPts val="3200"/>
              </a:lnSpc>
              <a:buFont typeface="Arial" panose="020B0604020202020204" pitchFamily="34" charset="0"/>
              <a:buChar char="•"/>
            </a:pPr>
            <a:r>
              <a:rPr lang="pt-BR" sz="2400" b="1" dirty="0" err="1">
                <a:latin typeface="Arial" panose="020B0604020202020204" pitchFamily="34" charset="0"/>
                <a:cs typeface="Arial" panose="020B0604020202020204" pitchFamily="34" charset="0"/>
              </a:rPr>
              <a:t>Prison</a:t>
            </a:r>
            <a:r>
              <a:rPr lang="pt-BR" sz="2400" b="1" dirty="0">
                <a:latin typeface="Arial" panose="020B0604020202020204" pitchFamily="34" charset="0"/>
                <a:cs typeface="Arial" panose="020B0604020202020204" pitchFamily="34" charset="0"/>
              </a:rPr>
              <a:t> </a:t>
            </a:r>
            <a:r>
              <a:rPr lang="pt-BR" sz="2400" b="1" dirty="0" err="1">
                <a:latin typeface="Arial" panose="020B0604020202020204" pitchFamily="34" charset="0"/>
                <a:cs typeface="Arial" panose="020B0604020202020204" pitchFamily="34" charset="0"/>
              </a:rPr>
              <a:t>population</a:t>
            </a:r>
            <a:r>
              <a:rPr lang="pt-BR" sz="2400" b="1" dirty="0">
                <a:latin typeface="Arial" panose="020B0604020202020204" pitchFamily="34" charset="0"/>
                <a:cs typeface="Arial" panose="020B0604020202020204" pitchFamily="34" charset="0"/>
              </a:rPr>
              <a:t>: 726,000</a:t>
            </a:r>
          </a:p>
          <a:p>
            <a:pPr marL="342900" indent="-342900">
              <a:lnSpc>
                <a:spcPts val="3200"/>
              </a:lnSpc>
              <a:buFont typeface="Arial" panose="020B0604020202020204" pitchFamily="34" charset="0"/>
              <a:buChar char="•"/>
            </a:pPr>
            <a:r>
              <a:rPr lang="pt-BR" sz="2400" b="1" dirty="0">
                <a:latin typeface="Arial" panose="020B0604020202020204" pitchFamily="34" charset="0"/>
                <a:cs typeface="Arial" panose="020B0604020202020204" pitchFamily="34" charset="0"/>
              </a:rPr>
              <a:t>3rd in </a:t>
            </a:r>
            <a:r>
              <a:rPr lang="pt-BR" sz="2400" b="1" dirty="0" err="1">
                <a:latin typeface="Arial" panose="020B0604020202020204" pitchFamily="34" charset="0"/>
                <a:cs typeface="Arial" panose="020B0604020202020204" pitchFamily="34" charset="0"/>
              </a:rPr>
              <a:t>the</a:t>
            </a:r>
            <a:r>
              <a:rPr lang="pt-BR" sz="2400" b="1" dirty="0">
                <a:latin typeface="Arial" panose="020B0604020202020204" pitchFamily="34" charset="0"/>
                <a:cs typeface="Arial" panose="020B0604020202020204" pitchFamily="34" charset="0"/>
              </a:rPr>
              <a:t> world ranking</a:t>
            </a:r>
          </a:p>
          <a:p>
            <a:pPr marL="342900" indent="-342900">
              <a:lnSpc>
                <a:spcPts val="3200"/>
              </a:lnSpc>
              <a:buFont typeface="Arial" panose="020B0604020202020204" pitchFamily="34" charset="0"/>
              <a:buChar char="•"/>
            </a:pPr>
            <a:r>
              <a:rPr lang="pt-BR" sz="2400" b="1" dirty="0">
                <a:latin typeface="Arial" panose="020B0604020202020204" pitchFamily="34" charset="0"/>
                <a:cs typeface="Arial" panose="020B0604020202020204" pitchFamily="34" charset="0"/>
              </a:rPr>
              <a:t>Black </a:t>
            </a:r>
            <a:r>
              <a:rPr lang="pt-BR" sz="2400" b="1" dirty="0" err="1">
                <a:latin typeface="Arial" panose="020B0604020202020204" pitchFamily="34" charset="0"/>
                <a:cs typeface="Arial" panose="020B0604020202020204" pitchFamily="34" charset="0"/>
              </a:rPr>
              <a:t>and</a:t>
            </a:r>
            <a:r>
              <a:rPr lang="pt-BR" sz="2400" b="1" dirty="0">
                <a:latin typeface="Arial" panose="020B0604020202020204" pitchFamily="34" charset="0"/>
                <a:cs typeface="Arial" panose="020B0604020202020204" pitchFamily="34" charset="0"/>
              </a:rPr>
              <a:t> </a:t>
            </a:r>
            <a:r>
              <a:rPr lang="pt-BR" sz="2400" b="1" dirty="0" err="1">
                <a:latin typeface="Arial" panose="020B0604020202020204" pitchFamily="34" charset="0"/>
                <a:cs typeface="Arial" panose="020B0604020202020204" pitchFamily="34" charset="0"/>
              </a:rPr>
              <a:t>brown</a:t>
            </a:r>
            <a:r>
              <a:rPr lang="pt-BR" sz="2400" b="1" dirty="0">
                <a:latin typeface="Arial" panose="020B0604020202020204" pitchFamily="34" charset="0"/>
                <a:cs typeface="Arial" panose="020B0604020202020204" pitchFamily="34" charset="0"/>
              </a:rPr>
              <a:t> </a:t>
            </a:r>
            <a:r>
              <a:rPr lang="pt-BR" sz="2400" b="1" dirty="0" err="1">
                <a:latin typeface="Arial" panose="020B0604020202020204" pitchFamily="34" charset="0"/>
                <a:cs typeface="Arial" panose="020B0604020202020204" pitchFamily="34" charset="0"/>
              </a:rPr>
              <a:t>people</a:t>
            </a:r>
            <a:r>
              <a:rPr lang="pt-BR" sz="2400" b="1" dirty="0">
                <a:latin typeface="Arial" panose="020B0604020202020204" pitchFamily="34" charset="0"/>
                <a:cs typeface="Arial" panose="020B0604020202020204" pitchFamily="34" charset="0"/>
              </a:rPr>
              <a:t> </a:t>
            </a:r>
            <a:r>
              <a:rPr lang="pt-BR" sz="2400" b="1" dirty="0" err="1">
                <a:latin typeface="Arial" panose="020B0604020202020204" pitchFamily="34" charset="0"/>
                <a:cs typeface="Arial" panose="020B0604020202020204" pitchFamily="34" charset="0"/>
              </a:rPr>
              <a:t>prison</a:t>
            </a:r>
            <a:r>
              <a:rPr lang="pt-BR" sz="2400" b="1" dirty="0">
                <a:latin typeface="Arial" panose="020B0604020202020204" pitchFamily="34" charset="0"/>
                <a:cs typeface="Arial" panose="020B0604020202020204" pitchFamily="34" charset="0"/>
              </a:rPr>
              <a:t> </a:t>
            </a:r>
            <a:r>
              <a:rPr lang="pt-BR" sz="2400" b="1" dirty="0" err="1">
                <a:latin typeface="Arial" panose="020B0604020202020204" pitchFamily="34" charset="0"/>
                <a:cs typeface="Arial" panose="020B0604020202020204" pitchFamily="34" charset="0"/>
              </a:rPr>
              <a:t>population</a:t>
            </a:r>
            <a:r>
              <a:rPr lang="pt-BR" sz="2400" b="1" dirty="0">
                <a:latin typeface="Arial" panose="020B0604020202020204" pitchFamily="34" charset="0"/>
                <a:cs typeface="Arial" panose="020B0604020202020204" pitchFamily="34" charset="0"/>
              </a:rPr>
              <a:t>: 65%</a:t>
            </a:r>
          </a:p>
          <a:p>
            <a:pPr>
              <a:lnSpc>
                <a:spcPts val="3200"/>
              </a:lnSpc>
            </a:pPr>
            <a:r>
              <a:rPr lang="pt-BR" sz="2200" b="1" dirty="0">
                <a:latin typeface="Arial" panose="020B0604020202020204" pitchFamily="34" charset="0"/>
                <a:cs typeface="Arial" panose="020B0604020202020204" pitchFamily="34" charset="0"/>
              </a:rPr>
              <a:t> </a:t>
            </a:r>
          </a:p>
          <a:p>
            <a:pPr algn="just">
              <a:lnSpc>
                <a:spcPts val="3000"/>
              </a:lnSpc>
              <a:spcAft>
                <a:spcPts val="800"/>
              </a:spcAft>
            </a:pPr>
            <a:r>
              <a:rPr lang="pt-BR" sz="2200" b="1" dirty="0">
                <a:latin typeface="Arial" panose="020B0604020202020204" pitchFamily="34" charset="0"/>
                <a:ea typeface="Calibri" panose="020F0502020204030204" pitchFamily="34" charset="0"/>
                <a:cs typeface="Arial" panose="020B0604020202020204" pitchFamily="34" charset="0"/>
              </a:rPr>
              <a:t> </a:t>
            </a:r>
          </a:p>
        </p:txBody>
      </p:sp>
      <p:sp>
        <p:nvSpPr>
          <p:cNvPr id="4" name="object 10">
            <a:extLst>
              <a:ext uri="{FF2B5EF4-FFF2-40B4-BE49-F238E27FC236}">
                <a16:creationId xmlns:a16="http://schemas.microsoft.com/office/drawing/2014/main" id="{8E92A87E-1473-412A-A89D-AB1700DDBFC8}"/>
              </a:ext>
            </a:extLst>
          </p:cNvPr>
          <p:cNvSpPr/>
          <p:nvPr/>
        </p:nvSpPr>
        <p:spPr>
          <a:xfrm>
            <a:off x="8597" y="5592264"/>
            <a:ext cx="10683404" cy="2049631"/>
          </a:xfrm>
          <a:prstGeom prst="rect">
            <a:avLst/>
          </a:prstGeom>
          <a:blipFill>
            <a:blip r:embed="rId2" cstate="print"/>
            <a:stretch>
              <a:fillRect/>
            </a:stretch>
          </a:blipFill>
        </p:spPr>
        <p:txBody>
          <a:bodyPr wrap="square" lIns="0" tIns="0" rIns="0" bIns="0" rtlCol="0"/>
          <a:lstStyle/>
          <a:p>
            <a:endParaRPr dirty="0"/>
          </a:p>
        </p:txBody>
      </p:sp>
      <p:sp>
        <p:nvSpPr>
          <p:cNvPr id="5" name="object 3">
            <a:extLst>
              <a:ext uri="{FF2B5EF4-FFF2-40B4-BE49-F238E27FC236}">
                <a16:creationId xmlns:a16="http://schemas.microsoft.com/office/drawing/2014/main" id="{04DEF149-6B4F-4E91-89C5-69E8F8E513FA}"/>
              </a:ext>
            </a:extLst>
          </p:cNvPr>
          <p:cNvSpPr/>
          <p:nvPr/>
        </p:nvSpPr>
        <p:spPr>
          <a:xfrm>
            <a:off x="4241" y="122548"/>
            <a:ext cx="10688320" cy="1757533"/>
          </a:xfrm>
          <a:custGeom>
            <a:avLst/>
            <a:gdLst/>
            <a:ahLst/>
            <a:cxnLst/>
            <a:rect l="l" t="t" r="r" b="b"/>
            <a:pathLst>
              <a:path w="10688320" h="2126615">
                <a:moveTo>
                  <a:pt x="10687761" y="0"/>
                </a:moveTo>
                <a:lnTo>
                  <a:pt x="1253404" y="0"/>
                </a:lnTo>
                <a:lnTo>
                  <a:pt x="1227327" y="26161"/>
                </a:lnTo>
                <a:lnTo>
                  <a:pt x="0" y="1365630"/>
                </a:lnTo>
                <a:lnTo>
                  <a:pt x="0" y="2126551"/>
                </a:lnTo>
                <a:lnTo>
                  <a:pt x="1679981" y="293344"/>
                </a:lnTo>
                <a:lnTo>
                  <a:pt x="1714943" y="258279"/>
                </a:lnTo>
                <a:lnTo>
                  <a:pt x="1752442" y="226470"/>
                </a:lnTo>
                <a:lnTo>
                  <a:pt x="1792249" y="198021"/>
                </a:lnTo>
                <a:lnTo>
                  <a:pt x="1834131" y="173033"/>
                </a:lnTo>
                <a:lnTo>
                  <a:pt x="1877858" y="151609"/>
                </a:lnTo>
                <a:lnTo>
                  <a:pt x="1923198" y="133851"/>
                </a:lnTo>
                <a:lnTo>
                  <a:pt x="1969921" y="119861"/>
                </a:lnTo>
                <a:lnTo>
                  <a:pt x="2017796" y="109741"/>
                </a:lnTo>
                <a:lnTo>
                  <a:pt x="2066590" y="103595"/>
                </a:lnTo>
                <a:lnTo>
                  <a:pt x="2116074" y="101523"/>
                </a:lnTo>
                <a:lnTo>
                  <a:pt x="10687761" y="101523"/>
                </a:lnTo>
                <a:lnTo>
                  <a:pt x="10687761" y="0"/>
                </a:lnTo>
                <a:close/>
              </a:path>
            </a:pathLst>
          </a:custGeom>
          <a:solidFill>
            <a:srgbClr val="567E4F"/>
          </a:solidFill>
        </p:spPr>
        <p:txBody>
          <a:bodyPr wrap="square" lIns="0" tIns="0" rIns="0" bIns="0" rtlCol="0"/>
          <a:lstStyle/>
          <a:p>
            <a:endParaRPr/>
          </a:p>
        </p:txBody>
      </p:sp>
      <p:sp>
        <p:nvSpPr>
          <p:cNvPr id="6" name="Retângulo 5">
            <a:extLst>
              <a:ext uri="{FF2B5EF4-FFF2-40B4-BE49-F238E27FC236}">
                <a16:creationId xmlns:a16="http://schemas.microsoft.com/office/drawing/2014/main" id="{193E3B35-88A3-40A2-8722-D33408225364}"/>
              </a:ext>
            </a:extLst>
          </p:cNvPr>
          <p:cNvSpPr/>
          <p:nvPr/>
        </p:nvSpPr>
        <p:spPr>
          <a:xfrm>
            <a:off x="1536700" y="4368304"/>
            <a:ext cx="8534400" cy="2060308"/>
          </a:xfrm>
          <a:prstGeom prst="rect">
            <a:avLst/>
          </a:prstGeom>
        </p:spPr>
        <p:txBody>
          <a:bodyPr wrap="square">
            <a:spAutoFit/>
          </a:bodyPr>
          <a:lstStyle/>
          <a:p>
            <a:pPr algn="ctr">
              <a:lnSpc>
                <a:spcPts val="3000"/>
              </a:lnSpc>
            </a:pPr>
            <a:r>
              <a:rPr lang="pt-BR" sz="2400" b="1" dirty="0">
                <a:solidFill>
                  <a:schemeClr val="accent3">
                    <a:lumMod val="75000"/>
                  </a:schemeClr>
                </a:solidFill>
                <a:latin typeface="Arial" panose="020B0604020202020204" pitchFamily="34" charset="0"/>
                <a:cs typeface="Arial" panose="020B0604020202020204" pitchFamily="34" charset="0"/>
              </a:rPr>
              <a:t>RIO DE JANEIRO CITY</a:t>
            </a:r>
          </a:p>
          <a:p>
            <a:pPr algn="ctr">
              <a:lnSpc>
                <a:spcPts val="3000"/>
              </a:lnSpc>
            </a:pPr>
            <a:endParaRPr lang="pt-BR" sz="800" b="1" dirty="0">
              <a:latin typeface="Arial" panose="020B0604020202020204" pitchFamily="34" charset="0"/>
              <a:cs typeface="Arial" panose="020B0604020202020204" pitchFamily="34" charset="0"/>
            </a:endParaRPr>
          </a:p>
          <a:p>
            <a:pPr marL="342900" indent="-342900">
              <a:lnSpc>
                <a:spcPts val="3200"/>
              </a:lnSpc>
              <a:buFont typeface="Arial" panose="020B0604020202020204" pitchFamily="34" charset="0"/>
              <a:buChar char="•"/>
            </a:pPr>
            <a:r>
              <a:rPr lang="pt-BR" sz="2400" b="1" dirty="0" err="1">
                <a:latin typeface="Arial" panose="020B0604020202020204" pitchFamily="34" charset="0"/>
                <a:cs typeface="Arial" panose="020B0604020202020204" pitchFamily="34" charset="0"/>
              </a:rPr>
              <a:t>Population</a:t>
            </a:r>
            <a:r>
              <a:rPr lang="pt-BR" sz="2400" b="1" dirty="0">
                <a:latin typeface="Arial" panose="020B0604020202020204" pitchFamily="34" charset="0"/>
                <a:cs typeface="Arial" panose="020B0604020202020204" pitchFamily="34" charset="0"/>
              </a:rPr>
              <a:t>: 6.5 </a:t>
            </a:r>
            <a:r>
              <a:rPr lang="pt-BR" sz="2400" b="1" dirty="0" err="1">
                <a:latin typeface="Arial" panose="020B0604020202020204" pitchFamily="34" charset="0"/>
                <a:cs typeface="Arial" panose="020B0604020202020204" pitchFamily="34" charset="0"/>
              </a:rPr>
              <a:t>million</a:t>
            </a:r>
            <a:r>
              <a:rPr lang="pt-BR" sz="2400" b="1" dirty="0">
                <a:latin typeface="Arial" panose="020B0604020202020204" pitchFamily="34" charset="0"/>
                <a:cs typeface="Arial" panose="020B0604020202020204" pitchFamily="34" charset="0"/>
              </a:rPr>
              <a:t> </a:t>
            </a:r>
            <a:r>
              <a:rPr lang="pt-BR" sz="2400" b="1" dirty="0" err="1">
                <a:latin typeface="Arial" panose="020B0604020202020204" pitchFamily="34" charset="0"/>
                <a:cs typeface="Arial" panose="020B0604020202020204" pitchFamily="34" charset="0"/>
              </a:rPr>
              <a:t>inhabitants</a:t>
            </a:r>
            <a:endParaRPr lang="pt-BR" sz="2400" b="1" dirty="0">
              <a:latin typeface="Arial" panose="020B0604020202020204" pitchFamily="34" charset="0"/>
              <a:cs typeface="Arial" panose="020B0604020202020204" pitchFamily="34" charset="0"/>
            </a:endParaRPr>
          </a:p>
          <a:p>
            <a:pPr marL="342900" indent="-342900">
              <a:lnSpc>
                <a:spcPts val="3200"/>
              </a:lnSpc>
              <a:buFont typeface="Arial" panose="020B0604020202020204" pitchFamily="34" charset="0"/>
              <a:buChar char="•"/>
            </a:pPr>
            <a:r>
              <a:rPr lang="pt-BR" sz="2400" b="1" dirty="0" err="1">
                <a:latin typeface="Arial" panose="020B0604020202020204" pitchFamily="34" charset="0"/>
                <a:cs typeface="Arial" panose="020B0604020202020204" pitchFamily="34" charset="0"/>
              </a:rPr>
              <a:t>Residents</a:t>
            </a:r>
            <a:r>
              <a:rPr lang="pt-BR" sz="2400" b="1" dirty="0">
                <a:latin typeface="Arial" panose="020B0604020202020204" pitchFamily="34" charset="0"/>
                <a:cs typeface="Arial" panose="020B0604020202020204" pitchFamily="34" charset="0"/>
              </a:rPr>
              <a:t> in favelas: 2 </a:t>
            </a:r>
            <a:r>
              <a:rPr lang="pt-BR" sz="2400" b="1" dirty="0" err="1">
                <a:latin typeface="Arial" panose="020B0604020202020204" pitchFamily="34" charset="0"/>
                <a:cs typeface="Arial" panose="020B0604020202020204" pitchFamily="34" charset="0"/>
              </a:rPr>
              <a:t>million</a:t>
            </a:r>
            <a:r>
              <a:rPr lang="pt-BR" sz="2400" b="1" dirty="0">
                <a:latin typeface="Arial" panose="020B0604020202020204" pitchFamily="34" charset="0"/>
                <a:cs typeface="Arial" panose="020B0604020202020204" pitchFamily="34" charset="0"/>
              </a:rPr>
              <a:t> </a:t>
            </a:r>
            <a:r>
              <a:rPr lang="pt-BR" sz="2400" b="1" dirty="0" err="1">
                <a:latin typeface="Arial" panose="020B0604020202020204" pitchFamily="34" charset="0"/>
                <a:cs typeface="Arial" panose="020B0604020202020204" pitchFamily="34" charset="0"/>
              </a:rPr>
              <a:t>inhabitants</a:t>
            </a:r>
            <a:r>
              <a:rPr lang="pt-BR" sz="2400" b="1" dirty="0">
                <a:latin typeface="Arial" panose="020B0604020202020204" pitchFamily="34" charset="0"/>
                <a:cs typeface="Arial" panose="020B0604020202020204" pitchFamily="34" charset="0"/>
              </a:rPr>
              <a:t> </a:t>
            </a:r>
          </a:p>
          <a:p>
            <a:pPr marL="342900" indent="-342900">
              <a:lnSpc>
                <a:spcPts val="3200"/>
              </a:lnSpc>
              <a:buFont typeface="Arial" panose="020B0604020202020204" pitchFamily="34" charset="0"/>
              <a:buChar char="•"/>
            </a:pPr>
            <a:r>
              <a:rPr lang="pt-BR" sz="2400" b="1" dirty="0" err="1">
                <a:latin typeface="Arial" panose="020B0604020202020204" pitchFamily="34" charset="0"/>
                <a:cs typeface="Arial" panose="020B0604020202020204" pitchFamily="34" charset="0"/>
              </a:rPr>
              <a:t>Percentage</a:t>
            </a:r>
            <a:r>
              <a:rPr lang="pt-BR" sz="2400" b="1" dirty="0">
                <a:latin typeface="Arial" panose="020B0604020202020204" pitchFamily="34" charset="0"/>
                <a:cs typeface="Arial" panose="020B0604020202020204" pitchFamily="34" charset="0"/>
              </a:rPr>
              <a:t> </a:t>
            </a:r>
            <a:r>
              <a:rPr lang="pt-BR" sz="2400" b="1" dirty="0" err="1">
                <a:latin typeface="Arial" panose="020B0604020202020204" pitchFamily="34" charset="0"/>
                <a:cs typeface="Arial" panose="020B0604020202020204" pitchFamily="34" charset="0"/>
              </a:rPr>
              <a:t>of</a:t>
            </a:r>
            <a:r>
              <a:rPr lang="pt-BR" sz="2400" b="1" dirty="0">
                <a:latin typeface="Arial" panose="020B0604020202020204" pitchFamily="34" charset="0"/>
                <a:cs typeface="Arial" panose="020B0604020202020204" pitchFamily="34" charset="0"/>
              </a:rPr>
              <a:t> Black </a:t>
            </a:r>
            <a:r>
              <a:rPr lang="pt-BR" sz="2400" b="1" dirty="0" err="1">
                <a:latin typeface="Arial" panose="020B0604020202020204" pitchFamily="34" charset="0"/>
                <a:cs typeface="Arial" panose="020B0604020202020204" pitchFamily="34" charset="0"/>
              </a:rPr>
              <a:t>and</a:t>
            </a:r>
            <a:r>
              <a:rPr lang="pt-BR" sz="2400" b="1" dirty="0">
                <a:latin typeface="Arial" panose="020B0604020202020204" pitchFamily="34" charset="0"/>
                <a:cs typeface="Arial" panose="020B0604020202020204" pitchFamily="34" charset="0"/>
              </a:rPr>
              <a:t> </a:t>
            </a:r>
            <a:r>
              <a:rPr lang="pt-BR" sz="2400" b="1" dirty="0" err="1">
                <a:latin typeface="Arial" panose="020B0604020202020204" pitchFamily="34" charset="0"/>
                <a:cs typeface="Arial" panose="020B0604020202020204" pitchFamily="34" charset="0"/>
              </a:rPr>
              <a:t>brown</a:t>
            </a:r>
            <a:r>
              <a:rPr lang="pt-BR" sz="2400" b="1" dirty="0">
                <a:latin typeface="Arial" panose="020B0604020202020204" pitchFamily="34" charset="0"/>
                <a:cs typeface="Arial" panose="020B0604020202020204" pitchFamily="34" charset="0"/>
              </a:rPr>
              <a:t> living in </a:t>
            </a:r>
            <a:r>
              <a:rPr lang="pt-BR" sz="2400" b="1" dirty="0" err="1">
                <a:latin typeface="Arial" panose="020B0604020202020204" pitchFamily="34" charset="0"/>
                <a:cs typeface="Arial" panose="020B0604020202020204" pitchFamily="34" charset="0"/>
              </a:rPr>
              <a:t>slums</a:t>
            </a:r>
            <a:r>
              <a:rPr lang="pt-BR" sz="2400" b="1" dirty="0">
                <a:latin typeface="Arial" panose="020B0604020202020204" pitchFamily="34" charset="0"/>
                <a:cs typeface="Arial" panose="020B0604020202020204" pitchFamily="34" charset="0"/>
              </a:rPr>
              <a:t>: 72%</a:t>
            </a:r>
          </a:p>
        </p:txBody>
      </p:sp>
    </p:spTree>
    <p:extLst>
      <p:ext uri="{BB962C8B-B14F-4D97-AF65-F5344CB8AC3E}">
        <p14:creationId xmlns:p14="http://schemas.microsoft.com/office/powerpoint/2010/main" val="8780147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ângulo 5">
            <a:extLst>
              <a:ext uri="{FF2B5EF4-FFF2-40B4-BE49-F238E27FC236}">
                <a16:creationId xmlns:a16="http://schemas.microsoft.com/office/drawing/2014/main" id="{D6485173-6DB0-40FB-B7A8-DB5E1A058FF0}"/>
              </a:ext>
            </a:extLst>
          </p:cNvPr>
          <p:cNvSpPr/>
          <p:nvPr/>
        </p:nvSpPr>
        <p:spPr>
          <a:xfrm>
            <a:off x="2581070" y="581025"/>
            <a:ext cx="5531259" cy="595932"/>
          </a:xfrm>
          <a:prstGeom prst="rect">
            <a:avLst/>
          </a:prstGeom>
        </p:spPr>
        <p:txBody>
          <a:bodyPr wrap="none">
            <a:spAutoFit/>
          </a:bodyPr>
          <a:lstStyle/>
          <a:p>
            <a:pPr algn="ctr">
              <a:lnSpc>
                <a:spcPct val="107000"/>
              </a:lnSpc>
              <a:spcAft>
                <a:spcPts val="800"/>
              </a:spcAft>
            </a:pPr>
            <a:r>
              <a:rPr lang="pt-BR" sz="3200" b="1" dirty="0">
                <a:latin typeface="Calibri" panose="020F0502020204030204" pitchFamily="34" charset="0"/>
                <a:ea typeface="Calibri" panose="020F0502020204030204" pitchFamily="34" charset="0"/>
                <a:cs typeface="Times New Roman" panose="02020603050405020304" pitchFamily="18" charset="0"/>
              </a:rPr>
              <a:t>The Color </a:t>
            </a:r>
            <a:r>
              <a:rPr lang="pt-BR" sz="3200" b="1" dirty="0" err="1">
                <a:latin typeface="Calibri" panose="020F0502020204030204" pitchFamily="34" charset="0"/>
                <a:ea typeface="Calibri" panose="020F0502020204030204" pitchFamily="34" charset="0"/>
                <a:cs typeface="Times New Roman" panose="02020603050405020304" pitchFamily="18" charset="0"/>
              </a:rPr>
              <a:t>of</a:t>
            </a:r>
            <a:r>
              <a:rPr lang="pt-BR" sz="3200" b="1" dirty="0">
                <a:latin typeface="Calibri" panose="020F0502020204030204" pitchFamily="34" charset="0"/>
                <a:ea typeface="Calibri" panose="020F0502020204030204" pitchFamily="34" charset="0"/>
                <a:cs typeface="Times New Roman" panose="02020603050405020304" pitchFamily="18" charset="0"/>
              </a:rPr>
              <a:t> </a:t>
            </a:r>
            <a:r>
              <a:rPr lang="pt-BR" sz="3200" b="1" dirty="0" err="1">
                <a:latin typeface="Calibri" panose="020F0502020204030204" pitchFamily="34" charset="0"/>
                <a:ea typeface="Calibri" panose="020F0502020204030204" pitchFamily="34" charset="0"/>
                <a:cs typeface="Times New Roman" panose="02020603050405020304" pitchFamily="18" charset="0"/>
              </a:rPr>
              <a:t>homicides</a:t>
            </a:r>
            <a:r>
              <a:rPr lang="pt-BR" sz="3200" b="1" dirty="0">
                <a:latin typeface="Calibri" panose="020F0502020204030204" pitchFamily="34" charset="0"/>
                <a:ea typeface="Calibri" panose="020F0502020204030204" pitchFamily="34" charset="0"/>
                <a:cs typeface="Times New Roman" panose="02020603050405020304" pitchFamily="18" charset="0"/>
              </a:rPr>
              <a:t> in Brasil</a:t>
            </a:r>
            <a:endParaRPr lang="pt-BR"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Retângulo 7">
            <a:extLst>
              <a:ext uri="{FF2B5EF4-FFF2-40B4-BE49-F238E27FC236}">
                <a16:creationId xmlns:a16="http://schemas.microsoft.com/office/drawing/2014/main" id="{DD41E848-F0AB-4B28-ADE2-E417D61E2E07}"/>
              </a:ext>
            </a:extLst>
          </p:cNvPr>
          <p:cNvSpPr/>
          <p:nvPr/>
        </p:nvSpPr>
        <p:spPr>
          <a:xfrm>
            <a:off x="1003300" y="5646718"/>
            <a:ext cx="9067800" cy="954107"/>
          </a:xfrm>
          <a:prstGeom prst="rect">
            <a:avLst/>
          </a:prstGeom>
        </p:spPr>
        <p:txBody>
          <a:bodyPr wrap="square">
            <a:spAutoFit/>
          </a:bodyPr>
          <a:lstStyle/>
          <a:p>
            <a:r>
              <a:rPr lang="pt-BR" sz="2800" b="1" dirty="0" err="1"/>
              <a:t>Form</a:t>
            </a:r>
            <a:r>
              <a:rPr lang="pt-BR" sz="2800" b="1" dirty="0"/>
              <a:t> 2006 </a:t>
            </a:r>
            <a:r>
              <a:rPr lang="pt-BR" sz="2800" b="1" dirty="0" err="1"/>
              <a:t>to</a:t>
            </a:r>
            <a:r>
              <a:rPr lang="pt-BR" sz="2800" b="1" dirty="0"/>
              <a:t> 2016, </a:t>
            </a:r>
            <a:r>
              <a:rPr lang="pt-BR" sz="2800" b="1" dirty="0" err="1"/>
              <a:t>the</a:t>
            </a:r>
            <a:r>
              <a:rPr lang="pt-BR" sz="2800" b="1" dirty="0"/>
              <a:t> </a:t>
            </a:r>
            <a:r>
              <a:rPr lang="pt-BR" sz="2800" b="1" dirty="0" err="1"/>
              <a:t>black</a:t>
            </a:r>
            <a:r>
              <a:rPr lang="pt-BR" sz="2800" b="1" dirty="0"/>
              <a:t> </a:t>
            </a:r>
            <a:r>
              <a:rPr lang="pt-BR" sz="2800" b="1" dirty="0" err="1"/>
              <a:t>homicide</a:t>
            </a:r>
            <a:r>
              <a:rPr lang="pt-BR" sz="2800" b="1" dirty="0"/>
              <a:t> rate </a:t>
            </a:r>
            <a:r>
              <a:rPr lang="pt-BR" sz="2800" b="1" dirty="0" err="1"/>
              <a:t>grew</a:t>
            </a:r>
            <a:r>
              <a:rPr lang="pt-BR" sz="2800" b="1" dirty="0"/>
              <a:t> 23.1% </a:t>
            </a:r>
            <a:r>
              <a:rPr lang="pt-BR" sz="2800" b="1" dirty="0" err="1"/>
              <a:t>while</a:t>
            </a:r>
            <a:r>
              <a:rPr lang="pt-BR" sz="2800" b="1" dirty="0"/>
              <a:t> non-</a:t>
            </a:r>
            <a:r>
              <a:rPr lang="pt-BR" sz="2800" b="1" dirty="0" err="1"/>
              <a:t>black</a:t>
            </a:r>
            <a:r>
              <a:rPr lang="pt-BR" sz="2800" b="1" dirty="0"/>
              <a:t> rate </a:t>
            </a:r>
            <a:r>
              <a:rPr lang="pt-BR" sz="2800" b="1" dirty="0" err="1"/>
              <a:t>decreased</a:t>
            </a:r>
            <a:r>
              <a:rPr lang="pt-BR" sz="2800" b="1" dirty="0"/>
              <a:t> 6.8%.</a:t>
            </a:r>
          </a:p>
        </p:txBody>
      </p:sp>
      <p:sp>
        <p:nvSpPr>
          <p:cNvPr id="9" name="object 3">
            <a:extLst>
              <a:ext uri="{FF2B5EF4-FFF2-40B4-BE49-F238E27FC236}">
                <a16:creationId xmlns:a16="http://schemas.microsoft.com/office/drawing/2014/main" id="{05F2BA70-2CE3-4AE8-9354-F980BF24486D}"/>
              </a:ext>
            </a:extLst>
          </p:cNvPr>
          <p:cNvSpPr/>
          <p:nvPr/>
        </p:nvSpPr>
        <p:spPr>
          <a:xfrm>
            <a:off x="5080" y="118892"/>
            <a:ext cx="10688320" cy="1757533"/>
          </a:xfrm>
          <a:custGeom>
            <a:avLst/>
            <a:gdLst/>
            <a:ahLst/>
            <a:cxnLst/>
            <a:rect l="l" t="t" r="r" b="b"/>
            <a:pathLst>
              <a:path w="10688320" h="2126615">
                <a:moveTo>
                  <a:pt x="10687761" y="0"/>
                </a:moveTo>
                <a:lnTo>
                  <a:pt x="1253404" y="0"/>
                </a:lnTo>
                <a:lnTo>
                  <a:pt x="1227327" y="26161"/>
                </a:lnTo>
                <a:lnTo>
                  <a:pt x="0" y="1365630"/>
                </a:lnTo>
                <a:lnTo>
                  <a:pt x="0" y="2126551"/>
                </a:lnTo>
                <a:lnTo>
                  <a:pt x="1679981" y="293344"/>
                </a:lnTo>
                <a:lnTo>
                  <a:pt x="1714943" y="258279"/>
                </a:lnTo>
                <a:lnTo>
                  <a:pt x="1752442" y="226470"/>
                </a:lnTo>
                <a:lnTo>
                  <a:pt x="1792249" y="198021"/>
                </a:lnTo>
                <a:lnTo>
                  <a:pt x="1834131" y="173033"/>
                </a:lnTo>
                <a:lnTo>
                  <a:pt x="1877858" y="151609"/>
                </a:lnTo>
                <a:lnTo>
                  <a:pt x="1923198" y="133851"/>
                </a:lnTo>
                <a:lnTo>
                  <a:pt x="1969921" y="119861"/>
                </a:lnTo>
                <a:lnTo>
                  <a:pt x="2017796" y="109741"/>
                </a:lnTo>
                <a:lnTo>
                  <a:pt x="2066590" y="103595"/>
                </a:lnTo>
                <a:lnTo>
                  <a:pt x="2116074" y="101523"/>
                </a:lnTo>
                <a:lnTo>
                  <a:pt x="10687761" y="101523"/>
                </a:lnTo>
                <a:lnTo>
                  <a:pt x="10687761" y="0"/>
                </a:lnTo>
                <a:close/>
              </a:path>
            </a:pathLst>
          </a:custGeom>
          <a:solidFill>
            <a:srgbClr val="567E4F"/>
          </a:solidFill>
        </p:spPr>
        <p:txBody>
          <a:bodyPr wrap="square" lIns="0" tIns="0" rIns="0" bIns="0" rtlCol="0"/>
          <a:lstStyle/>
          <a:p>
            <a:endParaRPr/>
          </a:p>
        </p:txBody>
      </p:sp>
      <p:graphicFrame>
        <p:nvGraphicFramePr>
          <p:cNvPr id="12" name="Gráfico 11">
            <a:extLst>
              <a:ext uri="{FF2B5EF4-FFF2-40B4-BE49-F238E27FC236}">
                <a16:creationId xmlns:a16="http://schemas.microsoft.com/office/drawing/2014/main" id="{3E66498A-0296-4F56-89E7-12B4E1CD95FD}"/>
              </a:ext>
            </a:extLst>
          </p:cNvPr>
          <p:cNvGraphicFramePr/>
          <p:nvPr>
            <p:extLst>
              <p:ext uri="{D42A27DB-BD31-4B8C-83A1-F6EECF244321}">
                <p14:modId xmlns:p14="http://schemas.microsoft.com/office/powerpoint/2010/main" val="1322697391"/>
              </p:ext>
            </p:extLst>
          </p:nvPr>
        </p:nvGraphicFramePr>
        <p:xfrm>
          <a:off x="1155700" y="1343025"/>
          <a:ext cx="8534400" cy="4215179"/>
        </p:xfrm>
        <a:graphic>
          <a:graphicData uri="http://schemas.openxmlformats.org/drawingml/2006/chart">
            <c:chart xmlns:c="http://schemas.openxmlformats.org/drawingml/2006/chart" xmlns:r="http://schemas.openxmlformats.org/officeDocument/2006/relationships" r:id="rId2"/>
          </a:graphicData>
        </a:graphic>
      </p:graphicFrame>
      <p:sp>
        <p:nvSpPr>
          <p:cNvPr id="17" name="object 10">
            <a:extLst>
              <a:ext uri="{FF2B5EF4-FFF2-40B4-BE49-F238E27FC236}">
                <a16:creationId xmlns:a16="http://schemas.microsoft.com/office/drawing/2014/main" id="{71F6A520-4D13-4B33-B11D-C70509951EA1}"/>
              </a:ext>
            </a:extLst>
          </p:cNvPr>
          <p:cNvSpPr/>
          <p:nvPr/>
        </p:nvSpPr>
        <p:spPr>
          <a:xfrm>
            <a:off x="-2704" y="5457825"/>
            <a:ext cx="10683404" cy="2049631"/>
          </a:xfrm>
          <a:prstGeom prst="rect">
            <a:avLst/>
          </a:prstGeom>
          <a:blipFill>
            <a:blip r:embed="rId3" cstate="print"/>
            <a:stretch>
              <a:fillRect/>
            </a:stretch>
          </a:blipFill>
        </p:spPr>
        <p:txBody>
          <a:bodyPr wrap="square" lIns="0" tIns="0" rIns="0" bIns="0" rtlCol="0"/>
          <a:lstStyle/>
          <a:p>
            <a:pPr algn="just"/>
            <a:endParaRPr dirty="0"/>
          </a:p>
        </p:txBody>
      </p:sp>
    </p:spTree>
    <p:extLst>
      <p:ext uri="{BB962C8B-B14F-4D97-AF65-F5344CB8AC3E}">
        <p14:creationId xmlns:p14="http://schemas.microsoft.com/office/powerpoint/2010/main" val="8559427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áfico 3">
            <a:extLst>
              <a:ext uri="{FF2B5EF4-FFF2-40B4-BE49-F238E27FC236}">
                <a16:creationId xmlns:a16="http://schemas.microsoft.com/office/drawing/2014/main" id="{DEFC1FE6-5E39-4738-86D9-C0234C79AE54}"/>
              </a:ext>
            </a:extLst>
          </p:cNvPr>
          <p:cNvGraphicFramePr/>
          <p:nvPr>
            <p:extLst>
              <p:ext uri="{D42A27DB-BD31-4B8C-83A1-F6EECF244321}">
                <p14:modId xmlns:p14="http://schemas.microsoft.com/office/powerpoint/2010/main" val="2586896613"/>
              </p:ext>
            </p:extLst>
          </p:nvPr>
        </p:nvGraphicFramePr>
        <p:xfrm>
          <a:off x="1948158" y="2956560"/>
          <a:ext cx="6797084" cy="4025265"/>
        </p:xfrm>
        <a:graphic>
          <a:graphicData uri="http://schemas.openxmlformats.org/drawingml/2006/chart">
            <c:chart xmlns:c="http://schemas.openxmlformats.org/drawingml/2006/chart" xmlns:r="http://schemas.openxmlformats.org/officeDocument/2006/relationships" r:id="rId2"/>
          </a:graphicData>
        </a:graphic>
      </p:graphicFrame>
      <p:sp>
        <p:nvSpPr>
          <p:cNvPr id="5" name="Retângulo 4">
            <a:extLst>
              <a:ext uri="{FF2B5EF4-FFF2-40B4-BE49-F238E27FC236}">
                <a16:creationId xmlns:a16="http://schemas.microsoft.com/office/drawing/2014/main" id="{CACF1058-2EFF-4879-B193-20BA12902D32}"/>
              </a:ext>
            </a:extLst>
          </p:cNvPr>
          <p:cNvSpPr/>
          <p:nvPr/>
        </p:nvSpPr>
        <p:spPr>
          <a:xfrm>
            <a:off x="1308100" y="367338"/>
            <a:ext cx="8763000" cy="2754600"/>
          </a:xfrm>
          <a:prstGeom prst="rect">
            <a:avLst/>
          </a:prstGeom>
        </p:spPr>
        <p:txBody>
          <a:bodyPr wrap="square">
            <a:spAutoFit/>
          </a:bodyPr>
          <a:lstStyle/>
          <a:p>
            <a:pPr algn="ctr"/>
            <a:r>
              <a:rPr lang="en-US" sz="3600" b="1" dirty="0"/>
              <a:t>Homicides of young people</a:t>
            </a:r>
          </a:p>
          <a:p>
            <a:pPr algn="just"/>
            <a:endParaRPr lang="pt-BR" sz="2500" b="1" dirty="0"/>
          </a:p>
          <a:p>
            <a:pPr algn="just"/>
            <a:r>
              <a:rPr lang="en-US" sz="2800" b="1" dirty="0"/>
              <a:t>Young black people die two and a half times more than white</a:t>
            </a:r>
            <a:r>
              <a:rPr lang="pt-BR" sz="2800" b="1" dirty="0"/>
              <a:t>:</a:t>
            </a:r>
          </a:p>
          <a:p>
            <a:pPr algn="just"/>
            <a:endParaRPr lang="pt-BR" sz="2800" b="1" dirty="0"/>
          </a:p>
          <a:p>
            <a:pPr algn="just"/>
            <a:r>
              <a:rPr lang="pt-BR" sz="2800" b="1" dirty="0"/>
              <a:t>16/100,000 </a:t>
            </a:r>
            <a:r>
              <a:rPr lang="pt-BR" sz="2800" b="1" dirty="0" err="1"/>
              <a:t>white</a:t>
            </a:r>
            <a:r>
              <a:rPr lang="pt-BR" sz="2800" b="1" dirty="0"/>
              <a:t> </a:t>
            </a:r>
            <a:r>
              <a:rPr lang="pt-BR" sz="2800" b="1" dirty="0" err="1"/>
              <a:t>people</a:t>
            </a:r>
            <a:r>
              <a:rPr lang="pt-BR" sz="2800" b="1" dirty="0"/>
              <a:t>   vs.   40.2/100,000 </a:t>
            </a:r>
            <a:r>
              <a:rPr lang="pt-BR" sz="2800" b="1" dirty="0" err="1"/>
              <a:t>black</a:t>
            </a:r>
            <a:r>
              <a:rPr lang="pt-BR" sz="2800" b="1" dirty="0"/>
              <a:t> </a:t>
            </a:r>
            <a:r>
              <a:rPr lang="pt-BR" sz="2800" b="1" dirty="0" err="1"/>
              <a:t>people</a:t>
            </a:r>
            <a:endParaRPr lang="pt-BR" sz="2800" b="1" dirty="0"/>
          </a:p>
        </p:txBody>
      </p:sp>
      <p:sp>
        <p:nvSpPr>
          <p:cNvPr id="6" name="object 3">
            <a:extLst>
              <a:ext uri="{FF2B5EF4-FFF2-40B4-BE49-F238E27FC236}">
                <a16:creationId xmlns:a16="http://schemas.microsoft.com/office/drawing/2014/main" id="{24A6ED46-8AF0-4333-847A-C42F217760E1}"/>
              </a:ext>
            </a:extLst>
          </p:cNvPr>
          <p:cNvSpPr/>
          <p:nvPr/>
        </p:nvSpPr>
        <p:spPr>
          <a:xfrm>
            <a:off x="4241" y="122548"/>
            <a:ext cx="10688320" cy="1757533"/>
          </a:xfrm>
          <a:custGeom>
            <a:avLst/>
            <a:gdLst/>
            <a:ahLst/>
            <a:cxnLst/>
            <a:rect l="l" t="t" r="r" b="b"/>
            <a:pathLst>
              <a:path w="10688320" h="2126615">
                <a:moveTo>
                  <a:pt x="10687761" y="0"/>
                </a:moveTo>
                <a:lnTo>
                  <a:pt x="1253404" y="0"/>
                </a:lnTo>
                <a:lnTo>
                  <a:pt x="1227327" y="26161"/>
                </a:lnTo>
                <a:lnTo>
                  <a:pt x="0" y="1365630"/>
                </a:lnTo>
                <a:lnTo>
                  <a:pt x="0" y="2126551"/>
                </a:lnTo>
                <a:lnTo>
                  <a:pt x="1679981" y="293344"/>
                </a:lnTo>
                <a:lnTo>
                  <a:pt x="1714943" y="258279"/>
                </a:lnTo>
                <a:lnTo>
                  <a:pt x="1752442" y="226470"/>
                </a:lnTo>
                <a:lnTo>
                  <a:pt x="1792249" y="198021"/>
                </a:lnTo>
                <a:lnTo>
                  <a:pt x="1834131" y="173033"/>
                </a:lnTo>
                <a:lnTo>
                  <a:pt x="1877858" y="151609"/>
                </a:lnTo>
                <a:lnTo>
                  <a:pt x="1923198" y="133851"/>
                </a:lnTo>
                <a:lnTo>
                  <a:pt x="1969921" y="119861"/>
                </a:lnTo>
                <a:lnTo>
                  <a:pt x="2017796" y="109741"/>
                </a:lnTo>
                <a:lnTo>
                  <a:pt x="2066590" y="103595"/>
                </a:lnTo>
                <a:lnTo>
                  <a:pt x="2116074" y="101523"/>
                </a:lnTo>
                <a:lnTo>
                  <a:pt x="10687761" y="101523"/>
                </a:lnTo>
                <a:lnTo>
                  <a:pt x="10687761" y="0"/>
                </a:lnTo>
                <a:close/>
              </a:path>
            </a:pathLst>
          </a:custGeom>
          <a:solidFill>
            <a:srgbClr val="567E4F"/>
          </a:solidFill>
        </p:spPr>
        <p:txBody>
          <a:bodyPr wrap="square" lIns="0" tIns="0" rIns="0" bIns="0" rtlCol="0"/>
          <a:lstStyle/>
          <a:p>
            <a:endParaRPr/>
          </a:p>
        </p:txBody>
      </p:sp>
      <p:sp>
        <p:nvSpPr>
          <p:cNvPr id="7" name="object 10">
            <a:extLst>
              <a:ext uri="{FF2B5EF4-FFF2-40B4-BE49-F238E27FC236}">
                <a16:creationId xmlns:a16="http://schemas.microsoft.com/office/drawing/2014/main" id="{184044FA-4CB5-4154-8B72-0C992B96F375}"/>
              </a:ext>
            </a:extLst>
          </p:cNvPr>
          <p:cNvSpPr/>
          <p:nvPr/>
        </p:nvSpPr>
        <p:spPr>
          <a:xfrm>
            <a:off x="8597" y="5592264"/>
            <a:ext cx="10683404" cy="2049631"/>
          </a:xfrm>
          <a:prstGeom prst="rect">
            <a:avLst/>
          </a:prstGeom>
          <a:blipFill>
            <a:blip r:embed="rId3" cstate="print"/>
            <a:stretch>
              <a:fillRect/>
            </a:stretch>
          </a:blipFill>
        </p:spPr>
        <p:txBody>
          <a:bodyPr wrap="square" lIns="0" tIns="0" rIns="0" bIns="0" rtlCol="0"/>
          <a:lstStyle/>
          <a:p>
            <a:endParaRPr dirty="0"/>
          </a:p>
        </p:txBody>
      </p:sp>
    </p:spTree>
    <p:extLst>
      <p:ext uri="{BB962C8B-B14F-4D97-AF65-F5344CB8AC3E}">
        <p14:creationId xmlns:p14="http://schemas.microsoft.com/office/powerpoint/2010/main" val="2401724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Gráfico 2">
            <a:extLst>
              <a:ext uri="{FF2B5EF4-FFF2-40B4-BE49-F238E27FC236}">
                <a16:creationId xmlns:a16="http://schemas.microsoft.com/office/drawing/2014/main" id="{36922D32-DD23-4CE8-9AB8-73BCAFC8897D}"/>
              </a:ext>
            </a:extLst>
          </p:cNvPr>
          <p:cNvGraphicFramePr/>
          <p:nvPr>
            <p:extLst>
              <p:ext uri="{D42A27DB-BD31-4B8C-83A1-F6EECF244321}">
                <p14:modId xmlns:p14="http://schemas.microsoft.com/office/powerpoint/2010/main" val="668557155"/>
              </p:ext>
            </p:extLst>
          </p:nvPr>
        </p:nvGraphicFramePr>
        <p:xfrm>
          <a:off x="1841500" y="1889608"/>
          <a:ext cx="8305800" cy="3949217"/>
        </p:xfrm>
        <a:graphic>
          <a:graphicData uri="http://schemas.openxmlformats.org/drawingml/2006/chart">
            <c:chart xmlns:c="http://schemas.openxmlformats.org/drawingml/2006/chart" xmlns:r="http://schemas.openxmlformats.org/officeDocument/2006/relationships" r:id="rId2"/>
          </a:graphicData>
        </a:graphic>
      </p:graphicFrame>
      <p:sp>
        <p:nvSpPr>
          <p:cNvPr id="4" name="object 3">
            <a:extLst>
              <a:ext uri="{FF2B5EF4-FFF2-40B4-BE49-F238E27FC236}">
                <a16:creationId xmlns:a16="http://schemas.microsoft.com/office/drawing/2014/main" id="{70348295-313F-4380-8268-D2F10DE90272}"/>
              </a:ext>
            </a:extLst>
          </p:cNvPr>
          <p:cNvSpPr/>
          <p:nvPr/>
        </p:nvSpPr>
        <p:spPr>
          <a:xfrm>
            <a:off x="4241" y="122548"/>
            <a:ext cx="10688320" cy="1757533"/>
          </a:xfrm>
          <a:custGeom>
            <a:avLst/>
            <a:gdLst/>
            <a:ahLst/>
            <a:cxnLst/>
            <a:rect l="l" t="t" r="r" b="b"/>
            <a:pathLst>
              <a:path w="10688320" h="2126615">
                <a:moveTo>
                  <a:pt x="10687761" y="0"/>
                </a:moveTo>
                <a:lnTo>
                  <a:pt x="1253404" y="0"/>
                </a:lnTo>
                <a:lnTo>
                  <a:pt x="1227327" y="26161"/>
                </a:lnTo>
                <a:lnTo>
                  <a:pt x="0" y="1365630"/>
                </a:lnTo>
                <a:lnTo>
                  <a:pt x="0" y="2126551"/>
                </a:lnTo>
                <a:lnTo>
                  <a:pt x="1679981" y="293344"/>
                </a:lnTo>
                <a:lnTo>
                  <a:pt x="1714943" y="258279"/>
                </a:lnTo>
                <a:lnTo>
                  <a:pt x="1752442" y="226470"/>
                </a:lnTo>
                <a:lnTo>
                  <a:pt x="1792249" y="198021"/>
                </a:lnTo>
                <a:lnTo>
                  <a:pt x="1834131" y="173033"/>
                </a:lnTo>
                <a:lnTo>
                  <a:pt x="1877858" y="151609"/>
                </a:lnTo>
                <a:lnTo>
                  <a:pt x="1923198" y="133851"/>
                </a:lnTo>
                <a:lnTo>
                  <a:pt x="1969921" y="119861"/>
                </a:lnTo>
                <a:lnTo>
                  <a:pt x="2017796" y="109741"/>
                </a:lnTo>
                <a:lnTo>
                  <a:pt x="2066590" y="103595"/>
                </a:lnTo>
                <a:lnTo>
                  <a:pt x="2116074" y="101523"/>
                </a:lnTo>
                <a:lnTo>
                  <a:pt x="10687761" y="101523"/>
                </a:lnTo>
                <a:lnTo>
                  <a:pt x="10687761" y="0"/>
                </a:lnTo>
                <a:close/>
              </a:path>
            </a:pathLst>
          </a:custGeom>
          <a:solidFill>
            <a:srgbClr val="567E4F"/>
          </a:solidFill>
        </p:spPr>
        <p:txBody>
          <a:bodyPr wrap="square" lIns="0" tIns="0" rIns="0" bIns="0" rtlCol="0"/>
          <a:lstStyle/>
          <a:p>
            <a:endParaRPr/>
          </a:p>
        </p:txBody>
      </p:sp>
      <p:sp>
        <p:nvSpPr>
          <p:cNvPr id="5" name="object 10">
            <a:extLst>
              <a:ext uri="{FF2B5EF4-FFF2-40B4-BE49-F238E27FC236}">
                <a16:creationId xmlns:a16="http://schemas.microsoft.com/office/drawing/2014/main" id="{22396598-796D-498B-BB19-83C6477AB46E}"/>
              </a:ext>
            </a:extLst>
          </p:cNvPr>
          <p:cNvSpPr/>
          <p:nvPr/>
        </p:nvSpPr>
        <p:spPr>
          <a:xfrm>
            <a:off x="8597" y="5592264"/>
            <a:ext cx="10683404" cy="2049631"/>
          </a:xfrm>
          <a:prstGeom prst="rect">
            <a:avLst/>
          </a:prstGeom>
          <a:blipFill>
            <a:blip r:embed="rId3" cstate="print"/>
            <a:stretch>
              <a:fillRect/>
            </a:stretch>
          </a:blipFill>
        </p:spPr>
        <p:txBody>
          <a:bodyPr wrap="square" lIns="0" tIns="0" rIns="0" bIns="0" rtlCol="0"/>
          <a:lstStyle/>
          <a:p>
            <a:endParaRPr dirty="0"/>
          </a:p>
        </p:txBody>
      </p:sp>
      <p:sp>
        <p:nvSpPr>
          <p:cNvPr id="6" name="Retângulo 5">
            <a:extLst>
              <a:ext uri="{FF2B5EF4-FFF2-40B4-BE49-F238E27FC236}">
                <a16:creationId xmlns:a16="http://schemas.microsoft.com/office/drawing/2014/main" id="{607A8F44-87E1-47DA-AE56-9C5D2CDD8B92}"/>
              </a:ext>
            </a:extLst>
          </p:cNvPr>
          <p:cNvSpPr/>
          <p:nvPr/>
        </p:nvSpPr>
        <p:spPr>
          <a:xfrm>
            <a:off x="1765300" y="581025"/>
            <a:ext cx="8305800" cy="1384995"/>
          </a:xfrm>
          <a:prstGeom prst="rect">
            <a:avLst/>
          </a:prstGeom>
        </p:spPr>
        <p:txBody>
          <a:bodyPr wrap="square">
            <a:spAutoFit/>
          </a:bodyPr>
          <a:lstStyle/>
          <a:p>
            <a:pPr algn="just"/>
            <a:r>
              <a:rPr lang="pt-BR" sz="2800" b="1" dirty="0"/>
              <a:t>Rio </a:t>
            </a:r>
            <a:r>
              <a:rPr lang="pt-BR" sz="2800" b="1" dirty="0" err="1"/>
              <a:t>is</a:t>
            </a:r>
            <a:r>
              <a:rPr lang="pt-BR" sz="2800" b="1" dirty="0"/>
              <a:t> </a:t>
            </a:r>
            <a:r>
              <a:rPr lang="pt-BR" sz="2800" b="1" dirty="0" err="1"/>
              <a:t>the</a:t>
            </a:r>
            <a:r>
              <a:rPr lang="pt-BR" sz="2800" b="1" dirty="0"/>
              <a:t> </a:t>
            </a:r>
            <a:r>
              <a:rPr lang="pt-BR" sz="2800" b="1" dirty="0" err="1"/>
              <a:t>state</a:t>
            </a:r>
            <a:r>
              <a:rPr lang="pt-BR" sz="2800" b="1" dirty="0"/>
              <a:t> </a:t>
            </a:r>
            <a:r>
              <a:rPr lang="pt-BR" sz="2800" b="1" dirty="0" err="1"/>
              <a:t>that</a:t>
            </a:r>
            <a:r>
              <a:rPr lang="pt-BR" sz="2800" b="1" dirty="0"/>
              <a:t> </a:t>
            </a:r>
            <a:r>
              <a:rPr lang="pt-BR" sz="2800" b="1" dirty="0" err="1"/>
              <a:t>has</a:t>
            </a:r>
            <a:r>
              <a:rPr lang="pt-BR" sz="2800" b="1" dirty="0"/>
              <a:t> </a:t>
            </a:r>
            <a:r>
              <a:rPr lang="pt-BR" sz="2800" b="1" dirty="0" err="1"/>
              <a:t>the</a:t>
            </a:r>
            <a:r>
              <a:rPr lang="pt-BR" sz="2800" b="1" dirty="0"/>
              <a:t> </a:t>
            </a:r>
            <a:r>
              <a:rPr lang="pt-BR" sz="2800" b="1" dirty="0" err="1"/>
              <a:t>highest</a:t>
            </a:r>
            <a:r>
              <a:rPr lang="pt-BR" sz="2800" b="1" dirty="0"/>
              <a:t> </a:t>
            </a:r>
            <a:r>
              <a:rPr lang="pt-BR" sz="2800" b="1" dirty="0" err="1"/>
              <a:t>percentage</a:t>
            </a:r>
            <a:r>
              <a:rPr lang="pt-BR" sz="2800" b="1" dirty="0"/>
              <a:t> </a:t>
            </a:r>
            <a:r>
              <a:rPr lang="pt-BR" sz="2800" b="1" dirty="0" err="1"/>
              <a:t>of</a:t>
            </a:r>
            <a:r>
              <a:rPr lang="pt-BR" sz="2800" b="1" dirty="0"/>
              <a:t> deaths </a:t>
            </a:r>
            <a:r>
              <a:rPr lang="pt-BR" sz="2800" b="1" dirty="0" err="1"/>
              <a:t>caused</a:t>
            </a:r>
            <a:r>
              <a:rPr lang="pt-BR" sz="2800" b="1" dirty="0"/>
              <a:t> </a:t>
            </a:r>
            <a:r>
              <a:rPr lang="pt-BR" sz="2800" b="1" dirty="0" err="1"/>
              <a:t>by</a:t>
            </a:r>
            <a:r>
              <a:rPr lang="pt-BR" sz="2800" b="1" dirty="0"/>
              <a:t> </a:t>
            </a:r>
            <a:r>
              <a:rPr lang="pt-BR" sz="2800" b="1" dirty="0" err="1"/>
              <a:t>state</a:t>
            </a:r>
            <a:r>
              <a:rPr lang="pt-BR" sz="2800" b="1" dirty="0"/>
              <a:t> </a:t>
            </a:r>
            <a:r>
              <a:rPr lang="pt-BR" sz="2800" b="1" dirty="0" err="1"/>
              <a:t>agents</a:t>
            </a:r>
            <a:r>
              <a:rPr lang="pt-BR" sz="2800" b="1" dirty="0"/>
              <a:t>. In 2018, </a:t>
            </a:r>
            <a:r>
              <a:rPr lang="en-US" sz="2800" b="1" dirty="0"/>
              <a:t>1181 people were killed by police forces, until now.</a:t>
            </a:r>
            <a:endParaRPr lang="pt-BR" sz="2800" b="1" dirty="0"/>
          </a:p>
        </p:txBody>
      </p:sp>
      <p:sp>
        <p:nvSpPr>
          <p:cNvPr id="7" name="Retângulo 6">
            <a:extLst>
              <a:ext uri="{FF2B5EF4-FFF2-40B4-BE49-F238E27FC236}">
                <a16:creationId xmlns:a16="http://schemas.microsoft.com/office/drawing/2014/main" id="{92D69489-65A5-485E-871A-EEFAA661E6AB}"/>
              </a:ext>
            </a:extLst>
          </p:cNvPr>
          <p:cNvSpPr/>
          <p:nvPr/>
        </p:nvSpPr>
        <p:spPr>
          <a:xfrm>
            <a:off x="1689100" y="5954494"/>
            <a:ext cx="8305800" cy="954107"/>
          </a:xfrm>
          <a:prstGeom prst="rect">
            <a:avLst/>
          </a:prstGeom>
        </p:spPr>
        <p:txBody>
          <a:bodyPr wrap="square">
            <a:spAutoFit/>
          </a:bodyPr>
          <a:lstStyle/>
          <a:p>
            <a:pPr algn="just"/>
            <a:r>
              <a:rPr lang="pt-BR" sz="2800" b="1" dirty="0" err="1"/>
              <a:t>According</a:t>
            </a:r>
            <a:r>
              <a:rPr lang="pt-BR" sz="2800" b="1" dirty="0"/>
              <a:t> </a:t>
            </a:r>
            <a:r>
              <a:rPr lang="pt-BR" sz="2800" b="1" dirty="0" err="1"/>
              <a:t>to</a:t>
            </a:r>
            <a:r>
              <a:rPr lang="pt-BR" sz="2800" b="1" dirty="0"/>
              <a:t> </a:t>
            </a:r>
            <a:r>
              <a:rPr lang="pt-BR" sz="2800" b="1" dirty="0" err="1"/>
              <a:t>the</a:t>
            </a:r>
            <a:r>
              <a:rPr lang="pt-BR" sz="2800" b="1" dirty="0"/>
              <a:t> Atlas </a:t>
            </a:r>
            <a:r>
              <a:rPr lang="pt-BR" sz="2800" b="1" dirty="0" err="1"/>
              <a:t>of</a:t>
            </a:r>
            <a:r>
              <a:rPr lang="pt-BR" sz="2800" b="1" dirty="0"/>
              <a:t> </a:t>
            </a:r>
            <a:r>
              <a:rPr lang="pt-BR" sz="2800" b="1" dirty="0" err="1"/>
              <a:t>Violence</a:t>
            </a:r>
            <a:r>
              <a:rPr lang="pt-BR" sz="2800" b="1" dirty="0"/>
              <a:t> in </a:t>
            </a:r>
            <a:r>
              <a:rPr lang="pt-BR" sz="2800" b="1" dirty="0" err="1"/>
              <a:t>Brazil</a:t>
            </a:r>
            <a:r>
              <a:rPr lang="pt-BR" sz="2800" b="1" dirty="0"/>
              <a:t>, </a:t>
            </a:r>
            <a:r>
              <a:rPr lang="pt-BR" sz="2800" b="1" dirty="0" err="1"/>
              <a:t>the</a:t>
            </a:r>
            <a:r>
              <a:rPr lang="pt-BR" sz="2800" b="1" dirty="0"/>
              <a:t> </a:t>
            </a:r>
            <a:r>
              <a:rPr lang="pt-BR" sz="2800" b="1" dirty="0" err="1"/>
              <a:t>vast</a:t>
            </a:r>
            <a:r>
              <a:rPr lang="pt-BR" sz="2800" b="1" dirty="0"/>
              <a:t> </a:t>
            </a:r>
            <a:r>
              <a:rPr lang="pt-BR" sz="2800" b="1" dirty="0" err="1"/>
              <a:t>majority</a:t>
            </a:r>
            <a:r>
              <a:rPr lang="pt-BR" sz="2800" b="1" dirty="0"/>
              <a:t> </a:t>
            </a:r>
            <a:r>
              <a:rPr lang="pt-BR" sz="2800" b="1" dirty="0" err="1"/>
              <a:t>of</a:t>
            </a:r>
            <a:r>
              <a:rPr lang="pt-BR" sz="2800" b="1" dirty="0"/>
              <a:t> </a:t>
            </a:r>
            <a:r>
              <a:rPr lang="pt-BR" sz="2800" b="1" dirty="0" err="1"/>
              <a:t>victims</a:t>
            </a:r>
            <a:r>
              <a:rPr lang="pt-BR" sz="2800" b="1" dirty="0"/>
              <a:t> are </a:t>
            </a:r>
            <a:r>
              <a:rPr lang="pt-BR" sz="2800" b="1" dirty="0" err="1"/>
              <a:t>young</a:t>
            </a:r>
            <a:r>
              <a:rPr lang="pt-BR" sz="2800" b="1" dirty="0"/>
              <a:t> </a:t>
            </a:r>
            <a:r>
              <a:rPr lang="pt-BR" sz="2800" b="1" dirty="0" err="1"/>
              <a:t>and</a:t>
            </a:r>
            <a:r>
              <a:rPr lang="pt-BR" sz="2800" b="1" dirty="0"/>
              <a:t> </a:t>
            </a:r>
            <a:r>
              <a:rPr lang="pt-BR" sz="2800" b="1" dirty="0" err="1"/>
              <a:t>black</a:t>
            </a:r>
            <a:r>
              <a:rPr lang="pt-BR" sz="2800" b="1" dirty="0"/>
              <a:t> </a:t>
            </a:r>
            <a:r>
              <a:rPr lang="pt-BR" sz="2800" b="1" dirty="0" err="1"/>
              <a:t>men</a:t>
            </a:r>
            <a:r>
              <a:rPr lang="pt-BR" sz="2800" b="1" dirty="0"/>
              <a:t>.</a:t>
            </a:r>
          </a:p>
        </p:txBody>
      </p:sp>
    </p:spTree>
    <p:extLst>
      <p:ext uri="{BB962C8B-B14F-4D97-AF65-F5344CB8AC3E}">
        <p14:creationId xmlns:p14="http://schemas.microsoft.com/office/powerpoint/2010/main" val="38441620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ângulo 2">
            <a:extLst>
              <a:ext uri="{FF2B5EF4-FFF2-40B4-BE49-F238E27FC236}">
                <a16:creationId xmlns:a16="http://schemas.microsoft.com/office/drawing/2014/main" id="{1C657F3B-3F41-43F4-ABF0-074D7F4D14FA}"/>
              </a:ext>
            </a:extLst>
          </p:cNvPr>
          <p:cNvSpPr/>
          <p:nvPr/>
        </p:nvSpPr>
        <p:spPr>
          <a:xfrm>
            <a:off x="1231900" y="1883135"/>
            <a:ext cx="8077200" cy="2050690"/>
          </a:xfrm>
          <a:prstGeom prst="rect">
            <a:avLst/>
          </a:prstGeom>
        </p:spPr>
        <p:txBody>
          <a:bodyPr wrap="square">
            <a:spAutoFit/>
          </a:bodyPr>
          <a:lstStyle/>
          <a:p>
            <a:pPr algn="just">
              <a:lnSpc>
                <a:spcPct val="107000"/>
              </a:lnSpc>
              <a:spcAft>
                <a:spcPts val="800"/>
              </a:spcAft>
            </a:pPr>
            <a:r>
              <a:rPr lang="pt-BR" sz="2400" b="1" dirty="0" err="1">
                <a:latin typeface="Calibri" panose="020F0502020204030204" pitchFamily="34" charset="0"/>
                <a:ea typeface="Calibri" panose="020F0502020204030204" pitchFamily="34" charset="0"/>
                <a:cs typeface="Times New Roman" panose="02020603050405020304" pitchFamily="18" charset="0"/>
              </a:rPr>
              <a:t>During</a:t>
            </a:r>
            <a:r>
              <a:rPr lang="pt-BR" sz="2400" b="1" dirty="0">
                <a:latin typeface="Calibri" panose="020F0502020204030204" pitchFamily="34" charset="0"/>
                <a:ea typeface="Calibri" panose="020F0502020204030204" pitchFamily="34" charset="0"/>
                <a:cs typeface="Times New Roman" panose="02020603050405020304" pitchFamily="18" charset="0"/>
              </a:rPr>
              <a:t> </a:t>
            </a:r>
            <a:r>
              <a:rPr lang="pt-BR" sz="2400" b="1" dirty="0" err="1">
                <a:latin typeface="Calibri" panose="020F0502020204030204" pitchFamily="34" charset="0"/>
                <a:ea typeface="Calibri" panose="020F0502020204030204" pitchFamily="34" charset="0"/>
                <a:cs typeface="Times New Roman" panose="02020603050405020304" pitchFamily="18" charset="0"/>
              </a:rPr>
              <a:t>Carnival</a:t>
            </a:r>
            <a:r>
              <a:rPr lang="pt-BR" sz="2400" b="1" dirty="0">
                <a:latin typeface="Calibri" panose="020F0502020204030204" pitchFamily="34" charset="0"/>
                <a:ea typeface="Calibri" panose="020F0502020204030204" pitchFamily="34" charset="0"/>
                <a:cs typeface="Times New Roman" panose="02020603050405020304" pitchFamily="18" charset="0"/>
              </a:rPr>
              <a:t> </a:t>
            </a:r>
            <a:r>
              <a:rPr lang="pt-BR" sz="2400" b="1" dirty="0" err="1">
                <a:latin typeface="Calibri" panose="020F0502020204030204" pitchFamily="34" charset="0"/>
                <a:ea typeface="Calibri" panose="020F0502020204030204" pitchFamily="34" charset="0"/>
                <a:cs typeface="Times New Roman" panose="02020603050405020304" pitchFamily="18" charset="0"/>
              </a:rPr>
              <a:t>holiday</a:t>
            </a:r>
            <a:r>
              <a:rPr lang="pt-BR" sz="2400" b="1" dirty="0">
                <a:latin typeface="Calibri" panose="020F0502020204030204" pitchFamily="34" charset="0"/>
                <a:ea typeface="Calibri" panose="020F0502020204030204" pitchFamily="34" charset="0"/>
                <a:cs typeface="Times New Roman" panose="02020603050405020304" pitchFamily="18" charset="0"/>
              </a:rPr>
              <a:t> (</a:t>
            </a:r>
            <a:r>
              <a:rPr lang="pt-BR" sz="2400" b="1" dirty="0" err="1">
                <a:latin typeface="Calibri" panose="020F0502020204030204" pitchFamily="34" charset="0"/>
                <a:ea typeface="Calibri" panose="020F0502020204030204" pitchFamily="34" charset="0"/>
                <a:cs typeface="Times New Roman" panose="02020603050405020304" pitchFamily="18" charset="0"/>
              </a:rPr>
              <a:t>February</a:t>
            </a:r>
            <a:r>
              <a:rPr lang="pt-BR" sz="2400" b="1" dirty="0">
                <a:latin typeface="Calibri" panose="020F0502020204030204" pitchFamily="34" charset="0"/>
                <a:ea typeface="Calibri" panose="020F0502020204030204" pitchFamily="34" charset="0"/>
                <a:cs typeface="Times New Roman" panose="02020603050405020304" pitchFamily="18" charset="0"/>
              </a:rPr>
              <a:t>, 2018) </a:t>
            </a:r>
            <a:r>
              <a:rPr lang="en-US" sz="2400" b="1" dirty="0">
                <a:latin typeface="Calibri" panose="020F0502020204030204" pitchFamily="34" charset="0"/>
                <a:ea typeface="Calibri" panose="020F0502020204030204" pitchFamily="34" charset="0"/>
                <a:cs typeface="Times New Roman" panose="02020603050405020304" pitchFamily="18" charset="0"/>
              </a:rPr>
              <a:t>scenes of tourists being chased and beaten by robbers </a:t>
            </a:r>
            <a:r>
              <a:rPr lang="pt-BR" sz="2400" b="1" dirty="0" err="1">
                <a:latin typeface="Calibri" panose="020F0502020204030204" pitchFamily="34" charset="0"/>
                <a:ea typeface="Calibri" panose="020F0502020204030204" pitchFamily="34" charset="0"/>
                <a:cs typeface="Times New Roman" panose="02020603050405020304" pitchFamily="18" charset="0"/>
              </a:rPr>
              <a:t>and</a:t>
            </a:r>
            <a:r>
              <a:rPr lang="pt-BR" sz="2400" b="1" dirty="0">
                <a:latin typeface="Calibri" panose="020F0502020204030204" pitchFamily="34" charset="0"/>
                <a:ea typeface="Calibri" panose="020F0502020204030204" pitchFamily="34" charset="0"/>
                <a:cs typeface="Times New Roman" panose="02020603050405020304" pitchFamily="18" charset="0"/>
              </a:rPr>
              <a:t> </a:t>
            </a:r>
            <a:r>
              <a:rPr lang="pt-BR" sz="2400" b="1" dirty="0" err="1">
                <a:latin typeface="Calibri" panose="020F0502020204030204" pitchFamily="34" charset="0"/>
                <a:ea typeface="Calibri" panose="020F0502020204030204" pitchFamily="34" charset="0"/>
                <a:cs typeface="Times New Roman" panose="02020603050405020304" pitchFamily="18" charset="0"/>
              </a:rPr>
              <a:t>gunfire</a:t>
            </a:r>
            <a:r>
              <a:rPr lang="pt-BR" sz="2400" b="1" dirty="0">
                <a:latin typeface="Calibri" panose="020F0502020204030204" pitchFamily="34" charset="0"/>
                <a:ea typeface="Calibri" panose="020F0502020204030204" pitchFamily="34" charset="0"/>
                <a:cs typeface="Times New Roman" panose="02020603050405020304" pitchFamily="18" charset="0"/>
              </a:rPr>
              <a:t> </a:t>
            </a:r>
            <a:r>
              <a:rPr lang="pt-BR" sz="2400" b="1" dirty="0" err="1">
                <a:latin typeface="Calibri" panose="020F0502020204030204" pitchFamily="34" charset="0"/>
                <a:ea typeface="Calibri" panose="020F0502020204030204" pitchFamily="34" charset="0"/>
                <a:cs typeface="Times New Roman" panose="02020603050405020304" pitchFamily="18" charset="0"/>
              </a:rPr>
              <a:t>between</a:t>
            </a:r>
            <a:r>
              <a:rPr lang="pt-BR" sz="2400" b="1" dirty="0">
                <a:latin typeface="Calibri" panose="020F0502020204030204" pitchFamily="34" charset="0"/>
                <a:ea typeface="Calibri" panose="020F0502020204030204" pitchFamily="34" charset="0"/>
                <a:cs typeface="Times New Roman" panose="02020603050405020304" pitchFamily="18" charset="0"/>
              </a:rPr>
              <a:t> rival </a:t>
            </a:r>
            <a:r>
              <a:rPr lang="pt-BR" sz="2400" b="1" dirty="0" err="1">
                <a:latin typeface="Calibri" panose="020F0502020204030204" pitchFamily="34" charset="0"/>
                <a:ea typeface="Calibri" panose="020F0502020204030204" pitchFamily="34" charset="0"/>
                <a:cs typeface="Times New Roman" panose="02020603050405020304" pitchFamily="18" charset="0"/>
              </a:rPr>
              <a:t>drug</a:t>
            </a:r>
            <a:r>
              <a:rPr lang="pt-BR" sz="2400" b="1" dirty="0">
                <a:latin typeface="Calibri" panose="020F0502020204030204" pitchFamily="34" charset="0"/>
                <a:ea typeface="Calibri" panose="020F0502020204030204" pitchFamily="34" charset="0"/>
                <a:cs typeface="Times New Roman" panose="02020603050405020304" pitchFamily="18" charset="0"/>
              </a:rPr>
              <a:t> gangs </a:t>
            </a:r>
            <a:r>
              <a:rPr lang="pt-BR" sz="2400" b="1" dirty="0" err="1">
                <a:latin typeface="Calibri" panose="020F0502020204030204" pitchFamily="34" charset="0"/>
                <a:ea typeface="Calibri" panose="020F0502020204030204" pitchFamily="34" charset="0"/>
                <a:cs typeface="Times New Roman" panose="02020603050405020304" pitchFamily="18" charset="0"/>
              </a:rPr>
              <a:t>were</a:t>
            </a:r>
            <a:r>
              <a:rPr lang="pt-BR" sz="2400" b="1" dirty="0">
                <a:latin typeface="Calibri" panose="020F0502020204030204" pitchFamily="34" charset="0"/>
                <a:ea typeface="Calibri" panose="020F0502020204030204" pitchFamily="34" charset="0"/>
                <a:cs typeface="Times New Roman" panose="02020603050405020304" pitchFamily="18" charset="0"/>
              </a:rPr>
              <a:t> broadcast </a:t>
            </a:r>
            <a:r>
              <a:rPr lang="pt-BR" sz="2400" b="1" dirty="0" err="1">
                <a:latin typeface="Calibri" panose="020F0502020204030204" pitchFamily="34" charset="0"/>
                <a:ea typeface="Calibri" panose="020F0502020204030204" pitchFamily="34" charset="0"/>
                <a:cs typeface="Times New Roman" panose="02020603050405020304" pitchFamily="18" charset="0"/>
              </a:rPr>
              <a:t>repeatedly</a:t>
            </a:r>
            <a:r>
              <a:rPr lang="pt-BR" sz="2400" b="1" dirty="0">
                <a:latin typeface="Calibri" panose="020F0502020204030204" pitchFamily="34" charset="0"/>
                <a:ea typeface="Calibri" panose="020F0502020204030204" pitchFamily="34" charset="0"/>
                <a:cs typeface="Times New Roman" panose="02020603050405020304" pitchFamily="18" charset="0"/>
              </a:rPr>
              <a:t> </a:t>
            </a:r>
            <a:r>
              <a:rPr lang="pt-BR" sz="2400" b="1" dirty="0" err="1">
                <a:latin typeface="Calibri" panose="020F0502020204030204" pitchFamily="34" charset="0"/>
                <a:ea typeface="Calibri" panose="020F0502020204030204" pitchFamily="34" charset="0"/>
                <a:cs typeface="Times New Roman" panose="02020603050405020304" pitchFamily="18" charset="0"/>
              </a:rPr>
              <a:t>on</a:t>
            </a:r>
            <a:r>
              <a:rPr lang="pt-BR" sz="2400" b="1" dirty="0">
                <a:latin typeface="Calibri" panose="020F0502020204030204" pitchFamily="34" charset="0"/>
                <a:ea typeface="Calibri" panose="020F0502020204030204" pitchFamily="34" charset="0"/>
                <a:cs typeface="Times New Roman" panose="02020603050405020304" pitchFamily="18" charset="0"/>
              </a:rPr>
              <a:t> </a:t>
            </a:r>
            <a:r>
              <a:rPr lang="pt-BR" sz="2400" b="1" dirty="0" err="1">
                <a:latin typeface="Calibri" panose="020F0502020204030204" pitchFamily="34" charset="0"/>
                <a:ea typeface="Calibri" panose="020F0502020204030204" pitchFamily="34" charset="0"/>
                <a:cs typeface="Times New Roman" panose="02020603050405020304" pitchFamily="18" charset="0"/>
              </a:rPr>
              <a:t>television</a:t>
            </a:r>
            <a:r>
              <a:rPr lang="pt-BR" sz="2400" b="1" dirty="0">
                <a:latin typeface="Calibri" panose="020F0502020204030204" pitchFamily="34" charset="0"/>
                <a:ea typeface="Calibri" panose="020F0502020204030204" pitchFamily="34" charset="0"/>
                <a:cs typeface="Times New Roman" panose="02020603050405020304" pitchFamily="18" charset="0"/>
              </a:rPr>
              <a:t>. </a:t>
            </a:r>
            <a:r>
              <a:rPr lang="pt-BR" sz="2400" b="1" dirty="0" err="1">
                <a:latin typeface="Calibri" panose="020F0502020204030204" pitchFamily="34" charset="0"/>
                <a:ea typeface="Calibri" panose="020F0502020204030204" pitchFamily="34" charset="0"/>
                <a:cs typeface="Times New Roman" panose="02020603050405020304" pitchFamily="18" charset="0"/>
              </a:rPr>
              <a:t>Then</a:t>
            </a:r>
            <a:r>
              <a:rPr lang="pt-BR" sz="2400" b="1" dirty="0">
                <a:latin typeface="Calibri" panose="020F0502020204030204" pitchFamily="34" charset="0"/>
                <a:ea typeface="Calibri" panose="020F0502020204030204" pitchFamily="34" charset="0"/>
                <a:cs typeface="Times New Roman" panose="02020603050405020304" pitchFamily="18" charset="0"/>
              </a:rPr>
              <a:t>, </a:t>
            </a:r>
            <a:r>
              <a:rPr lang="pt-BR" sz="2400" b="1" dirty="0" err="1">
                <a:latin typeface="Calibri" panose="020F0502020204030204" pitchFamily="34" charset="0"/>
                <a:ea typeface="Calibri" panose="020F0502020204030204" pitchFamily="34" charset="0"/>
                <a:cs typeface="Times New Roman" panose="02020603050405020304" pitchFamily="18" charset="0"/>
              </a:rPr>
              <a:t>the</a:t>
            </a:r>
            <a:r>
              <a:rPr lang="pt-BR" sz="2400" b="1" dirty="0">
                <a:latin typeface="Calibri" panose="020F0502020204030204" pitchFamily="34" charset="0"/>
                <a:ea typeface="Calibri" panose="020F0502020204030204" pitchFamily="34" charset="0"/>
                <a:cs typeface="Times New Roman" panose="02020603050405020304" pitchFamily="18" charset="0"/>
              </a:rPr>
              <a:t> </a:t>
            </a:r>
            <a:r>
              <a:rPr lang="pt-BR" sz="2400" b="1" dirty="0" err="1">
                <a:latin typeface="Calibri" panose="020F0502020204030204" pitchFamily="34" charset="0"/>
                <a:ea typeface="Calibri" panose="020F0502020204030204" pitchFamily="34" charset="0"/>
                <a:cs typeface="Times New Roman" panose="02020603050405020304" pitchFamily="18" charset="0"/>
              </a:rPr>
              <a:t>President</a:t>
            </a:r>
            <a:r>
              <a:rPr lang="pt-BR" sz="2400" b="1" dirty="0">
                <a:latin typeface="Calibri" panose="020F0502020204030204" pitchFamily="34" charset="0"/>
                <a:ea typeface="Calibri" panose="020F0502020204030204" pitchFamily="34" charset="0"/>
                <a:cs typeface="Times New Roman" panose="02020603050405020304" pitchFamily="18" charset="0"/>
              </a:rPr>
              <a:t> </a:t>
            </a:r>
            <a:r>
              <a:rPr lang="pt-BR" sz="2400" b="1" dirty="0" err="1">
                <a:latin typeface="Calibri" panose="020F0502020204030204" pitchFamily="34" charset="0"/>
                <a:ea typeface="Calibri" panose="020F0502020204030204" pitchFamily="34" charset="0"/>
                <a:cs typeface="Times New Roman" panose="02020603050405020304" pitchFamily="18" charset="0"/>
              </a:rPr>
              <a:t>of</a:t>
            </a:r>
            <a:r>
              <a:rPr lang="pt-BR" sz="2400" b="1" dirty="0">
                <a:latin typeface="Calibri" panose="020F0502020204030204" pitchFamily="34" charset="0"/>
                <a:ea typeface="Calibri" panose="020F0502020204030204" pitchFamily="34" charset="0"/>
                <a:cs typeface="Times New Roman" panose="02020603050405020304" pitchFamily="18" charset="0"/>
              </a:rPr>
              <a:t> </a:t>
            </a:r>
            <a:r>
              <a:rPr lang="pt-BR" sz="2400" b="1" dirty="0" err="1">
                <a:latin typeface="Calibri" panose="020F0502020204030204" pitchFamily="34" charset="0"/>
                <a:ea typeface="Calibri" panose="020F0502020204030204" pitchFamily="34" charset="0"/>
                <a:cs typeface="Times New Roman" panose="02020603050405020304" pitchFamily="18" charset="0"/>
              </a:rPr>
              <a:t>Brazil</a:t>
            </a:r>
            <a:r>
              <a:rPr lang="pt-BR" sz="2400" b="1" dirty="0">
                <a:latin typeface="Calibri" panose="020F0502020204030204" pitchFamily="34" charset="0"/>
                <a:ea typeface="Calibri" panose="020F0502020204030204" pitchFamily="34" charset="0"/>
                <a:cs typeface="Times New Roman" panose="02020603050405020304" pitchFamily="18" charset="0"/>
              </a:rPr>
              <a:t> </a:t>
            </a:r>
            <a:r>
              <a:rPr lang="pt-BR" sz="2400" b="1" dirty="0" err="1">
                <a:latin typeface="Calibri" panose="020F0502020204030204" pitchFamily="34" charset="0"/>
                <a:ea typeface="Calibri" panose="020F0502020204030204" pitchFamily="34" charset="0"/>
                <a:cs typeface="Times New Roman" panose="02020603050405020304" pitchFamily="18" charset="0"/>
              </a:rPr>
              <a:t>signed</a:t>
            </a:r>
            <a:r>
              <a:rPr lang="pt-BR" sz="2400" b="1" dirty="0">
                <a:latin typeface="Calibri" panose="020F0502020204030204" pitchFamily="34" charset="0"/>
                <a:ea typeface="Calibri" panose="020F0502020204030204" pitchFamily="34" charset="0"/>
                <a:cs typeface="Times New Roman" panose="02020603050405020304" pitchFamily="18" charset="0"/>
              </a:rPr>
              <a:t> </a:t>
            </a:r>
            <a:r>
              <a:rPr lang="pt-BR" sz="2400" b="1" dirty="0" err="1">
                <a:latin typeface="Calibri" panose="020F0502020204030204" pitchFamily="34" charset="0"/>
                <a:ea typeface="Calibri" panose="020F0502020204030204" pitchFamily="34" charset="0"/>
                <a:cs typeface="Times New Roman" panose="02020603050405020304" pitchFamily="18" charset="0"/>
              </a:rPr>
              <a:t>an</a:t>
            </a:r>
            <a:r>
              <a:rPr lang="pt-BR" sz="2400" b="1" dirty="0">
                <a:latin typeface="Calibri" panose="020F0502020204030204" pitchFamily="34" charset="0"/>
                <a:ea typeface="Calibri" panose="020F0502020204030204" pitchFamily="34" charset="0"/>
                <a:cs typeface="Times New Roman" panose="02020603050405020304" pitchFamily="18" charset="0"/>
              </a:rPr>
              <a:t> </a:t>
            </a:r>
            <a:r>
              <a:rPr lang="pt-BR" sz="2400" b="1" dirty="0" err="1">
                <a:latin typeface="Calibri" panose="020F0502020204030204" pitchFamily="34" charset="0"/>
                <a:ea typeface="Calibri" panose="020F0502020204030204" pitchFamily="34" charset="0"/>
                <a:cs typeface="Times New Roman" panose="02020603050405020304" pitchFamily="18" charset="0"/>
              </a:rPr>
              <a:t>extraordinary</a:t>
            </a:r>
            <a:r>
              <a:rPr lang="pt-BR" sz="2400" b="1" dirty="0">
                <a:latin typeface="Calibri" panose="020F0502020204030204" pitchFamily="34" charset="0"/>
                <a:ea typeface="Calibri" panose="020F0502020204030204" pitchFamily="34" charset="0"/>
                <a:cs typeface="Times New Roman" panose="02020603050405020304" pitchFamily="18" charset="0"/>
              </a:rPr>
              <a:t> </a:t>
            </a:r>
            <a:r>
              <a:rPr lang="pt-BR" sz="2400" b="1" dirty="0" err="1">
                <a:latin typeface="Calibri" panose="020F0502020204030204" pitchFamily="34" charset="0"/>
                <a:ea typeface="Calibri" panose="020F0502020204030204" pitchFamily="34" charset="0"/>
                <a:cs typeface="Times New Roman" panose="02020603050405020304" pitchFamily="18" charset="0"/>
              </a:rPr>
              <a:t>act</a:t>
            </a:r>
            <a:r>
              <a:rPr lang="pt-BR" sz="2400" b="1" dirty="0">
                <a:latin typeface="Calibri" panose="020F0502020204030204" pitchFamily="34" charset="0"/>
                <a:ea typeface="Calibri" panose="020F0502020204030204" pitchFamily="34" charset="0"/>
                <a:cs typeface="Times New Roman" panose="02020603050405020304" pitchFamily="18" charset="0"/>
              </a:rPr>
              <a:t> </a:t>
            </a:r>
            <a:r>
              <a:rPr lang="pt-BR" sz="2400" b="1" dirty="0" err="1">
                <a:latin typeface="Calibri" panose="020F0502020204030204" pitchFamily="34" charset="0"/>
                <a:ea typeface="Calibri" panose="020F0502020204030204" pitchFamily="34" charset="0"/>
                <a:cs typeface="Times New Roman" panose="02020603050405020304" pitchFamily="18" charset="0"/>
              </a:rPr>
              <a:t>stablishing</a:t>
            </a:r>
            <a:r>
              <a:rPr lang="pt-BR" sz="2400" b="1" dirty="0">
                <a:latin typeface="Calibri" panose="020F0502020204030204" pitchFamily="34" charset="0"/>
                <a:ea typeface="Calibri" panose="020F0502020204030204" pitchFamily="34" charset="0"/>
                <a:cs typeface="Times New Roman" panose="02020603050405020304" pitchFamily="18" charset="0"/>
              </a:rPr>
              <a:t> </a:t>
            </a:r>
            <a:r>
              <a:rPr lang="pt-BR" sz="2400" b="1" dirty="0" err="1">
                <a:latin typeface="Calibri" panose="020F0502020204030204" pitchFamily="34" charset="0"/>
                <a:ea typeface="Calibri" panose="020F0502020204030204" pitchFamily="34" charset="0"/>
                <a:cs typeface="Times New Roman" panose="02020603050405020304" pitchFamily="18" charset="0"/>
              </a:rPr>
              <a:t>that</a:t>
            </a:r>
            <a:r>
              <a:rPr lang="pt-BR" sz="2400" b="1" dirty="0">
                <a:latin typeface="Calibri" panose="020F0502020204030204" pitchFamily="34" charset="0"/>
                <a:ea typeface="Calibri" panose="020F0502020204030204" pitchFamily="34" charset="0"/>
                <a:cs typeface="Times New Roman" panose="02020603050405020304" pitchFamily="18" charset="0"/>
              </a:rPr>
              <a:t> </a:t>
            </a:r>
            <a:r>
              <a:rPr lang="pt-BR" sz="2400" b="1" dirty="0" err="1">
                <a:latin typeface="Calibri" panose="020F0502020204030204" pitchFamily="34" charset="0"/>
                <a:ea typeface="Calibri" panose="020F0502020204030204" pitchFamily="34" charset="0"/>
                <a:cs typeface="Times New Roman" panose="02020603050405020304" pitchFamily="18" charset="0"/>
              </a:rPr>
              <a:t>public</a:t>
            </a:r>
            <a:r>
              <a:rPr lang="pt-BR" sz="2400" b="1" dirty="0">
                <a:latin typeface="Calibri" panose="020F0502020204030204" pitchFamily="34" charset="0"/>
                <a:ea typeface="Calibri" panose="020F0502020204030204" pitchFamily="34" charset="0"/>
                <a:cs typeface="Times New Roman" panose="02020603050405020304" pitchFamily="18" charset="0"/>
              </a:rPr>
              <a:t> </a:t>
            </a:r>
            <a:r>
              <a:rPr lang="pt-BR" sz="2400" b="1" dirty="0" err="1">
                <a:latin typeface="Calibri" panose="020F0502020204030204" pitchFamily="34" charset="0"/>
                <a:ea typeface="Calibri" panose="020F0502020204030204" pitchFamily="34" charset="0"/>
                <a:cs typeface="Times New Roman" panose="02020603050405020304" pitchFamily="18" charset="0"/>
              </a:rPr>
              <a:t>security</a:t>
            </a:r>
            <a:r>
              <a:rPr lang="pt-BR" sz="2400" b="1" dirty="0">
                <a:latin typeface="Calibri" panose="020F0502020204030204" pitchFamily="34" charset="0"/>
                <a:ea typeface="Calibri" panose="020F0502020204030204" pitchFamily="34" charset="0"/>
                <a:cs typeface="Times New Roman" panose="02020603050405020304" pitchFamily="18" charset="0"/>
              </a:rPr>
              <a:t> in Rio </a:t>
            </a:r>
            <a:r>
              <a:rPr lang="pt-BR" sz="2400" b="1" dirty="0" err="1">
                <a:latin typeface="Calibri" panose="020F0502020204030204" pitchFamily="34" charset="0"/>
                <a:ea typeface="Calibri" panose="020F0502020204030204" pitchFamily="34" charset="0"/>
                <a:cs typeface="Times New Roman" panose="02020603050405020304" pitchFamily="18" charset="0"/>
              </a:rPr>
              <a:t>would</a:t>
            </a:r>
            <a:r>
              <a:rPr lang="pt-BR" sz="2400" b="1" dirty="0">
                <a:latin typeface="Calibri" panose="020F0502020204030204" pitchFamily="34" charset="0"/>
                <a:ea typeface="Calibri" panose="020F0502020204030204" pitchFamily="34" charset="0"/>
                <a:cs typeface="Times New Roman" panose="02020603050405020304" pitchFamily="18" charset="0"/>
              </a:rPr>
              <a:t> </a:t>
            </a:r>
            <a:r>
              <a:rPr lang="pt-BR" sz="2400" b="1" dirty="0" err="1">
                <a:latin typeface="Calibri" panose="020F0502020204030204" pitchFamily="34" charset="0"/>
                <a:ea typeface="Calibri" panose="020F0502020204030204" pitchFamily="34" charset="0"/>
                <a:cs typeface="Times New Roman" panose="02020603050405020304" pitchFamily="18" charset="0"/>
              </a:rPr>
              <a:t>be</a:t>
            </a:r>
            <a:r>
              <a:rPr lang="pt-BR" sz="2400" b="1" dirty="0">
                <a:latin typeface="Calibri" panose="020F0502020204030204" pitchFamily="34" charset="0"/>
                <a:ea typeface="Calibri" panose="020F0502020204030204" pitchFamily="34" charset="0"/>
                <a:cs typeface="Times New Roman" panose="02020603050405020304" pitchFamily="18" charset="0"/>
              </a:rPr>
              <a:t> in charge </a:t>
            </a:r>
            <a:r>
              <a:rPr lang="pt-BR" sz="2400" b="1" dirty="0" err="1">
                <a:latin typeface="Calibri" panose="020F0502020204030204" pitchFamily="34" charset="0"/>
                <a:ea typeface="Calibri" panose="020F0502020204030204" pitchFamily="34" charset="0"/>
                <a:cs typeface="Times New Roman" panose="02020603050405020304" pitchFamily="18" charset="0"/>
              </a:rPr>
              <a:t>of</a:t>
            </a:r>
            <a:r>
              <a:rPr lang="pt-BR" sz="2400" b="1" dirty="0">
                <a:latin typeface="Calibri" panose="020F0502020204030204" pitchFamily="34" charset="0"/>
                <a:ea typeface="Calibri" panose="020F0502020204030204" pitchFamily="34" charset="0"/>
                <a:cs typeface="Times New Roman" panose="02020603050405020304" pitchFamily="18" charset="0"/>
              </a:rPr>
              <a:t> </a:t>
            </a:r>
            <a:r>
              <a:rPr lang="pt-BR" sz="2400" b="1" dirty="0" err="1">
                <a:latin typeface="Calibri" panose="020F0502020204030204" pitchFamily="34" charset="0"/>
                <a:ea typeface="Calibri" panose="020F0502020204030204" pitchFamily="34" charset="0"/>
                <a:cs typeface="Times New Roman" panose="02020603050405020304" pitchFamily="18" charset="0"/>
              </a:rPr>
              <a:t>the</a:t>
            </a:r>
            <a:r>
              <a:rPr lang="pt-BR" sz="2400" b="1" dirty="0">
                <a:latin typeface="Calibri" panose="020F0502020204030204" pitchFamily="34" charset="0"/>
                <a:ea typeface="Calibri" panose="020F0502020204030204" pitchFamily="34" charset="0"/>
                <a:cs typeface="Times New Roman" panose="02020603050405020304" pitchFamily="18" charset="0"/>
              </a:rPr>
              <a:t> </a:t>
            </a:r>
            <a:r>
              <a:rPr lang="pt-BR" sz="2400" b="1" dirty="0" err="1">
                <a:latin typeface="Calibri" panose="020F0502020204030204" pitchFamily="34" charset="0"/>
                <a:ea typeface="Calibri" panose="020F0502020204030204" pitchFamily="34" charset="0"/>
                <a:cs typeface="Times New Roman" panose="02020603050405020304" pitchFamily="18" charset="0"/>
              </a:rPr>
              <a:t>Army</a:t>
            </a:r>
            <a:r>
              <a:rPr lang="pt-BR" sz="2400" b="1" dirty="0">
                <a:latin typeface="Calibri" panose="020F0502020204030204" pitchFamily="34" charset="0"/>
                <a:ea typeface="Calibri" panose="020F0502020204030204" pitchFamily="34" charset="0"/>
                <a:cs typeface="Times New Roman" panose="02020603050405020304" pitchFamily="18" charset="0"/>
              </a:rPr>
              <a:t>.</a:t>
            </a:r>
            <a:endParaRPr lang="pt-BR" sz="24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Retângulo 4">
            <a:extLst>
              <a:ext uri="{FF2B5EF4-FFF2-40B4-BE49-F238E27FC236}">
                <a16:creationId xmlns:a16="http://schemas.microsoft.com/office/drawing/2014/main" id="{F3D92C0F-8C90-4668-8F94-82A5343E3ED1}"/>
              </a:ext>
            </a:extLst>
          </p:cNvPr>
          <p:cNvSpPr/>
          <p:nvPr/>
        </p:nvSpPr>
        <p:spPr>
          <a:xfrm>
            <a:off x="1155700" y="4304169"/>
            <a:ext cx="8077200" cy="2677656"/>
          </a:xfrm>
          <a:prstGeom prst="rect">
            <a:avLst/>
          </a:prstGeom>
        </p:spPr>
        <p:txBody>
          <a:bodyPr wrap="square">
            <a:spAutoFit/>
          </a:bodyPr>
          <a:lstStyle/>
          <a:p>
            <a:pPr algn="just"/>
            <a:r>
              <a:rPr lang="pt-BR" sz="2400" b="1" dirty="0">
                <a:solidFill>
                  <a:schemeClr val="accent3">
                    <a:lumMod val="75000"/>
                  </a:schemeClr>
                </a:solidFill>
              </a:rPr>
              <a:t>“The </a:t>
            </a:r>
            <a:r>
              <a:rPr lang="pt-BR" sz="2400" b="1" dirty="0" err="1">
                <a:solidFill>
                  <a:schemeClr val="accent3">
                    <a:lumMod val="75000"/>
                  </a:schemeClr>
                </a:solidFill>
              </a:rPr>
              <a:t>fight</a:t>
            </a:r>
            <a:r>
              <a:rPr lang="pt-BR" sz="2400" b="1" dirty="0">
                <a:solidFill>
                  <a:schemeClr val="accent3">
                    <a:lumMod val="75000"/>
                  </a:schemeClr>
                </a:solidFill>
              </a:rPr>
              <a:t> </a:t>
            </a:r>
            <a:r>
              <a:rPr lang="pt-BR" sz="2400" b="1" dirty="0" err="1">
                <a:solidFill>
                  <a:schemeClr val="accent3">
                    <a:lumMod val="75000"/>
                  </a:schemeClr>
                </a:solidFill>
              </a:rPr>
              <a:t>against</a:t>
            </a:r>
            <a:r>
              <a:rPr lang="pt-BR" sz="2400" b="1" dirty="0">
                <a:solidFill>
                  <a:schemeClr val="accent3">
                    <a:lumMod val="75000"/>
                  </a:schemeClr>
                </a:solidFill>
              </a:rPr>
              <a:t> crime does </a:t>
            </a:r>
            <a:r>
              <a:rPr lang="pt-BR" sz="2400" b="1" dirty="0" err="1">
                <a:solidFill>
                  <a:schemeClr val="accent3">
                    <a:lumMod val="75000"/>
                  </a:schemeClr>
                </a:solidFill>
              </a:rPr>
              <a:t>not</a:t>
            </a:r>
            <a:r>
              <a:rPr lang="pt-BR" sz="2400" b="1" dirty="0">
                <a:solidFill>
                  <a:schemeClr val="accent3">
                    <a:lumMod val="75000"/>
                  </a:schemeClr>
                </a:solidFill>
              </a:rPr>
              <a:t> </a:t>
            </a:r>
            <a:r>
              <a:rPr lang="pt-BR" sz="2400" b="1" dirty="0" err="1">
                <a:solidFill>
                  <a:schemeClr val="accent3">
                    <a:lumMod val="75000"/>
                  </a:schemeClr>
                </a:solidFill>
              </a:rPr>
              <a:t>authorize</a:t>
            </a:r>
            <a:r>
              <a:rPr lang="pt-BR" sz="2400" b="1" dirty="0">
                <a:solidFill>
                  <a:schemeClr val="accent3">
                    <a:lumMod val="75000"/>
                  </a:schemeClr>
                </a:solidFill>
              </a:rPr>
              <a:t> </a:t>
            </a:r>
            <a:r>
              <a:rPr lang="pt-BR" sz="2400" b="1" dirty="0" err="1">
                <a:solidFill>
                  <a:schemeClr val="accent3">
                    <a:lumMod val="75000"/>
                  </a:schemeClr>
                </a:solidFill>
              </a:rPr>
              <a:t>violations</a:t>
            </a:r>
            <a:r>
              <a:rPr lang="pt-BR" sz="2400" b="1" dirty="0">
                <a:solidFill>
                  <a:schemeClr val="accent3">
                    <a:lumMod val="75000"/>
                  </a:schemeClr>
                </a:solidFill>
              </a:rPr>
              <a:t> </a:t>
            </a:r>
            <a:r>
              <a:rPr lang="pt-BR" sz="2400" b="1" dirty="0" err="1">
                <a:solidFill>
                  <a:schemeClr val="accent3">
                    <a:lumMod val="75000"/>
                  </a:schemeClr>
                </a:solidFill>
              </a:rPr>
              <a:t>of</a:t>
            </a:r>
            <a:r>
              <a:rPr lang="pt-BR" sz="2400" b="1" dirty="0">
                <a:solidFill>
                  <a:schemeClr val="accent3">
                    <a:lumMod val="75000"/>
                  </a:schemeClr>
                </a:solidFill>
              </a:rPr>
              <a:t> individual civil </a:t>
            </a:r>
            <a:r>
              <a:rPr lang="pt-BR" sz="2400" b="1" dirty="0" err="1">
                <a:solidFill>
                  <a:schemeClr val="accent3">
                    <a:lumMod val="75000"/>
                  </a:schemeClr>
                </a:solidFill>
              </a:rPr>
              <a:t>rights</a:t>
            </a:r>
            <a:r>
              <a:rPr lang="pt-BR" sz="2400" b="1" dirty="0">
                <a:solidFill>
                  <a:schemeClr val="accent3">
                    <a:lumMod val="75000"/>
                  </a:schemeClr>
                </a:solidFill>
              </a:rPr>
              <a:t> </a:t>
            </a:r>
            <a:r>
              <a:rPr lang="pt-BR" sz="2400" b="1" dirty="0" err="1">
                <a:solidFill>
                  <a:schemeClr val="accent3">
                    <a:lumMod val="75000"/>
                  </a:schemeClr>
                </a:solidFill>
              </a:rPr>
              <a:t>by</a:t>
            </a:r>
            <a:r>
              <a:rPr lang="pt-BR" sz="2400" b="1" dirty="0">
                <a:solidFill>
                  <a:schemeClr val="accent3">
                    <a:lumMod val="75000"/>
                  </a:schemeClr>
                </a:solidFill>
              </a:rPr>
              <a:t> </a:t>
            </a:r>
            <a:r>
              <a:rPr lang="pt-BR" sz="2400" b="1" dirty="0" err="1">
                <a:solidFill>
                  <a:schemeClr val="accent3">
                    <a:lumMod val="75000"/>
                  </a:schemeClr>
                </a:solidFill>
              </a:rPr>
              <a:t>the</a:t>
            </a:r>
            <a:r>
              <a:rPr lang="pt-BR" sz="2400" b="1" dirty="0">
                <a:solidFill>
                  <a:schemeClr val="accent3">
                    <a:lumMod val="75000"/>
                  </a:schemeClr>
                </a:solidFill>
              </a:rPr>
              <a:t> </a:t>
            </a:r>
            <a:r>
              <a:rPr lang="pt-BR" sz="2400" b="1" dirty="0" err="1">
                <a:solidFill>
                  <a:schemeClr val="accent3">
                    <a:lumMod val="75000"/>
                  </a:schemeClr>
                </a:solidFill>
              </a:rPr>
              <a:t>State</a:t>
            </a:r>
            <a:r>
              <a:rPr lang="pt-BR" sz="2400" b="1" dirty="0">
                <a:solidFill>
                  <a:schemeClr val="accent3">
                    <a:lumMod val="75000"/>
                  </a:schemeClr>
                </a:solidFill>
              </a:rPr>
              <a:t>, </a:t>
            </a:r>
            <a:r>
              <a:rPr lang="pt-BR" sz="2400" b="1" dirty="0" err="1">
                <a:solidFill>
                  <a:schemeClr val="accent3">
                    <a:lumMod val="75000"/>
                  </a:schemeClr>
                </a:solidFill>
              </a:rPr>
              <a:t>such</a:t>
            </a:r>
            <a:r>
              <a:rPr lang="pt-BR" sz="2400" b="1" dirty="0">
                <a:solidFill>
                  <a:schemeClr val="accent3">
                    <a:lumMod val="75000"/>
                  </a:schemeClr>
                </a:solidFill>
              </a:rPr>
              <a:t> as </a:t>
            </a:r>
            <a:r>
              <a:rPr lang="en-US" sz="2400" b="1" dirty="0">
                <a:solidFill>
                  <a:schemeClr val="accent3">
                    <a:lumMod val="75000"/>
                  </a:schemeClr>
                </a:solidFill>
              </a:rPr>
              <a:t>arrests without warrants or in flagrante delicto</a:t>
            </a:r>
            <a:r>
              <a:rPr lang="pt-BR" sz="2400" b="1" dirty="0">
                <a:solidFill>
                  <a:schemeClr val="accent3">
                    <a:lumMod val="75000"/>
                  </a:schemeClr>
                </a:solidFill>
              </a:rPr>
              <a:t>, home </a:t>
            </a:r>
            <a:r>
              <a:rPr lang="pt-BR" sz="2400" b="1" dirty="0" err="1">
                <a:solidFill>
                  <a:schemeClr val="accent3">
                    <a:lumMod val="75000"/>
                  </a:schemeClr>
                </a:solidFill>
              </a:rPr>
              <a:t>invasions</a:t>
            </a:r>
            <a:r>
              <a:rPr lang="pt-BR" sz="2400" b="1" dirty="0">
                <a:solidFill>
                  <a:schemeClr val="accent3">
                    <a:lumMod val="75000"/>
                  </a:schemeClr>
                </a:solidFill>
              </a:rPr>
              <a:t> </a:t>
            </a:r>
            <a:r>
              <a:rPr lang="pt-BR" sz="2400" b="1" dirty="0" err="1">
                <a:solidFill>
                  <a:schemeClr val="accent3">
                    <a:lumMod val="75000"/>
                  </a:schemeClr>
                </a:solidFill>
              </a:rPr>
              <a:t>or</a:t>
            </a:r>
            <a:r>
              <a:rPr lang="pt-BR" sz="2400" b="1" dirty="0">
                <a:solidFill>
                  <a:schemeClr val="accent3">
                    <a:lumMod val="75000"/>
                  </a:schemeClr>
                </a:solidFill>
              </a:rPr>
              <a:t> </a:t>
            </a:r>
            <a:r>
              <a:rPr lang="pt-BR" sz="2400" b="1" dirty="0" err="1">
                <a:solidFill>
                  <a:schemeClr val="accent3">
                    <a:lumMod val="75000"/>
                  </a:schemeClr>
                </a:solidFill>
              </a:rPr>
              <a:t>the</a:t>
            </a:r>
            <a:r>
              <a:rPr lang="pt-BR" sz="2400" b="1" dirty="0">
                <a:solidFill>
                  <a:schemeClr val="accent3">
                    <a:lumMod val="75000"/>
                  </a:schemeClr>
                </a:solidFill>
              </a:rPr>
              <a:t> </a:t>
            </a:r>
            <a:r>
              <a:rPr lang="pt-BR" sz="2400" b="1" dirty="0" err="1">
                <a:solidFill>
                  <a:schemeClr val="accent3">
                    <a:lumMod val="75000"/>
                  </a:schemeClr>
                </a:solidFill>
              </a:rPr>
              <a:t>already</a:t>
            </a:r>
            <a:r>
              <a:rPr lang="pt-BR" sz="2400" b="1" dirty="0">
                <a:solidFill>
                  <a:schemeClr val="accent3">
                    <a:lumMod val="75000"/>
                  </a:schemeClr>
                </a:solidFill>
              </a:rPr>
              <a:t> </a:t>
            </a:r>
            <a:r>
              <a:rPr lang="pt-BR" sz="2400" b="1" dirty="0" err="1">
                <a:solidFill>
                  <a:schemeClr val="accent3">
                    <a:lumMod val="75000"/>
                  </a:schemeClr>
                </a:solidFill>
              </a:rPr>
              <a:t>announced</a:t>
            </a:r>
            <a:r>
              <a:rPr lang="pt-BR" sz="2400" b="1" dirty="0">
                <a:solidFill>
                  <a:schemeClr val="accent3">
                    <a:lumMod val="75000"/>
                  </a:schemeClr>
                </a:solidFill>
              </a:rPr>
              <a:t> </a:t>
            </a:r>
            <a:r>
              <a:rPr lang="pt-BR" sz="2400" b="1" dirty="0" err="1">
                <a:solidFill>
                  <a:schemeClr val="accent3">
                    <a:lumMod val="75000"/>
                  </a:schemeClr>
                </a:solidFill>
              </a:rPr>
              <a:t>collective</a:t>
            </a:r>
            <a:r>
              <a:rPr lang="pt-BR" sz="2400" b="1" dirty="0">
                <a:solidFill>
                  <a:schemeClr val="accent3">
                    <a:lumMod val="75000"/>
                  </a:schemeClr>
                </a:solidFill>
              </a:rPr>
              <a:t> </a:t>
            </a:r>
            <a:r>
              <a:rPr lang="pt-BR" sz="2400" b="1" dirty="0" err="1">
                <a:solidFill>
                  <a:schemeClr val="accent3">
                    <a:lumMod val="75000"/>
                  </a:schemeClr>
                </a:solidFill>
              </a:rPr>
              <a:t>search</a:t>
            </a:r>
            <a:r>
              <a:rPr lang="pt-BR" sz="2400" b="1" dirty="0">
                <a:solidFill>
                  <a:schemeClr val="accent3">
                    <a:lumMod val="75000"/>
                  </a:schemeClr>
                </a:solidFill>
              </a:rPr>
              <a:t> </a:t>
            </a:r>
            <a:r>
              <a:rPr lang="pt-BR" sz="2400" b="1" dirty="0" err="1">
                <a:solidFill>
                  <a:schemeClr val="accent3">
                    <a:lumMod val="75000"/>
                  </a:schemeClr>
                </a:solidFill>
              </a:rPr>
              <a:t>and</a:t>
            </a:r>
            <a:r>
              <a:rPr lang="pt-BR" sz="2400" b="1" dirty="0">
                <a:solidFill>
                  <a:schemeClr val="accent3">
                    <a:lumMod val="75000"/>
                  </a:schemeClr>
                </a:solidFill>
              </a:rPr>
              <a:t> </a:t>
            </a:r>
            <a:r>
              <a:rPr lang="pt-BR" sz="2400" b="1" dirty="0" err="1">
                <a:solidFill>
                  <a:schemeClr val="accent3">
                    <a:lumMod val="75000"/>
                  </a:schemeClr>
                </a:solidFill>
              </a:rPr>
              <a:t>seizure</a:t>
            </a:r>
            <a:r>
              <a:rPr lang="pt-BR" sz="2400" b="1" dirty="0">
                <a:solidFill>
                  <a:schemeClr val="accent3">
                    <a:lumMod val="75000"/>
                  </a:schemeClr>
                </a:solidFill>
              </a:rPr>
              <a:t> warrants - </a:t>
            </a:r>
            <a:r>
              <a:rPr lang="pt-BR" sz="2400" b="1" dirty="0" err="1">
                <a:solidFill>
                  <a:schemeClr val="accent3">
                    <a:lumMod val="75000"/>
                  </a:schemeClr>
                </a:solidFill>
              </a:rPr>
              <a:t>measures</a:t>
            </a:r>
            <a:r>
              <a:rPr lang="pt-BR" sz="2400" b="1" dirty="0">
                <a:solidFill>
                  <a:schemeClr val="accent3">
                    <a:lumMod val="75000"/>
                  </a:schemeClr>
                </a:solidFill>
              </a:rPr>
              <a:t> </a:t>
            </a:r>
            <a:r>
              <a:rPr lang="pt-BR" sz="2400" b="1" dirty="0" err="1">
                <a:solidFill>
                  <a:schemeClr val="accent3">
                    <a:lumMod val="75000"/>
                  </a:schemeClr>
                </a:solidFill>
              </a:rPr>
              <a:t>without</a:t>
            </a:r>
            <a:r>
              <a:rPr lang="pt-BR" sz="2400" b="1" dirty="0">
                <a:solidFill>
                  <a:schemeClr val="accent3">
                    <a:lumMod val="75000"/>
                  </a:schemeClr>
                </a:solidFill>
              </a:rPr>
              <a:t> </a:t>
            </a:r>
            <a:r>
              <a:rPr lang="pt-BR" sz="2400" b="1" dirty="0" err="1">
                <a:solidFill>
                  <a:schemeClr val="accent3">
                    <a:lumMod val="75000"/>
                  </a:schemeClr>
                </a:solidFill>
              </a:rPr>
              <a:t>constitutional</a:t>
            </a:r>
            <a:r>
              <a:rPr lang="pt-BR" sz="2400" b="1" dirty="0">
                <a:solidFill>
                  <a:schemeClr val="accent3">
                    <a:lumMod val="75000"/>
                  </a:schemeClr>
                </a:solidFill>
              </a:rPr>
              <a:t> </a:t>
            </a:r>
            <a:r>
              <a:rPr lang="pt-BR" sz="2400" b="1" dirty="0" err="1">
                <a:solidFill>
                  <a:schemeClr val="accent3">
                    <a:lumMod val="75000"/>
                  </a:schemeClr>
                </a:solidFill>
              </a:rPr>
              <a:t>support</a:t>
            </a:r>
            <a:r>
              <a:rPr lang="pt-BR" sz="2400" b="1" dirty="0">
                <a:solidFill>
                  <a:schemeClr val="accent3">
                    <a:lumMod val="75000"/>
                  </a:schemeClr>
                </a:solidFill>
              </a:rPr>
              <a:t> </a:t>
            </a:r>
            <a:r>
              <a:rPr lang="pt-BR" sz="2400" b="1" dirty="0" err="1">
                <a:solidFill>
                  <a:schemeClr val="accent3">
                    <a:lumMod val="75000"/>
                  </a:schemeClr>
                </a:solidFill>
              </a:rPr>
              <a:t>and</a:t>
            </a:r>
            <a:r>
              <a:rPr lang="pt-BR" sz="2400" b="1" dirty="0">
                <a:solidFill>
                  <a:schemeClr val="accent3">
                    <a:lumMod val="75000"/>
                  </a:schemeClr>
                </a:solidFill>
              </a:rPr>
              <a:t> </a:t>
            </a:r>
            <a:r>
              <a:rPr lang="pt-BR" sz="2400" b="1" dirty="0" err="1">
                <a:solidFill>
                  <a:schemeClr val="accent3">
                    <a:lumMod val="75000"/>
                  </a:schemeClr>
                </a:solidFill>
              </a:rPr>
              <a:t>penalizing</a:t>
            </a:r>
            <a:r>
              <a:rPr lang="pt-BR" sz="2400" b="1" dirty="0">
                <a:solidFill>
                  <a:schemeClr val="accent3">
                    <a:lumMod val="75000"/>
                  </a:schemeClr>
                </a:solidFill>
              </a:rPr>
              <a:t> </a:t>
            </a:r>
            <a:r>
              <a:rPr lang="pt-BR" sz="2400" b="1" dirty="0" err="1">
                <a:solidFill>
                  <a:schemeClr val="accent3">
                    <a:lumMod val="75000"/>
                  </a:schemeClr>
                </a:solidFill>
              </a:rPr>
              <a:t>only</a:t>
            </a:r>
            <a:r>
              <a:rPr lang="pt-BR" sz="2400" b="1" dirty="0">
                <a:solidFill>
                  <a:schemeClr val="accent3">
                    <a:lumMod val="75000"/>
                  </a:schemeClr>
                </a:solidFill>
              </a:rPr>
              <a:t> </a:t>
            </a:r>
            <a:r>
              <a:rPr lang="pt-BR" sz="2400" b="1" dirty="0" err="1">
                <a:solidFill>
                  <a:schemeClr val="accent3">
                    <a:lumMod val="75000"/>
                  </a:schemeClr>
                </a:solidFill>
              </a:rPr>
              <a:t>the</a:t>
            </a:r>
            <a:r>
              <a:rPr lang="pt-BR" sz="2400" b="1" dirty="0">
                <a:solidFill>
                  <a:schemeClr val="accent3">
                    <a:lumMod val="75000"/>
                  </a:schemeClr>
                </a:solidFill>
              </a:rPr>
              <a:t> </a:t>
            </a:r>
            <a:r>
              <a:rPr lang="pt-BR" sz="2400" b="1" dirty="0" err="1">
                <a:solidFill>
                  <a:schemeClr val="accent3">
                    <a:lumMod val="75000"/>
                  </a:schemeClr>
                </a:solidFill>
              </a:rPr>
              <a:t>poor</a:t>
            </a:r>
            <a:r>
              <a:rPr lang="pt-BR" sz="2400" b="1" dirty="0">
                <a:solidFill>
                  <a:schemeClr val="accent3">
                    <a:lumMod val="75000"/>
                  </a:schemeClr>
                </a:solidFill>
              </a:rPr>
              <a:t> </a:t>
            </a:r>
            <a:r>
              <a:rPr lang="pt-BR" sz="2400" b="1" dirty="0" err="1">
                <a:solidFill>
                  <a:schemeClr val="accent3">
                    <a:lumMod val="75000"/>
                  </a:schemeClr>
                </a:solidFill>
              </a:rPr>
              <a:t>and</a:t>
            </a:r>
            <a:r>
              <a:rPr lang="pt-BR" sz="2400" b="1" dirty="0">
                <a:solidFill>
                  <a:schemeClr val="accent3">
                    <a:lumMod val="75000"/>
                  </a:schemeClr>
                </a:solidFill>
              </a:rPr>
              <a:t> </a:t>
            </a:r>
            <a:r>
              <a:rPr lang="pt-BR" sz="2400" b="1" dirty="0" err="1">
                <a:solidFill>
                  <a:schemeClr val="accent3">
                    <a:lumMod val="75000"/>
                  </a:schemeClr>
                </a:solidFill>
              </a:rPr>
              <a:t>black</a:t>
            </a:r>
            <a:r>
              <a:rPr lang="pt-BR" sz="2400" b="1" dirty="0">
                <a:solidFill>
                  <a:schemeClr val="accent3">
                    <a:lumMod val="75000"/>
                  </a:schemeClr>
                </a:solidFill>
              </a:rPr>
              <a:t> </a:t>
            </a:r>
            <a:r>
              <a:rPr lang="pt-BR" sz="2400" b="1" dirty="0" err="1">
                <a:solidFill>
                  <a:schemeClr val="accent3">
                    <a:lumMod val="75000"/>
                  </a:schemeClr>
                </a:solidFill>
              </a:rPr>
              <a:t>population</a:t>
            </a:r>
            <a:r>
              <a:rPr lang="pt-BR" sz="2400" b="1" dirty="0">
                <a:solidFill>
                  <a:schemeClr val="accent3">
                    <a:lumMod val="75000"/>
                  </a:schemeClr>
                </a:solidFill>
              </a:rPr>
              <a:t> living in </a:t>
            </a:r>
            <a:r>
              <a:rPr lang="pt-BR" sz="2400" b="1" dirty="0" err="1">
                <a:solidFill>
                  <a:schemeClr val="accent3">
                    <a:lumMod val="75000"/>
                  </a:schemeClr>
                </a:solidFill>
              </a:rPr>
              <a:t>the</a:t>
            </a:r>
            <a:r>
              <a:rPr lang="pt-BR" sz="2400" b="1" dirty="0">
                <a:solidFill>
                  <a:schemeClr val="accent3">
                    <a:lumMod val="75000"/>
                  </a:schemeClr>
                </a:solidFill>
              </a:rPr>
              <a:t> </a:t>
            </a:r>
            <a:r>
              <a:rPr lang="pt-BR" sz="2400" b="1" dirty="0" err="1">
                <a:solidFill>
                  <a:schemeClr val="accent3">
                    <a:lumMod val="75000"/>
                  </a:schemeClr>
                </a:solidFill>
              </a:rPr>
              <a:t>city's</a:t>
            </a:r>
            <a:r>
              <a:rPr lang="pt-BR" sz="2400" b="1" dirty="0">
                <a:solidFill>
                  <a:schemeClr val="accent3">
                    <a:lumMod val="75000"/>
                  </a:schemeClr>
                </a:solidFill>
              </a:rPr>
              <a:t> </a:t>
            </a:r>
            <a:r>
              <a:rPr lang="pt-BR" sz="2400" b="1" dirty="0" err="1">
                <a:solidFill>
                  <a:schemeClr val="accent3">
                    <a:lumMod val="75000"/>
                  </a:schemeClr>
                </a:solidFill>
              </a:rPr>
              <a:t>poor</a:t>
            </a:r>
            <a:r>
              <a:rPr lang="pt-BR" sz="2400" b="1" dirty="0">
                <a:solidFill>
                  <a:schemeClr val="accent3">
                    <a:lumMod val="75000"/>
                  </a:schemeClr>
                </a:solidFill>
              </a:rPr>
              <a:t> </a:t>
            </a:r>
            <a:r>
              <a:rPr lang="pt-BR" sz="2400" b="1" dirty="0" err="1">
                <a:solidFill>
                  <a:schemeClr val="accent3">
                    <a:lumMod val="75000"/>
                  </a:schemeClr>
                </a:solidFill>
              </a:rPr>
              <a:t>neighborhoods</a:t>
            </a:r>
            <a:r>
              <a:rPr lang="pt-BR" sz="2400" b="1" dirty="0">
                <a:solidFill>
                  <a:schemeClr val="accent3">
                    <a:lumMod val="75000"/>
                  </a:schemeClr>
                </a:solidFill>
              </a:rPr>
              <a:t>. (</a:t>
            </a:r>
            <a:r>
              <a:rPr lang="pt-BR" sz="2400" b="1" dirty="0" err="1">
                <a:solidFill>
                  <a:schemeClr val="accent3">
                    <a:lumMod val="75000"/>
                  </a:schemeClr>
                </a:solidFill>
              </a:rPr>
              <a:t>Public</a:t>
            </a:r>
            <a:r>
              <a:rPr lang="pt-BR" sz="2400" b="1" dirty="0">
                <a:solidFill>
                  <a:schemeClr val="accent3">
                    <a:lumMod val="75000"/>
                  </a:schemeClr>
                </a:solidFill>
              </a:rPr>
              <a:t> Defender Office, </a:t>
            </a:r>
            <a:r>
              <a:rPr lang="pt-BR" sz="2400" b="1" dirty="0" err="1">
                <a:solidFill>
                  <a:schemeClr val="accent3">
                    <a:lumMod val="75000"/>
                  </a:schemeClr>
                </a:solidFill>
              </a:rPr>
              <a:t>February</a:t>
            </a:r>
            <a:r>
              <a:rPr lang="pt-BR" sz="2400" b="1" dirty="0">
                <a:solidFill>
                  <a:schemeClr val="accent3">
                    <a:lumMod val="75000"/>
                  </a:schemeClr>
                </a:solidFill>
              </a:rPr>
              <a:t> 2018)</a:t>
            </a:r>
          </a:p>
        </p:txBody>
      </p:sp>
      <p:sp>
        <p:nvSpPr>
          <p:cNvPr id="6" name="Retângulo 5">
            <a:extLst>
              <a:ext uri="{FF2B5EF4-FFF2-40B4-BE49-F238E27FC236}">
                <a16:creationId xmlns:a16="http://schemas.microsoft.com/office/drawing/2014/main" id="{E6A54DAD-7AD9-4E4B-AFF5-164E644C9095}"/>
              </a:ext>
            </a:extLst>
          </p:cNvPr>
          <p:cNvSpPr/>
          <p:nvPr/>
        </p:nvSpPr>
        <p:spPr>
          <a:xfrm>
            <a:off x="1972186" y="1124605"/>
            <a:ext cx="6270114" cy="523220"/>
          </a:xfrm>
          <a:prstGeom prst="rect">
            <a:avLst/>
          </a:prstGeom>
        </p:spPr>
        <p:txBody>
          <a:bodyPr wrap="none">
            <a:spAutoFit/>
          </a:bodyPr>
          <a:lstStyle/>
          <a:p>
            <a:pPr algn="ctr"/>
            <a:r>
              <a:rPr lang="pt-BR" sz="2800" b="1" dirty="0"/>
              <a:t>THE FEDERAL INTERVENTION – FEB/2018</a:t>
            </a:r>
          </a:p>
        </p:txBody>
      </p:sp>
      <p:sp>
        <p:nvSpPr>
          <p:cNvPr id="8" name="object 10">
            <a:extLst>
              <a:ext uri="{FF2B5EF4-FFF2-40B4-BE49-F238E27FC236}">
                <a16:creationId xmlns:a16="http://schemas.microsoft.com/office/drawing/2014/main" id="{AE61E84C-9E1A-4DAC-B6EA-C12BA5DD952C}"/>
              </a:ext>
            </a:extLst>
          </p:cNvPr>
          <p:cNvSpPr/>
          <p:nvPr/>
        </p:nvSpPr>
        <p:spPr>
          <a:xfrm>
            <a:off x="8597" y="5592264"/>
            <a:ext cx="10683404" cy="2049631"/>
          </a:xfrm>
          <a:prstGeom prst="rect">
            <a:avLst/>
          </a:prstGeom>
          <a:blipFill>
            <a:blip r:embed="rId2" cstate="print"/>
            <a:stretch>
              <a:fillRect/>
            </a:stretch>
          </a:blipFill>
        </p:spPr>
        <p:txBody>
          <a:bodyPr wrap="square" lIns="0" tIns="0" rIns="0" bIns="0" rtlCol="0"/>
          <a:lstStyle/>
          <a:p>
            <a:endParaRPr dirty="0"/>
          </a:p>
        </p:txBody>
      </p:sp>
      <p:sp>
        <p:nvSpPr>
          <p:cNvPr id="10" name="object 3">
            <a:extLst>
              <a:ext uri="{FF2B5EF4-FFF2-40B4-BE49-F238E27FC236}">
                <a16:creationId xmlns:a16="http://schemas.microsoft.com/office/drawing/2014/main" id="{6EBE58A8-D1CE-4D27-B940-857A753CBBF7}"/>
              </a:ext>
            </a:extLst>
          </p:cNvPr>
          <p:cNvSpPr/>
          <p:nvPr/>
        </p:nvSpPr>
        <p:spPr>
          <a:xfrm>
            <a:off x="4241" y="122548"/>
            <a:ext cx="10688320" cy="1757533"/>
          </a:xfrm>
          <a:custGeom>
            <a:avLst/>
            <a:gdLst/>
            <a:ahLst/>
            <a:cxnLst/>
            <a:rect l="l" t="t" r="r" b="b"/>
            <a:pathLst>
              <a:path w="10688320" h="2126615">
                <a:moveTo>
                  <a:pt x="10687761" y="0"/>
                </a:moveTo>
                <a:lnTo>
                  <a:pt x="1253404" y="0"/>
                </a:lnTo>
                <a:lnTo>
                  <a:pt x="1227327" y="26161"/>
                </a:lnTo>
                <a:lnTo>
                  <a:pt x="0" y="1365630"/>
                </a:lnTo>
                <a:lnTo>
                  <a:pt x="0" y="2126551"/>
                </a:lnTo>
                <a:lnTo>
                  <a:pt x="1679981" y="293344"/>
                </a:lnTo>
                <a:lnTo>
                  <a:pt x="1714943" y="258279"/>
                </a:lnTo>
                <a:lnTo>
                  <a:pt x="1752442" y="226470"/>
                </a:lnTo>
                <a:lnTo>
                  <a:pt x="1792249" y="198021"/>
                </a:lnTo>
                <a:lnTo>
                  <a:pt x="1834131" y="173033"/>
                </a:lnTo>
                <a:lnTo>
                  <a:pt x="1877858" y="151609"/>
                </a:lnTo>
                <a:lnTo>
                  <a:pt x="1923198" y="133851"/>
                </a:lnTo>
                <a:lnTo>
                  <a:pt x="1969921" y="119861"/>
                </a:lnTo>
                <a:lnTo>
                  <a:pt x="2017796" y="109741"/>
                </a:lnTo>
                <a:lnTo>
                  <a:pt x="2066590" y="103595"/>
                </a:lnTo>
                <a:lnTo>
                  <a:pt x="2116074" y="101523"/>
                </a:lnTo>
                <a:lnTo>
                  <a:pt x="10687761" y="101523"/>
                </a:lnTo>
                <a:lnTo>
                  <a:pt x="10687761" y="0"/>
                </a:lnTo>
                <a:close/>
              </a:path>
            </a:pathLst>
          </a:custGeom>
          <a:solidFill>
            <a:srgbClr val="567E4F"/>
          </a:solidFill>
        </p:spPr>
        <p:txBody>
          <a:bodyPr wrap="square" lIns="0" tIns="0" rIns="0" bIns="0" rtlCol="0"/>
          <a:lstStyle/>
          <a:p>
            <a:endParaRPr/>
          </a:p>
        </p:txBody>
      </p:sp>
      <p:sp>
        <p:nvSpPr>
          <p:cNvPr id="11" name="object 5">
            <a:extLst>
              <a:ext uri="{FF2B5EF4-FFF2-40B4-BE49-F238E27FC236}">
                <a16:creationId xmlns:a16="http://schemas.microsoft.com/office/drawing/2014/main" id="{A044C3E5-2564-4D32-B6CA-47C91319D698}"/>
              </a:ext>
            </a:extLst>
          </p:cNvPr>
          <p:cNvSpPr/>
          <p:nvPr/>
        </p:nvSpPr>
        <p:spPr>
          <a:xfrm>
            <a:off x="7926565" y="342747"/>
            <a:ext cx="2140585" cy="476250"/>
          </a:xfrm>
          <a:custGeom>
            <a:avLst/>
            <a:gdLst/>
            <a:ahLst/>
            <a:cxnLst/>
            <a:rect l="l" t="t" r="r" b="b"/>
            <a:pathLst>
              <a:path w="2140584" h="476250">
                <a:moveTo>
                  <a:pt x="2140115" y="0"/>
                </a:moveTo>
                <a:lnTo>
                  <a:pt x="282841" y="0"/>
                </a:lnTo>
                <a:lnTo>
                  <a:pt x="225904" y="3769"/>
                </a:lnTo>
                <a:lnTo>
                  <a:pt x="172843" y="14579"/>
                </a:lnTo>
                <a:lnTo>
                  <a:pt x="124802" y="31677"/>
                </a:lnTo>
                <a:lnTo>
                  <a:pt x="82927" y="54313"/>
                </a:lnTo>
                <a:lnTo>
                  <a:pt x="48364" y="81735"/>
                </a:lnTo>
                <a:lnTo>
                  <a:pt x="22259" y="113194"/>
                </a:lnTo>
                <a:lnTo>
                  <a:pt x="5755" y="147938"/>
                </a:lnTo>
                <a:lnTo>
                  <a:pt x="0" y="185216"/>
                </a:lnTo>
                <a:lnTo>
                  <a:pt x="0" y="476199"/>
                </a:lnTo>
                <a:lnTo>
                  <a:pt x="17183" y="476199"/>
                </a:lnTo>
                <a:lnTo>
                  <a:pt x="17183" y="185216"/>
                </a:lnTo>
                <a:lnTo>
                  <a:pt x="22589" y="150201"/>
                </a:lnTo>
                <a:lnTo>
                  <a:pt x="62612" y="88023"/>
                </a:lnTo>
                <a:lnTo>
                  <a:pt x="95076" y="62269"/>
                </a:lnTo>
                <a:lnTo>
                  <a:pt x="134408" y="41012"/>
                </a:lnTo>
                <a:lnTo>
                  <a:pt x="179530" y="24955"/>
                </a:lnTo>
                <a:lnTo>
                  <a:pt x="229366" y="14805"/>
                </a:lnTo>
                <a:lnTo>
                  <a:pt x="282841" y="11264"/>
                </a:lnTo>
                <a:lnTo>
                  <a:pt x="2140115" y="11264"/>
                </a:lnTo>
                <a:lnTo>
                  <a:pt x="2140115" y="0"/>
                </a:lnTo>
                <a:close/>
              </a:path>
            </a:pathLst>
          </a:custGeom>
          <a:solidFill>
            <a:srgbClr val="628A1B"/>
          </a:solidFill>
        </p:spPr>
        <p:txBody>
          <a:bodyPr wrap="square" lIns="0" tIns="0" rIns="0" bIns="0" rtlCol="0"/>
          <a:lstStyle/>
          <a:p>
            <a:endParaRPr/>
          </a:p>
        </p:txBody>
      </p:sp>
      <p:sp>
        <p:nvSpPr>
          <p:cNvPr id="12" name="object 6">
            <a:extLst>
              <a:ext uri="{FF2B5EF4-FFF2-40B4-BE49-F238E27FC236}">
                <a16:creationId xmlns:a16="http://schemas.microsoft.com/office/drawing/2014/main" id="{D476C34B-D18F-4B0C-9219-63AE5595A2B3}"/>
              </a:ext>
            </a:extLst>
          </p:cNvPr>
          <p:cNvSpPr/>
          <p:nvPr/>
        </p:nvSpPr>
        <p:spPr>
          <a:xfrm>
            <a:off x="8335950" y="550761"/>
            <a:ext cx="2203450" cy="608330"/>
          </a:xfrm>
          <a:custGeom>
            <a:avLst/>
            <a:gdLst/>
            <a:ahLst/>
            <a:cxnLst/>
            <a:rect l="l" t="t" r="r" b="b"/>
            <a:pathLst>
              <a:path w="2203450" h="608330">
                <a:moveTo>
                  <a:pt x="2203043" y="0"/>
                </a:moveTo>
                <a:lnTo>
                  <a:pt x="2185885" y="0"/>
                </a:lnTo>
                <a:lnTo>
                  <a:pt x="2185885" y="408533"/>
                </a:lnTo>
                <a:lnTo>
                  <a:pt x="2180034" y="446418"/>
                </a:lnTo>
                <a:lnTo>
                  <a:pt x="2163258" y="481726"/>
                </a:lnTo>
                <a:lnTo>
                  <a:pt x="2136721" y="513694"/>
                </a:lnTo>
                <a:lnTo>
                  <a:pt x="2101589" y="541559"/>
                </a:lnTo>
                <a:lnTo>
                  <a:pt x="2059028" y="564560"/>
                </a:lnTo>
                <a:lnTo>
                  <a:pt x="2010203" y="581933"/>
                </a:lnTo>
                <a:lnTo>
                  <a:pt x="1956279" y="592917"/>
                </a:lnTo>
                <a:lnTo>
                  <a:pt x="1898421" y="596747"/>
                </a:lnTo>
                <a:lnTo>
                  <a:pt x="0" y="596747"/>
                </a:lnTo>
                <a:lnTo>
                  <a:pt x="0" y="608012"/>
                </a:lnTo>
                <a:lnTo>
                  <a:pt x="1898421" y="608012"/>
                </a:lnTo>
                <a:lnTo>
                  <a:pt x="1953103" y="604792"/>
                </a:lnTo>
                <a:lnTo>
                  <a:pt x="2004600" y="595511"/>
                </a:lnTo>
                <a:lnTo>
                  <a:pt x="2052045" y="580736"/>
                </a:lnTo>
                <a:lnTo>
                  <a:pt x="2094570" y="561035"/>
                </a:lnTo>
                <a:lnTo>
                  <a:pt x="2131307" y="536978"/>
                </a:lnTo>
                <a:lnTo>
                  <a:pt x="2161391" y="509131"/>
                </a:lnTo>
                <a:lnTo>
                  <a:pt x="2183953" y="478062"/>
                </a:lnTo>
                <a:lnTo>
                  <a:pt x="2203043" y="408533"/>
                </a:lnTo>
                <a:lnTo>
                  <a:pt x="2203043" y="0"/>
                </a:lnTo>
                <a:close/>
              </a:path>
            </a:pathLst>
          </a:custGeom>
          <a:solidFill>
            <a:srgbClr val="628A1B"/>
          </a:solidFill>
        </p:spPr>
        <p:txBody>
          <a:bodyPr wrap="square" lIns="0" tIns="0" rIns="0" bIns="0" rtlCol="0"/>
          <a:lstStyle/>
          <a:p>
            <a:endParaRPr/>
          </a:p>
        </p:txBody>
      </p:sp>
      <p:sp>
        <p:nvSpPr>
          <p:cNvPr id="15" name="object 8">
            <a:extLst>
              <a:ext uri="{FF2B5EF4-FFF2-40B4-BE49-F238E27FC236}">
                <a16:creationId xmlns:a16="http://schemas.microsoft.com/office/drawing/2014/main" id="{2C77E5AF-EAE5-4EE1-A9C6-273AE8A8FD80}"/>
              </a:ext>
            </a:extLst>
          </p:cNvPr>
          <p:cNvSpPr txBox="1">
            <a:spLocks noGrp="1"/>
          </p:cNvSpPr>
          <p:nvPr>
            <p:ph type="title"/>
          </p:nvPr>
        </p:nvSpPr>
        <p:spPr>
          <a:xfrm>
            <a:off x="8284210" y="437813"/>
            <a:ext cx="2320290" cy="565785"/>
          </a:xfrm>
          <a:prstGeom prst="rect">
            <a:avLst/>
          </a:prstGeom>
        </p:spPr>
        <p:txBody>
          <a:bodyPr vert="horz" wrap="square" lIns="0" tIns="11430" rIns="0" bIns="0" rtlCol="0">
            <a:spAutoFit/>
          </a:bodyPr>
          <a:lstStyle/>
          <a:p>
            <a:pPr marL="12700">
              <a:lnSpc>
                <a:spcPct val="100000"/>
              </a:lnSpc>
              <a:spcBef>
                <a:spcPts val="90"/>
              </a:spcBef>
            </a:pPr>
            <a:r>
              <a:rPr spc="-285" dirty="0">
                <a:solidFill>
                  <a:srgbClr val="567E4F"/>
                </a:solidFill>
              </a:rPr>
              <a:t>C</a:t>
            </a:r>
            <a:r>
              <a:rPr spc="-310" dirty="0">
                <a:solidFill>
                  <a:srgbClr val="567E4F"/>
                </a:solidFill>
              </a:rPr>
              <a:t>O</a:t>
            </a:r>
            <a:r>
              <a:rPr spc="-95" dirty="0">
                <a:solidFill>
                  <a:srgbClr val="567E4F"/>
                </a:solidFill>
              </a:rPr>
              <a:t>N</a:t>
            </a:r>
            <a:r>
              <a:rPr spc="-160" dirty="0">
                <a:solidFill>
                  <a:srgbClr val="567E4F"/>
                </a:solidFill>
              </a:rPr>
              <a:t>TEX</a:t>
            </a:r>
            <a:r>
              <a:rPr spc="-200" dirty="0">
                <a:solidFill>
                  <a:srgbClr val="567E4F"/>
                </a:solidFill>
              </a:rPr>
              <a:t>T</a:t>
            </a:r>
            <a:endParaRPr spc="-330" dirty="0">
              <a:solidFill>
                <a:srgbClr val="567E4F"/>
              </a:solidFill>
            </a:endParaRPr>
          </a:p>
        </p:txBody>
      </p:sp>
      <p:sp>
        <p:nvSpPr>
          <p:cNvPr id="13" name="object 4">
            <a:extLst>
              <a:ext uri="{FF2B5EF4-FFF2-40B4-BE49-F238E27FC236}">
                <a16:creationId xmlns:a16="http://schemas.microsoft.com/office/drawing/2014/main" id="{DAB004B3-3C8B-49DC-8255-F3A736DCD428}"/>
              </a:ext>
            </a:extLst>
          </p:cNvPr>
          <p:cNvSpPr/>
          <p:nvPr/>
        </p:nvSpPr>
        <p:spPr>
          <a:xfrm>
            <a:off x="8377008" y="577075"/>
            <a:ext cx="2203450" cy="608330"/>
          </a:xfrm>
          <a:custGeom>
            <a:avLst/>
            <a:gdLst/>
            <a:ahLst/>
            <a:cxnLst/>
            <a:rect l="l" t="t" r="r" b="b"/>
            <a:pathLst>
              <a:path w="2203450" h="608330">
                <a:moveTo>
                  <a:pt x="2203056" y="0"/>
                </a:moveTo>
                <a:lnTo>
                  <a:pt x="2185898" y="0"/>
                </a:lnTo>
                <a:lnTo>
                  <a:pt x="2185898" y="399808"/>
                </a:lnTo>
                <a:lnTo>
                  <a:pt x="2181043" y="435165"/>
                </a:lnTo>
                <a:lnTo>
                  <a:pt x="2144768" y="499139"/>
                </a:lnTo>
                <a:lnTo>
                  <a:pt x="2115061" y="526635"/>
                </a:lnTo>
                <a:lnTo>
                  <a:pt x="2078783" y="550389"/>
                </a:lnTo>
                <a:lnTo>
                  <a:pt x="2036791" y="569841"/>
                </a:lnTo>
                <a:lnTo>
                  <a:pt x="1989939" y="584429"/>
                </a:lnTo>
                <a:lnTo>
                  <a:pt x="1939086" y="593593"/>
                </a:lnTo>
                <a:lnTo>
                  <a:pt x="1885086" y="596773"/>
                </a:lnTo>
                <a:lnTo>
                  <a:pt x="0" y="596773"/>
                </a:lnTo>
                <a:lnTo>
                  <a:pt x="0" y="608012"/>
                </a:lnTo>
                <a:lnTo>
                  <a:pt x="1885086" y="608012"/>
                </a:lnTo>
                <a:lnTo>
                  <a:pt x="1942173" y="604652"/>
                </a:lnTo>
                <a:lnTo>
                  <a:pt x="1995931" y="594966"/>
                </a:lnTo>
                <a:lnTo>
                  <a:pt x="2045455" y="579546"/>
                </a:lnTo>
                <a:lnTo>
                  <a:pt x="2089842" y="558986"/>
                </a:lnTo>
                <a:lnTo>
                  <a:pt x="2128187" y="533877"/>
                </a:lnTo>
                <a:lnTo>
                  <a:pt x="2159586" y="504813"/>
                </a:lnTo>
                <a:lnTo>
                  <a:pt x="2183133" y="472385"/>
                </a:lnTo>
                <a:lnTo>
                  <a:pt x="2197924" y="437186"/>
                </a:lnTo>
                <a:lnTo>
                  <a:pt x="2203056" y="399808"/>
                </a:lnTo>
                <a:lnTo>
                  <a:pt x="2203056" y="0"/>
                </a:lnTo>
                <a:close/>
              </a:path>
            </a:pathLst>
          </a:custGeom>
          <a:solidFill>
            <a:srgbClr val="628A1B"/>
          </a:solidFill>
        </p:spPr>
        <p:txBody>
          <a:bodyPr wrap="square" lIns="0" tIns="0" rIns="0" bIns="0" rtlCol="0"/>
          <a:lstStyle/>
          <a:p>
            <a:endParaRPr/>
          </a:p>
        </p:txBody>
      </p:sp>
      <p:sp>
        <p:nvSpPr>
          <p:cNvPr id="14" name="object 5">
            <a:extLst>
              <a:ext uri="{FF2B5EF4-FFF2-40B4-BE49-F238E27FC236}">
                <a16:creationId xmlns:a16="http://schemas.microsoft.com/office/drawing/2014/main" id="{0F0E7339-F21F-4F75-8F51-E6CB16E110E3}"/>
              </a:ext>
            </a:extLst>
          </p:cNvPr>
          <p:cNvSpPr/>
          <p:nvPr/>
        </p:nvSpPr>
        <p:spPr>
          <a:xfrm>
            <a:off x="7926565" y="409575"/>
            <a:ext cx="2140585" cy="476250"/>
          </a:xfrm>
          <a:custGeom>
            <a:avLst/>
            <a:gdLst/>
            <a:ahLst/>
            <a:cxnLst/>
            <a:rect l="l" t="t" r="r" b="b"/>
            <a:pathLst>
              <a:path w="2140584" h="476250">
                <a:moveTo>
                  <a:pt x="2140115" y="0"/>
                </a:moveTo>
                <a:lnTo>
                  <a:pt x="282841" y="0"/>
                </a:lnTo>
                <a:lnTo>
                  <a:pt x="225904" y="3769"/>
                </a:lnTo>
                <a:lnTo>
                  <a:pt x="172843" y="14579"/>
                </a:lnTo>
                <a:lnTo>
                  <a:pt x="124802" y="31677"/>
                </a:lnTo>
                <a:lnTo>
                  <a:pt x="82927" y="54313"/>
                </a:lnTo>
                <a:lnTo>
                  <a:pt x="48364" y="81735"/>
                </a:lnTo>
                <a:lnTo>
                  <a:pt x="22259" y="113194"/>
                </a:lnTo>
                <a:lnTo>
                  <a:pt x="5755" y="147938"/>
                </a:lnTo>
                <a:lnTo>
                  <a:pt x="0" y="185216"/>
                </a:lnTo>
                <a:lnTo>
                  <a:pt x="0" y="476199"/>
                </a:lnTo>
                <a:lnTo>
                  <a:pt x="17183" y="476199"/>
                </a:lnTo>
                <a:lnTo>
                  <a:pt x="17183" y="185216"/>
                </a:lnTo>
                <a:lnTo>
                  <a:pt x="22589" y="150201"/>
                </a:lnTo>
                <a:lnTo>
                  <a:pt x="62612" y="88023"/>
                </a:lnTo>
                <a:lnTo>
                  <a:pt x="95076" y="62269"/>
                </a:lnTo>
                <a:lnTo>
                  <a:pt x="134408" y="41012"/>
                </a:lnTo>
                <a:lnTo>
                  <a:pt x="179530" y="24955"/>
                </a:lnTo>
                <a:lnTo>
                  <a:pt x="229366" y="14805"/>
                </a:lnTo>
                <a:lnTo>
                  <a:pt x="282841" y="11264"/>
                </a:lnTo>
                <a:lnTo>
                  <a:pt x="2140115" y="11264"/>
                </a:lnTo>
                <a:lnTo>
                  <a:pt x="2140115" y="0"/>
                </a:lnTo>
                <a:close/>
              </a:path>
            </a:pathLst>
          </a:custGeom>
          <a:solidFill>
            <a:srgbClr val="628A1B"/>
          </a:solidFill>
        </p:spPr>
        <p:txBody>
          <a:bodyPr wrap="square" lIns="0" tIns="0" rIns="0" bIns="0" rtlCol="0"/>
          <a:lstStyle/>
          <a:p>
            <a:endParaRPr/>
          </a:p>
        </p:txBody>
      </p:sp>
    </p:spTree>
    <p:extLst>
      <p:ext uri="{BB962C8B-B14F-4D97-AF65-F5344CB8AC3E}">
        <p14:creationId xmlns:p14="http://schemas.microsoft.com/office/powerpoint/2010/main" val="8181059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ítulo 7"/>
          <p:cNvSpPr>
            <a:spLocks noGrp="1"/>
          </p:cNvSpPr>
          <p:nvPr>
            <p:ph type="title"/>
          </p:nvPr>
        </p:nvSpPr>
        <p:spPr/>
        <p:txBody>
          <a:bodyPr/>
          <a:lstStyle/>
          <a:p>
            <a:endParaRPr lang="pt-BR"/>
          </a:p>
        </p:txBody>
      </p:sp>
      <p:pic>
        <p:nvPicPr>
          <p:cNvPr id="9" name="Imagem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32" y="32385"/>
            <a:ext cx="10689336" cy="7559040"/>
          </a:xfrm>
          <a:prstGeom prst="rect">
            <a:avLst/>
          </a:prstGeom>
        </p:spPr>
      </p:pic>
      <p:sp>
        <p:nvSpPr>
          <p:cNvPr id="2" name="Retângulo 1">
            <a:extLst>
              <a:ext uri="{FF2B5EF4-FFF2-40B4-BE49-F238E27FC236}">
                <a16:creationId xmlns:a16="http://schemas.microsoft.com/office/drawing/2014/main" id="{76B80330-9A06-4B7E-A773-D5701359CD61}"/>
              </a:ext>
            </a:extLst>
          </p:cNvPr>
          <p:cNvSpPr/>
          <p:nvPr/>
        </p:nvSpPr>
        <p:spPr>
          <a:xfrm>
            <a:off x="1060912" y="1419225"/>
            <a:ext cx="8571577" cy="916918"/>
          </a:xfrm>
          <a:prstGeom prst="rect">
            <a:avLst/>
          </a:prstGeom>
        </p:spPr>
        <p:txBody>
          <a:bodyPr wrap="none">
            <a:spAutoFit/>
          </a:bodyPr>
          <a:lstStyle/>
          <a:p>
            <a:pPr algn="ctr">
              <a:lnSpc>
                <a:spcPct val="107000"/>
              </a:lnSpc>
              <a:spcAft>
                <a:spcPts val="800"/>
              </a:spcAft>
            </a:pPr>
            <a:r>
              <a:rPr lang="pt-BR" sz="5400" b="1" dirty="0">
                <a:solidFill>
                  <a:schemeClr val="accent3">
                    <a:lumMod val="75000"/>
                  </a:schemeClr>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Favelas for </a:t>
            </a:r>
            <a:r>
              <a:rPr lang="pt-BR" sz="5400" b="1" dirty="0" err="1">
                <a:solidFill>
                  <a:schemeClr val="accent3">
                    <a:lumMod val="75000"/>
                  </a:schemeClr>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Rights</a:t>
            </a:r>
            <a:r>
              <a:rPr lang="pt-BR" sz="5400" b="1" dirty="0">
                <a:solidFill>
                  <a:schemeClr val="accent3">
                    <a:lumMod val="75000"/>
                  </a:schemeClr>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 </a:t>
            </a:r>
            <a:r>
              <a:rPr lang="pt-BR" sz="5400" b="1" dirty="0" err="1">
                <a:solidFill>
                  <a:schemeClr val="accent3">
                    <a:lumMod val="75000"/>
                  </a:schemeClr>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rPr>
              <a:t>Circuit</a:t>
            </a:r>
            <a:endParaRPr lang="pt-BR" sz="5400" b="1" dirty="0">
              <a:solidFill>
                <a:schemeClr val="accent3">
                  <a:lumMod val="75000"/>
                </a:schemeClr>
              </a:solidFill>
              <a:effectLst>
                <a:outerShdw blurRad="38100" dist="38100" dir="2700000" algn="tl">
                  <a:srgbClr val="000000">
                    <a:alpha val="43137"/>
                  </a:srgbClr>
                </a:outerShdw>
              </a:effectLst>
              <a:latin typeface="Arial" panose="020B0604020202020204" pitchFamily="34" charset="0"/>
              <a:ea typeface="Calibri" panose="020F0502020204030204" pitchFamily="34" charset="0"/>
              <a:cs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745248" y="83325"/>
            <a:ext cx="9146510" cy="4775187"/>
          </a:xfrm>
          <a:prstGeom prst="rect">
            <a:avLst/>
          </a:prstGeom>
          <a:blipFill>
            <a:blip r:embed="rId2" cstate="print"/>
            <a:stretch>
              <a:fillRect/>
            </a:stretch>
          </a:blipFill>
        </p:spPr>
        <p:txBody>
          <a:bodyPr wrap="square" lIns="0" tIns="0" rIns="0" bIns="0" rtlCol="0"/>
          <a:lstStyle/>
          <a:p>
            <a:endParaRPr/>
          </a:p>
        </p:txBody>
      </p:sp>
      <p:sp>
        <p:nvSpPr>
          <p:cNvPr id="3" name="object 3"/>
          <p:cNvSpPr txBox="1"/>
          <p:nvPr/>
        </p:nvSpPr>
        <p:spPr>
          <a:xfrm>
            <a:off x="4902167" y="3264811"/>
            <a:ext cx="304165" cy="207645"/>
          </a:xfrm>
          <a:prstGeom prst="rect">
            <a:avLst/>
          </a:prstGeom>
        </p:spPr>
        <p:txBody>
          <a:bodyPr vert="horz" wrap="square" lIns="0" tIns="12065" rIns="0" bIns="0" rtlCol="0">
            <a:spAutoFit/>
          </a:bodyPr>
          <a:lstStyle/>
          <a:p>
            <a:pPr>
              <a:lnSpc>
                <a:spcPct val="100000"/>
              </a:lnSpc>
              <a:spcBef>
                <a:spcPts val="95"/>
              </a:spcBef>
            </a:pPr>
            <a:r>
              <a:rPr sz="1200" spc="-65" dirty="0">
                <a:latin typeface="Arial"/>
                <a:cs typeface="Arial"/>
              </a:rPr>
              <a:t>3</a:t>
            </a:r>
            <a:r>
              <a:rPr sz="1200" spc="125" dirty="0">
                <a:latin typeface="Arial"/>
                <a:cs typeface="Arial"/>
              </a:rPr>
              <a:t>/</a:t>
            </a:r>
            <a:r>
              <a:rPr sz="1200" spc="-65" dirty="0">
                <a:latin typeface="Arial"/>
                <a:cs typeface="Arial"/>
              </a:rPr>
              <a:t>20</a:t>
            </a:r>
            <a:endParaRPr sz="1200">
              <a:latin typeface="Arial"/>
              <a:cs typeface="Arial"/>
            </a:endParaRPr>
          </a:p>
        </p:txBody>
      </p:sp>
      <p:sp>
        <p:nvSpPr>
          <p:cNvPr id="4" name="object 4"/>
          <p:cNvSpPr txBox="1"/>
          <p:nvPr/>
        </p:nvSpPr>
        <p:spPr>
          <a:xfrm>
            <a:off x="8472108" y="2090217"/>
            <a:ext cx="90170" cy="207645"/>
          </a:xfrm>
          <a:prstGeom prst="rect">
            <a:avLst/>
          </a:prstGeom>
        </p:spPr>
        <p:txBody>
          <a:bodyPr vert="horz" wrap="square" lIns="0" tIns="12065" rIns="0" bIns="0" rtlCol="0">
            <a:spAutoFit/>
          </a:bodyPr>
          <a:lstStyle/>
          <a:p>
            <a:pPr>
              <a:lnSpc>
                <a:spcPct val="100000"/>
              </a:lnSpc>
              <a:spcBef>
                <a:spcPts val="95"/>
              </a:spcBef>
            </a:pPr>
            <a:r>
              <a:rPr sz="1200" spc="-65" dirty="0">
                <a:latin typeface="Arial"/>
                <a:cs typeface="Arial"/>
              </a:rPr>
              <a:t>4</a:t>
            </a:r>
            <a:endParaRPr sz="1200">
              <a:latin typeface="Arial"/>
              <a:cs typeface="Arial"/>
            </a:endParaRPr>
          </a:p>
        </p:txBody>
      </p:sp>
      <p:sp>
        <p:nvSpPr>
          <p:cNvPr id="5" name="object 5"/>
          <p:cNvSpPr txBox="1"/>
          <p:nvPr/>
        </p:nvSpPr>
        <p:spPr>
          <a:xfrm>
            <a:off x="5125061" y="1946733"/>
            <a:ext cx="90170" cy="207645"/>
          </a:xfrm>
          <a:prstGeom prst="rect">
            <a:avLst/>
          </a:prstGeom>
        </p:spPr>
        <p:txBody>
          <a:bodyPr vert="horz" wrap="square" lIns="0" tIns="12065" rIns="0" bIns="0" rtlCol="0">
            <a:spAutoFit/>
          </a:bodyPr>
          <a:lstStyle/>
          <a:p>
            <a:pPr>
              <a:lnSpc>
                <a:spcPct val="100000"/>
              </a:lnSpc>
              <a:spcBef>
                <a:spcPts val="95"/>
              </a:spcBef>
            </a:pPr>
            <a:r>
              <a:rPr sz="1200" spc="-65" dirty="0">
                <a:latin typeface="Arial"/>
                <a:cs typeface="Arial"/>
              </a:rPr>
              <a:t>6</a:t>
            </a:r>
            <a:endParaRPr sz="1200">
              <a:latin typeface="Arial"/>
              <a:cs typeface="Arial"/>
            </a:endParaRPr>
          </a:p>
        </p:txBody>
      </p:sp>
      <p:sp>
        <p:nvSpPr>
          <p:cNvPr id="6" name="object 6"/>
          <p:cNvSpPr txBox="1"/>
          <p:nvPr/>
        </p:nvSpPr>
        <p:spPr>
          <a:xfrm>
            <a:off x="6033033" y="2162035"/>
            <a:ext cx="90170" cy="207645"/>
          </a:xfrm>
          <a:prstGeom prst="rect">
            <a:avLst/>
          </a:prstGeom>
        </p:spPr>
        <p:txBody>
          <a:bodyPr vert="horz" wrap="square" lIns="0" tIns="12065" rIns="0" bIns="0" rtlCol="0">
            <a:spAutoFit/>
          </a:bodyPr>
          <a:lstStyle/>
          <a:p>
            <a:pPr>
              <a:lnSpc>
                <a:spcPct val="100000"/>
              </a:lnSpc>
              <a:spcBef>
                <a:spcPts val="95"/>
              </a:spcBef>
            </a:pPr>
            <a:r>
              <a:rPr sz="1200" spc="-65" dirty="0">
                <a:latin typeface="Arial"/>
                <a:cs typeface="Arial"/>
              </a:rPr>
              <a:t>7</a:t>
            </a:r>
            <a:endParaRPr sz="1200">
              <a:latin typeface="Arial"/>
              <a:cs typeface="Arial"/>
            </a:endParaRPr>
          </a:p>
        </p:txBody>
      </p:sp>
      <p:sp>
        <p:nvSpPr>
          <p:cNvPr id="7" name="object 7"/>
          <p:cNvSpPr txBox="1"/>
          <p:nvPr/>
        </p:nvSpPr>
        <p:spPr>
          <a:xfrm>
            <a:off x="6057782" y="2448851"/>
            <a:ext cx="90170" cy="207645"/>
          </a:xfrm>
          <a:prstGeom prst="rect">
            <a:avLst/>
          </a:prstGeom>
        </p:spPr>
        <p:txBody>
          <a:bodyPr vert="horz" wrap="square" lIns="0" tIns="12065" rIns="0" bIns="0" rtlCol="0">
            <a:spAutoFit/>
          </a:bodyPr>
          <a:lstStyle/>
          <a:p>
            <a:pPr>
              <a:lnSpc>
                <a:spcPct val="100000"/>
              </a:lnSpc>
              <a:spcBef>
                <a:spcPts val="95"/>
              </a:spcBef>
            </a:pPr>
            <a:r>
              <a:rPr sz="1200" spc="-65" dirty="0">
                <a:latin typeface="Arial"/>
                <a:cs typeface="Arial"/>
              </a:rPr>
              <a:t>8</a:t>
            </a:r>
            <a:endParaRPr sz="1200">
              <a:latin typeface="Arial"/>
              <a:cs typeface="Arial"/>
            </a:endParaRPr>
          </a:p>
        </p:txBody>
      </p:sp>
      <p:sp>
        <p:nvSpPr>
          <p:cNvPr id="8" name="object 8"/>
          <p:cNvSpPr txBox="1"/>
          <p:nvPr/>
        </p:nvSpPr>
        <p:spPr>
          <a:xfrm>
            <a:off x="6344750" y="2796553"/>
            <a:ext cx="90170" cy="207645"/>
          </a:xfrm>
          <a:prstGeom prst="rect">
            <a:avLst/>
          </a:prstGeom>
        </p:spPr>
        <p:txBody>
          <a:bodyPr vert="horz" wrap="square" lIns="0" tIns="12065" rIns="0" bIns="0" rtlCol="0">
            <a:spAutoFit/>
          </a:bodyPr>
          <a:lstStyle/>
          <a:p>
            <a:pPr>
              <a:lnSpc>
                <a:spcPct val="100000"/>
              </a:lnSpc>
              <a:spcBef>
                <a:spcPts val="95"/>
              </a:spcBef>
            </a:pPr>
            <a:r>
              <a:rPr sz="1200" spc="-65" dirty="0">
                <a:latin typeface="Arial"/>
                <a:cs typeface="Arial"/>
              </a:rPr>
              <a:t>9</a:t>
            </a:r>
            <a:endParaRPr sz="1200">
              <a:latin typeface="Arial"/>
              <a:cs typeface="Arial"/>
            </a:endParaRPr>
          </a:p>
        </p:txBody>
      </p:sp>
      <p:sp>
        <p:nvSpPr>
          <p:cNvPr id="9" name="object 9"/>
          <p:cNvSpPr txBox="1"/>
          <p:nvPr/>
        </p:nvSpPr>
        <p:spPr>
          <a:xfrm>
            <a:off x="4042630" y="2448851"/>
            <a:ext cx="167640" cy="207645"/>
          </a:xfrm>
          <a:prstGeom prst="rect">
            <a:avLst/>
          </a:prstGeom>
        </p:spPr>
        <p:txBody>
          <a:bodyPr vert="horz" wrap="square" lIns="0" tIns="12065" rIns="0" bIns="0" rtlCol="0">
            <a:spAutoFit/>
          </a:bodyPr>
          <a:lstStyle/>
          <a:p>
            <a:pPr>
              <a:lnSpc>
                <a:spcPct val="100000"/>
              </a:lnSpc>
              <a:spcBef>
                <a:spcPts val="95"/>
              </a:spcBef>
            </a:pPr>
            <a:r>
              <a:rPr sz="1200" spc="-65" dirty="0">
                <a:latin typeface="Arial"/>
                <a:cs typeface="Arial"/>
              </a:rPr>
              <a:t>10</a:t>
            </a:r>
            <a:endParaRPr sz="1200">
              <a:latin typeface="Arial"/>
              <a:cs typeface="Arial"/>
            </a:endParaRPr>
          </a:p>
        </p:txBody>
      </p:sp>
      <p:sp>
        <p:nvSpPr>
          <p:cNvPr id="10" name="object 10"/>
          <p:cNvSpPr txBox="1"/>
          <p:nvPr/>
        </p:nvSpPr>
        <p:spPr>
          <a:xfrm>
            <a:off x="6983975" y="3238088"/>
            <a:ext cx="167640" cy="207645"/>
          </a:xfrm>
          <a:prstGeom prst="rect">
            <a:avLst/>
          </a:prstGeom>
        </p:spPr>
        <p:txBody>
          <a:bodyPr vert="horz" wrap="square" lIns="0" tIns="12065" rIns="0" bIns="0" rtlCol="0">
            <a:spAutoFit/>
          </a:bodyPr>
          <a:lstStyle/>
          <a:p>
            <a:pPr>
              <a:lnSpc>
                <a:spcPct val="100000"/>
              </a:lnSpc>
              <a:spcBef>
                <a:spcPts val="95"/>
              </a:spcBef>
            </a:pPr>
            <a:r>
              <a:rPr sz="1200" spc="-65" dirty="0">
                <a:latin typeface="Arial"/>
                <a:cs typeface="Arial"/>
              </a:rPr>
              <a:t>12</a:t>
            </a:r>
            <a:endParaRPr sz="1200">
              <a:latin typeface="Arial"/>
              <a:cs typeface="Arial"/>
            </a:endParaRPr>
          </a:p>
        </p:txBody>
      </p:sp>
      <p:sp>
        <p:nvSpPr>
          <p:cNvPr id="11" name="object 11"/>
          <p:cNvSpPr txBox="1"/>
          <p:nvPr/>
        </p:nvSpPr>
        <p:spPr>
          <a:xfrm>
            <a:off x="5315613" y="1328765"/>
            <a:ext cx="192405" cy="671195"/>
          </a:xfrm>
          <a:prstGeom prst="rect">
            <a:avLst/>
          </a:prstGeom>
        </p:spPr>
        <p:txBody>
          <a:bodyPr vert="horz" wrap="square" lIns="0" tIns="45085" rIns="0" bIns="0" rtlCol="0">
            <a:spAutoFit/>
          </a:bodyPr>
          <a:lstStyle/>
          <a:p>
            <a:pPr marL="24765">
              <a:lnSpc>
                <a:spcPct val="100000"/>
              </a:lnSpc>
              <a:spcBef>
                <a:spcPts val="355"/>
              </a:spcBef>
            </a:pPr>
            <a:r>
              <a:rPr sz="1200" spc="-65" dirty="0">
                <a:latin typeface="Arial"/>
                <a:cs typeface="Arial"/>
              </a:rPr>
              <a:t>13</a:t>
            </a:r>
            <a:endParaRPr sz="1200">
              <a:latin typeface="Arial"/>
              <a:cs typeface="Arial"/>
            </a:endParaRPr>
          </a:p>
          <a:p>
            <a:pPr marL="24130">
              <a:lnSpc>
                <a:spcPct val="100000"/>
              </a:lnSpc>
              <a:spcBef>
                <a:spcPts val="254"/>
              </a:spcBef>
            </a:pPr>
            <a:r>
              <a:rPr sz="1200" spc="-65" dirty="0">
                <a:latin typeface="Arial"/>
                <a:cs typeface="Arial"/>
              </a:rPr>
              <a:t>2</a:t>
            </a:r>
            <a:endParaRPr sz="1200">
              <a:latin typeface="Arial"/>
              <a:cs typeface="Arial"/>
            </a:endParaRPr>
          </a:p>
          <a:p>
            <a:pPr>
              <a:lnSpc>
                <a:spcPct val="100000"/>
              </a:lnSpc>
              <a:spcBef>
                <a:spcPts val="254"/>
              </a:spcBef>
            </a:pPr>
            <a:r>
              <a:rPr sz="1200" spc="-65" dirty="0">
                <a:latin typeface="Arial"/>
                <a:cs typeface="Arial"/>
              </a:rPr>
              <a:t>5</a:t>
            </a:r>
            <a:endParaRPr sz="1200">
              <a:latin typeface="Arial"/>
              <a:cs typeface="Arial"/>
            </a:endParaRPr>
          </a:p>
        </p:txBody>
      </p:sp>
      <p:sp>
        <p:nvSpPr>
          <p:cNvPr id="12" name="object 12"/>
          <p:cNvSpPr txBox="1"/>
          <p:nvPr/>
        </p:nvSpPr>
        <p:spPr>
          <a:xfrm>
            <a:off x="6051405" y="1505501"/>
            <a:ext cx="167640" cy="207645"/>
          </a:xfrm>
          <a:prstGeom prst="rect">
            <a:avLst/>
          </a:prstGeom>
        </p:spPr>
        <p:txBody>
          <a:bodyPr vert="horz" wrap="square" lIns="0" tIns="12065" rIns="0" bIns="0" rtlCol="0">
            <a:spAutoFit/>
          </a:bodyPr>
          <a:lstStyle/>
          <a:p>
            <a:pPr>
              <a:lnSpc>
                <a:spcPct val="100000"/>
              </a:lnSpc>
              <a:spcBef>
                <a:spcPts val="95"/>
              </a:spcBef>
            </a:pPr>
            <a:r>
              <a:rPr sz="1200" spc="-65" dirty="0">
                <a:latin typeface="Arial"/>
                <a:cs typeface="Arial"/>
              </a:rPr>
              <a:t>15</a:t>
            </a:r>
            <a:endParaRPr sz="1200">
              <a:latin typeface="Arial"/>
              <a:cs typeface="Arial"/>
            </a:endParaRPr>
          </a:p>
        </p:txBody>
      </p:sp>
      <p:sp>
        <p:nvSpPr>
          <p:cNvPr id="13" name="object 13"/>
          <p:cNvSpPr txBox="1"/>
          <p:nvPr/>
        </p:nvSpPr>
        <p:spPr>
          <a:xfrm>
            <a:off x="6183198" y="3635441"/>
            <a:ext cx="1111885" cy="660400"/>
          </a:xfrm>
          <a:prstGeom prst="rect">
            <a:avLst/>
          </a:prstGeom>
        </p:spPr>
        <p:txBody>
          <a:bodyPr vert="horz" wrap="square" lIns="0" tIns="45085" rIns="0" bIns="0" rtlCol="0">
            <a:spAutoFit/>
          </a:bodyPr>
          <a:lstStyle/>
          <a:p>
            <a:pPr marR="5080" algn="r">
              <a:lnSpc>
                <a:spcPct val="100000"/>
              </a:lnSpc>
              <a:spcBef>
                <a:spcPts val="355"/>
              </a:spcBef>
            </a:pPr>
            <a:r>
              <a:rPr sz="1200" spc="-65" dirty="0">
                <a:latin typeface="Arial"/>
                <a:cs typeface="Arial"/>
              </a:rPr>
              <a:t>11</a:t>
            </a:r>
            <a:endParaRPr sz="1200">
              <a:latin typeface="Arial"/>
              <a:cs typeface="Arial"/>
            </a:endParaRPr>
          </a:p>
          <a:p>
            <a:pPr marR="76200" algn="r">
              <a:lnSpc>
                <a:spcPct val="100000"/>
              </a:lnSpc>
              <a:spcBef>
                <a:spcPts val="254"/>
              </a:spcBef>
            </a:pPr>
            <a:r>
              <a:rPr sz="1200" spc="-65" dirty="0">
                <a:latin typeface="Arial"/>
                <a:cs typeface="Arial"/>
              </a:rPr>
              <a:t>21</a:t>
            </a:r>
            <a:endParaRPr sz="1200">
              <a:latin typeface="Arial"/>
              <a:cs typeface="Arial"/>
            </a:endParaRPr>
          </a:p>
          <a:p>
            <a:pPr>
              <a:lnSpc>
                <a:spcPct val="100000"/>
              </a:lnSpc>
              <a:spcBef>
                <a:spcPts val="170"/>
              </a:spcBef>
            </a:pPr>
            <a:r>
              <a:rPr sz="1200" spc="-65" dirty="0">
                <a:latin typeface="Arial"/>
                <a:cs typeface="Arial"/>
              </a:rPr>
              <a:t>1</a:t>
            </a:r>
            <a:endParaRPr sz="1200">
              <a:latin typeface="Arial"/>
              <a:cs typeface="Arial"/>
            </a:endParaRPr>
          </a:p>
        </p:txBody>
      </p:sp>
      <p:sp>
        <p:nvSpPr>
          <p:cNvPr id="14" name="object 14"/>
          <p:cNvSpPr txBox="1"/>
          <p:nvPr/>
        </p:nvSpPr>
        <p:spPr>
          <a:xfrm>
            <a:off x="6205550" y="2284947"/>
            <a:ext cx="179705" cy="222250"/>
          </a:xfrm>
          <a:prstGeom prst="rect">
            <a:avLst/>
          </a:prstGeom>
        </p:spPr>
        <p:txBody>
          <a:bodyPr vert="horz" wrap="square" lIns="0" tIns="11430" rIns="0" bIns="0" rtlCol="0">
            <a:spAutoFit/>
          </a:bodyPr>
          <a:lstStyle/>
          <a:p>
            <a:pPr>
              <a:lnSpc>
                <a:spcPct val="100000"/>
              </a:lnSpc>
              <a:spcBef>
                <a:spcPts val="90"/>
              </a:spcBef>
            </a:pPr>
            <a:r>
              <a:rPr sz="1300" spc="-70" dirty="0">
                <a:latin typeface="Arial"/>
                <a:cs typeface="Arial"/>
              </a:rPr>
              <a:t>19</a:t>
            </a:r>
            <a:endParaRPr sz="1300">
              <a:latin typeface="Arial"/>
              <a:cs typeface="Arial"/>
            </a:endParaRPr>
          </a:p>
        </p:txBody>
      </p:sp>
      <p:sp>
        <p:nvSpPr>
          <p:cNvPr id="15" name="object 15"/>
          <p:cNvSpPr txBox="1"/>
          <p:nvPr/>
        </p:nvSpPr>
        <p:spPr>
          <a:xfrm>
            <a:off x="5549287" y="1201227"/>
            <a:ext cx="497840" cy="882015"/>
          </a:xfrm>
          <a:prstGeom prst="rect">
            <a:avLst/>
          </a:prstGeom>
        </p:spPr>
        <p:txBody>
          <a:bodyPr vert="horz" wrap="square" lIns="0" tIns="11430" rIns="0" bIns="0" rtlCol="0">
            <a:spAutoFit/>
          </a:bodyPr>
          <a:lstStyle/>
          <a:p>
            <a:pPr marL="253365">
              <a:lnSpc>
                <a:spcPts val="2035"/>
              </a:lnSpc>
              <a:spcBef>
                <a:spcPts val="90"/>
              </a:spcBef>
            </a:pPr>
            <a:r>
              <a:rPr sz="1800" spc="-95" dirty="0">
                <a:latin typeface="Arial"/>
                <a:cs typeface="Arial"/>
              </a:rPr>
              <a:t>17</a:t>
            </a:r>
            <a:endParaRPr sz="1800">
              <a:latin typeface="Arial"/>
              <a:cs typeface="Arial"/>
            </a:endParaRPr>
          </a:p>
          <a:p>
            <a:pPr marL="93345">
              <a:lnSpc>
                <a:spcPts val="1555"/>
              </a:lnSpc>
            </a:pPr>
            <a:r>
              <a:rPr sz="1400" spc="-75" dirty="0">
                <a:latin typeface="Arial"/>
                <a:cs typeface="Arial"/>
              </a:rPr>
              <a:t>18</a:t>
            </a:r>
            <a:endParaRPr sz="1400">
              <a:latin typeface="Arial"/>
              <a:cs typeface="Arial"/>
            </a:endParaRPr>
          </a:p>
          <a:p>
            <a:pPr>
              <a:lnSpc>
                <a:spcPct val="100000"/>
              </a:lnSpc>
              <a:spcBef>
                <a:spcPts val="25"/>
              </a:spcBef>
            </a:pPr>
            <a:r>
              <a:rPr sz="1200" spc="-65" dirty="0">
                <a:latin typeface="Arial"/>
                <a:cs typeface="Arial"/>
              </a:rPr>
              <a:t>16</a:t>
            </a:r>
            <a:endParaRPr sz="1200">
              <a:latin typeface="Arial"/>
              <a:cs typeface="Arial"/>
            </a:endParaRPr>
          </a:p>
          <a:p>
            <a:pPr marL="268605">
              <a:lnSpc>
                <a:spcPct val="100000"/>
              </a:lnSpc>
              <a:spcBef>
                <a:spcPts val="254"/>
              </a:spcBef>
            </a:pPr>
            <a:r>
              <a:rPr sz="1200" spc="-65" dirty="0">
                <a:latin typeface="Arial"/>
                <a:cs typeface="Arial"/>
              </a:rPr>
              <a:t>14</a:t>
            </a:r>
            <a:endParaRPr sz="1200">
              <a:latin typeface="Arial"/>
              <a:cs typeface="Arial"/>
            </a:endParaRPr>
          </a:p>
        </p:txBody>
      </p:sp>
      <p:sp>
        <p:nvSpPr>
          <p:cNvPr id="16" name="object 16"/>
          <p:cNvSpPr/>
          <p:nvPr/>
        </p:nvSpPr>
        <p:spPr>
          <a:xfrm>
            <a:off x="6642" y="0"/>
            <a:ext cx="1380490" cy="1063625"/>
          </a:xfrm>
          <a:custGeom>
            <a:avLst/>
            <a:gdLst/>
            <a:ahLst/>
            <a:cxnLst/>
            <a:rect l="l" t="t" r="r" b="b"/>
            <a:pathLst>
              <a:path w="1380490" h="1063625">
                <a:moveTo>
                  <a:pt x="1377144" y="0"/>
                </a:moveTo>
                <a:lnTo>
                  <a:pt x="0" y="0"/>
                </a:lnTo>
                <a:lnTo>
                  <a:pt x="0" y="1063218"/>
                </a:lnTo>
                <a:lnTo>
                  <a:pt x="370395" y="656120"/>
                </a:lnTo>
                <a:lnTo>
                  <a:pt x="406546" y="620446"/>
                </a:lnTo>
                <a:lnTo>
                  <a:pt x="445896" y="588993"/>
                </a:lnTo>
                <a:lnTo>
                  <a:pt x="488072" y="561926"/>
                </a:lnTo>
                <a:lnTo>
                  <a:pt x="532703" y="539410"/>
                </a:lnTo>
                <a:lnTo>
                  <a:pt x="579415" y="521610"/>
                </a:lnTo>
                <a:lnTo>
                  <a:pt x="627836" y="508691"/>
                </a:lnTo>
                <a:lnTo>
                  <a:pt x="677595" y="500818"/>
                </a:lnTo>
                <a:lnTo>
                  <a:pt x="728319" y="498157"/>
                </a:lnTo>
                <a:lnTo>
                  <a:pt x="1380172" y="498157"/>
                </a:lnTo>
                <a:lnTo>
                  <a:pt x="1380172" y="47739"/>
                </a:lnTo>
                <a:lnTo>
                  <a:pt x="1377144" y="0"/>
                </a:lnTo>
                <a:close/>
              </a:path>
            </a:pathLst>
          </a:custGeom>
          <a:solidFill>
            <a:srgbClr val="628A1B"/>
          </a:solidFill>
        </p:spPr>
        <p:txBody>
          <a:bodyPr wrap="square" lIns="0" tIns="0" rIns="0" bIns="0" rtlCol="0"/>
          <a:lstStyle/>
          <a:p>
            <a:endParaRPr/>
          </a:p>
        </p:txBody>
      </p:sp>
      <p:sp>
        <p:nvSpPr>
          <p:cNvPr id="17" name="object 17"/>
          <p:cNvSpPr/>
          <p:nvPr/>
        </p:nvSpPr>
        <p:spPr>
          <a:xfrm>
            <a:off x="6642" y="0"/>
            <a:ext cx="10685780" cy="2131060"/>
          </a:xfrm>
          <a:custGeom>
            <a:avLst/>
            <a:gdLst/>
            <a:ahLst/>
            <a:cxnLst/>
            <a:rect l="l" t="t" r="r" b="b"/>
            <a:pathLst>
              <a:path w="10685780" h="2131060">
                <a:moveTo>
                  <a:pt x="10685360" y="0"/>
                </a:moveTo>
                <a:lnTo>
                  <a:pt x="1257582" y="0"/>
                </a:lnTo>
                <a:lnTo>
                  <a:pt x="1227327" y="30353"/>
                </a:lnTo>
                <a:lnTo>
                  <a:pt x="0" y="1369822"/>
                </a:lnTo>
                <a:lnTo>
                  <a:pt x="0" y="2130742"/>
                </a:lnTo>
                <a:lnTo>
                  <a:pt x="1679981" y="297535"/>
                </a:lnTo>
                <a:lnTo>
                  <a:pt x="1714943" y="262470"/>
                </a:lnTo>
                <a:lnTo>
                  <a:pt x="1752442" y="230660"/>
                </a:lnTo>
                <a:lnTo>
                  <a:pt x="1792249" y="202209"/>
                </a:lnTo>
                <a:lnTo>
                  <a:pt x="1834131" y="177220"/>
                </a:lnTo>
                <a:lnTo>
                  <a:pt x="1877858" y="155794"/>
                </a:lnTo>
                <a:lnTo>
                  <a:pt x="1923198" y="138034"/>
                </a:lnTo>
                <a:lnTo>
                  <a:pt x="1969921" y="124042"/>
                </a:lnTo>
                <a:lnTo>
                  <a:pt x="2017796" y="113922"/>
                </a:lnTo>
                <a:lnTo>
                  <a:pt x="2066590" y="107774"/>
                </a:lnTo>
                <a:lnTo>
                  <a:pt x="2116074" y="105702"/>
                </a:lnTo>
                <a:lnTo>
                  <a:pt x="10685360" y="105702"/>
                </a:lnTo>
                <a:lnTo>
                  <a:pt x="10685360" y="0"/>
                </a:lnTo>
                <a:close/>
              </a:path>
            </a:pathLst>
          </a:custGeom>
          <a:solidFill>
            <a:srgbClr val="567E4F"/>
          </a:solidFill>
        </p:spPr>
        <p:txBody>
          <a:bodyPr wrap="square" lIns="0" tIns="0" rIns="0" bIns="0" rtlCol="0"/>
          <a:lstStyle/>
          <a:p>
            <a:endParaRPr/>
          </a:p>
        </p:txBody>
      </p:sp>
      <p:sp>
        <p:nvSpPr>
          <p:cNvPr id="18" name="object 18"/>
          <p:cNvSpPr/>
          <p:nvPr/>
        </p:nvSpPr>
        <p:spPr>
          <a:xfrm>
            <a:off x="855941" y="5690980"/>
            <a:ext cx="1809114" cy="762635"/>
          </a:xfrm>
          <a:custGeom>
            <a:avLst/>
            <a:gdLst/>
            <a:ahLst/>
            <a:cxnLst/>
            <a:rect l="l" t="t" r="r" b="b"/>
            <a:pathLst>
              <a:path w="1809114" h="762635">
                <a:moveTo>
                  <a:pt x="1808492" y="0"/>
                </a:moveTo>
                <a:lnTo>
                  <a:pt x="1794395" y="0"/>
                </a:lnTo>
                <a:lnTo>
                  <a:pt x="1794395" y="501205"/>
                </a:lnTo>
                <a:lnTo>
                  <a:pt x="1789370" y="550899"/>
                </a:lnTo>
                <a:lnTo>
                  <a:pt x="1774960" y="597216"/>
                </a:lnTo>
                <a:lnTo>
                  <a:pt x="1752167" y="639153"/>
                </a:lnTo>
                <a:lnTo>
                  <a:pt x="1721991" y="675711"/>
                </a:lnTo>
                <a:lnTo>
                  <a:pt x="1685433" y="705887"/>
                </a:lnTo>
                <a:lnTo>
                  <a:pt x="1643492" y="728682"/>
                </a:lnTo>
                <a:lnTo>
                  <a:pt x="1597171" y="743092"/>
                </a:lnTo>
                <a:lnTo>
                  <a:pt x="1547469" y="748118"/>
                </a:lnTo>
                <a:lnTo>
                  <a:pt x="0" y="748118"/>
                </a:lnTo>
                <a:lnTo>
                  <a:pt x="0" y="762203"/>
                </a:lnTo>
                <a:lnTo>
                  <a:pt x="1547469" y="762203"/>
                </a:lnTo>
                <a:lnTo>
                  <a:pt x="1594331" y="757990"/>
                </a:lnTo>
                <a:lnTo>
                  <a:pt x="1638461" y="745848"/>
                </a:lnTo>
                <a:lnTo>
                  <a:pt x="1679116" y="726518"/>
                </a:lnTo>
                <a:lnTo>
                  <a:pt x="1715554" y="700744"/>
                </a:lnTo>
                <a:lnTo>
                  <a:pt x="1747031" y="669268"/>
                </a:lnTo>
                <a:lnTo>
                  <a:pt x="1772807" y="632834"/>
                </a:lnTo>
                <a:lnTo>
                  <a:pt x="1792137" y="592183"/>
                </a:lnTo>
                <a:lnTo>
                  <a:pt x="1804280" y="548059"/>
                </a:lnTo>
                <a:lnTo>
                  <a:pt x="1808492" y="501205"/>
                </a:lnTo>
                <a:lnTo>
                  <a:pt x="1808492" y="0"/>
                </a:lnTo>
                <a:close/>
              </a:path>
            </a:pathLst>
          </a:custGeom>
          <a:solidFill>
            <a:srgbClr val="628A1B"/>
          </a:solidFill>
        </p:spPr>
        <p:txBody>
          <a:bodyPr wrap="square" lIns="0" tIns="0" rIns="0" bIns="0" rtlCol="0"/>
          <a:lstStyle/>
          <a:p>
            <a:endParaRPr/>
          </a:p>
        </p:txBody>
      </p:sp>
      <p:sp>
        <p:nvSpPr>
          <p:cNvPr id="19" name="object 19"/>
          <p:cNvSpPr/>
          <p:nvPr/>
        </p:nvSpPr>
        <p:spPr>
          <a:xfrm>
            <a:off x="486189" y="5397233"/>
            <a:ext cx="1757045" cy="597535"/>
          </a:xfrm>
          <a:custGeom>
            <a:avLst/>
            <a:gdLst/>
            <a:ahLst/>
            <a:cxnLst/>
            <a:rect l="l" t="t" r="r" b="b"/>
            <a:pathLst>
              <a:path w="1757045" h="597535">
                <a:moveTo>
                  <a:pt x="1756816" y="0"/>
                </a:moveTo>
                <a:lnTo>
                  <a:pt x="232168" y="0"/>
                </a:lnTo>
                <a:lnTo>
                  <a:pt x="185430" y="4725"/>
                </a:lnTo>
                <a:lnTo>
                  <a:pt x="141874" y="18276"/>
                </a:lnTo>
                <a:lnTo>
                  <a:pt x="102440" y="39709"/>
                </a:lnTo>
                <a:lnTo>
                  <a:pt x="68068" y="68084"/>
                </a:lnTo>
                <a:lnTo>
                  <a:pt x="39698" y="102460"/>
                </a:lnTo>
                <a:lnTo>
                  <a:pt x="18270" y="141896"/>
                </a:lnTo>
                <a:lnTo>
                  <a:pt x="4724" y="185450"/>
                </a:lnTo>
                <a:lnTo>
                  <a:pt x="0" y="232181"/>
                </a:lnTo>
                <a:lnTo>
                  <a:pt x="0" y="596963"/>
                </a:lnTo>
                <a:lnTo>
                  <a:pt x="14096" y="596963"/>
                </a:lnTo>
                <a:lnTo>
                  <a:pt x="14096" y="232181"/>
                </a:lnTo>
                <a:lnTo>
                  <a:pt x="19865" y="182244"/>
                </a:lnTo>
                <a:lnTo>
                  <a:pt x="36293" y="136369"/>
                </a:lnTo>
                <a:lnTo>
                  <a:pt x="62062" y="95875"/>
                </a:lnTo>
                <a:lnTo>
                  <a:pt x="95852" y="62082"/>
                </a:lnTo>
                <a:lnTo>
                  <a:pt x="136345" y="36310"/>
                </a:lnTo>
                <a:lnTo>
                  <a:pt x="182223" y="19879"/>
                </a:lnTo>
                <a:lnTo>
                  <a:pt x="232168" y="14109"/>
                </a:lnTo>
                <a:lnTo>
                  <a:pt x="1756816" y="14109"/>
                </a:lnTo>
                <a:lnTo>
                  <a:pt x="1756816" y="0"/>
                </a:lnTo>
                <a:close/>
              </a:path>
            </a:pathLst>
          </a:custGeom>
          <a:solidFill>
            <a:srgbClr val="628A1B"/>
          </a:solidFill>
        </p:spPr>
        <p:txBody>
          <a:bodyPr wrap="square" lIns="0" tIns="0" rIns="0" bIns="0" rtlCol="0"/>
          <a:lstStyle/>
          <a:p>
            <a:endParaRPr/>
          </a:p>
        </p:txBody>
      </p:sp>
      <p:sp>
        <p:nvSpPr>
          <p:cNvPr id="20" name="object 20"/>
          <p:cNvSpPr/>
          <p:nvPr/>
        </p:nvSpPr>
        <p:spPr>
          <a:xfrm>
            <a:off x="822236" y="5657991"/>
            <a:ext cx="1808480" cy="762635"/>
          </a:xfrm>
          <a:custGeom>
            <a:avLst/>
            <a:gdLst/>
            <a:ahLst/>
            <a:cxnLst/>
            <a:rect l="l" t="t" r="r" b="b"/>
            <a:pathLst>
              <a:path w="1808480" h="762635">
                <a:moveTo>
                  <a:pt x="1808480" y="0"/>
                </a:moveTo>
                <a:lnTo>
                  <a:pt x="1794395" y="0"/>
                </a:lnTo>
                <a:lnTo>
                  <a:pt x="1794395" y="512140"/>
                </a:lnTo>
                <a:lnTo>
                  <a:pt x="1789592" y="559635"/>
                </a:lnTo>
                <a:lnTo>
                  <a:pt x="1775820" y="603898"/>
                </a:lnTo>
                <a:lnTo>
                  <a:pt x="1754037" y="643975"/>
                </a:lnTo>
                <a:lnTo>
                  <a:pt x="1725198" y="678908"/>
                </a:lnTo>
                <a:lnTo>
                  <a:pt x="1690260" y="707743"/>
                </a:lnTo>
                <a:lnTo>
                  <a:pt x="1650179" y="729522"/>
                </a:lnTo>
                <a:lnTo>
                  <a:pt x="1605912" y="743291"/>
                </a:lnTo>
                <a:lnTo>
                  <a:pt x="1558417" y="748093"/>
                </a:lnTo>
                <a:lnTo>
                  <a:pt x="0" y="748093"/>
                </a:lnTo>
                <a:lnTo>
                  <a:pt x="0" y="762203"/>
                </a:lnTo>
                <a:lnTo>
                  <a:pt x="1558417" y="762203"/>
                </a:lnTo>
                <a:lnTo>
                  <a:pt x="1603304" y="758166"/>
                </a:lnTo>
                <a:lnTo>
                  <a:pt x="1645577" y="746531"/>
                </a:lnTo>
                <a:lnTo>
                  <a:pt x="1684524" y="728010"/>
                </a:lnTo>
                <a:lnTo>
                  <a:pt x="1719432" y="703314"/>
                </a:lnTo>
                <a:lnTo>
                  <a:pt x="1749591" y="673155"/>
                </a:lnTo>
                <a:lnTo>
                  <a:pt x="1774286" y="638247"/>
                </a:lnTo>
                <a:lnTo>
                  <a:pt x="1792808" y="599300"/>
                </a:lnTo>
                <a:lnTo>
                  <a:pt x="1804443" y="557027"/>
                </a:lnTo>
                <a:lnTo>
                  <a:pt x="1808480" y="512140"/>
                </a:lnTo>
                <a:lnTo>
                  <a:pt x="1808480" y="0"/>
                </a:lnTo>
                <a:close/>
              </a:path>
            </a:pathLst>
          </a:custGeom>
          <a:solidFill>
            <a:srgbClr val="628A1B"/>
          </a:solidFill>
        </p:spPr>
        <p:txBody>
          <a:bodyPr wrap="square" lIns="0" tIns="0" rIns="0" bIns="0" rtlCol="0"/>
          <a:lstStyle/>
          <a:p>
            <a:endParaRPr/>
          </a:p>
        </p:txBody>
      </p:sp>
      <p:sp>
        <p:nvSpPr>
          <p:cNvPr id="21" name="object 21"/>
          <p:cNvSpPr/>
          <p:nvPr/>
        </p:nvSpPr>
        <p:spPr>
          <a:xfrm>
            <a:off x="452466" y="5364937"/>
            <a:ext cx="1757045" cy="597535"/>
          </a:xfrm>
          <a:custGeom>
            <a:avLst/>
            <a:gdLst/>
            <a:ahLst/>
            <a:cxnLst/>
            <a:rect l="l" t="t" r="r" b="b"/>
            <a:pathLst>
              <a:path w="1757045" h="597535">
                <a:moveTo>
                  <a:pt x="1756816" y="0"/>
                </a:moveTo>
                <a:lnTo>
                  <a:pt x="250063" y="0"/>
                </a:lnTo>
                <a:lnTo>
                  <a:pt x="205175" y="4036"/>
                </a:lnTo>
                <a:lnTo>
                  <a:pt x="162902" y="15670"/>
                </a:lnTo>
                <a:lnTo>
                  <a:pt x="123955" y="34190"/>
                </a:lnTo>
                <a:lnTo>
                  <a:pt x="89047" y="58885"/>
                </a:lnTo>
                <a:lnTo>
                  <a:pt x="58888" y="89044"/>
                </a:lnTo>
                <a:lnTo>
                  <a:pt x="34193" y="123953"/>
                </a:lnTo>
                <a:lnTo>
                  <a:pt x="15671" y="162903"/>
                </a:lnTo>
                <a:lnTo>
                  <a:pt x="4036" y="205181"/>
                </a:lnTo>
                <a:lnTo>
                  <a:pt x="0" y="250075"/>
                </a:lnTo>
                <a:lnTo>
                  <a:pt x="0" y="596938"/>
                </a:lnTo>
                <a:lnTo>
                  <a:pt x="14084" y="596938"/>
                </a:lnTo>
                <a:lnTo>
                  <a:pt x="14084" y="250075"/>
                </a:lnTo>
                <a:lnTo>
                  <a:pt x="18887" y="202572"/>
                </a:lnTo>
                <a:lnTo>
                  <a:pt x="32659" y="158302"/>
                </a:lnTo>
                <a:lnTo>
                  <a:pt x="54442" y="118221"/>
                </a:lnTo>
                <a:lnTo>
                  <a:pt x="83281" y="83285"/>
                </a:lnTo>
                <a:lnTo>
                  <a:pt x="118219" y="54448"/>
                </a:lnTo>
                <a:lnTo>
                  <a:pt x="158300" y="32668"/>
                </a:lnTo>
                <a:lnTo>
                  <a:pt x="202567" y="18899"/>
                </a:lnTo>
                <a:lnTo>
                  <a:pt x="250063" y="14096"/>
                </a:lnTo>
                <a:lnTo>
                  <a:pt x="1756816" y="14096"/>
                </a:lnTo>
                <a:lnTo>
                  <a:pt x="1756816" y="0"/>
                </a:lnTo>
                <a:close/>
              </a:path>
            </a:pathLst>
          </a:custGeom>
          <a:solidFill>
            <a:srgbClr val="628A1B"/>
          </a:solidFill>
        </p:spPr>
        <p:txBody>
          <a:bodyPr wrap="square" lIns="0" tIns="0" rIns="0" bIns="0" rtlCol="0"/>
          <a:lstStyle/>
          <a:p>
            <a:endParaRPr/>
          </a:p>
        </p:txBody>
      </p:sp>
      <p:sp>
        <p:nvSpPr>
          <p:cNvPr id="22" name="object 22"/>
          <p:cNvSpPr txBox="1"/>
          <p:nvPr/>
        </p:nvSpPr>
        <p:spPr>
          <a:xfrm>
            <a:off x="696391" y="5570430"/>
            <a:ext cx="1713754" cy="557845"/>
          </a:xfrm>
          <a:prstGeom prst="rect">
            <a:avLst/>
          </a:prstGeom>
        </p:spPr>
        <p:txBody>
          <a:bodyPr vert="horz" wrap="square" lIns="0" tIns="11430" rIns="0" bIns="0" rtlCol="0">
            <a:spAutoFit/>
          </a:bodyPr>
          <a:lstStyle/>
          <a:p>
            <a:pPr marL="12700">
              <a:lnSpc>
                <a:spcPct val="100000"/>
              </a:lnSpc>
              <a:spcBef>
                <a:spcPts val="90"/>
              </a:spcBef>
            </a:pPr>
            <a:r>
              <a:rPr lang="pt-BR" sz="3550" spc="-330" dirty="0">
                <a:solidFill>
                  <a:srgbClr val="567E4F"/>
                </a:solidFill>
                <a:latin typeface="Arial"/>
                <a:cs typeface="Arial"/>
              </a:rPr>
              <a:t>WHERE</a:t>
            </a:r>
            <a:endParaRPr sz="3550" dirty="0">
              <a:latin typeface="Arial"/>
              <a:cs typeface="Arial"/>
            </a:endParaRPr>
          </a:p>
        </p:txBody>
      </p:sp>
      <p:sp>
        <p:nvSpPr>
          <p:cNvPr id="23" name="object 23"/>
          <p:cNvSpPr/>
          <p:nvPr/>
        </p:nvSpPr>
        <p:spPr>
          <a:xfrm>
            <a:off x="7816421" y="6089231"/>
            <a:ext cx="1641624" cy="1369373"/>
          </a:xfrm>
          <a:prstGeom prst="rect">
            <a:avLst/>
          </a:prstGeom>
          <a:blipFill>
            <a:blip r:embed="rId3" cstate="print"/>
            <a:stretch>
              <a:fillRect/>
            </a:stretch>
          </a:blipFill>
        </p:spPr>
        <p:txBody>
          <a:bodyPr wrap="square" lIns="0" tIns="0" rIns="0" bIns="0" rtlCol="0"/>
          <a:lstStyle/>
          <a:p>
            <a:endParaRPr/>
          </a:p>
        </p:txBody>
      </p:sp>
      <p:sp>
        <p:nvSpPr>
          <p:cNvPr id="24" name="object 24"/>
          <p:cNvSpPr/>
          <p:nvPr/>
        </p:nvSpPr>
        <p:spPr>
          <a:xfrm>
            <a:off x="10998" y="5506082"/>
            <a:ext cx="10681335" cy="2047239"/>
          </a:xfrm>
          <a:custGeom>
            <a:avLst/>
            <a:gdLst/>
            <a:ahLst/>
            <a:cxnLst/>
            <a:rect l="l" t="t" r="r" b="b"/>
            <a:pathLst>
              <a:path w="10681335" h="2047240">
                <a:moveTo>
                  <a:pt x="10681005" y="0"/>
                </a:moveTo>
                <a:lnTo>
                  <a:pt x="9301949" y="1504064"/>
                </a:lnTo>
                <a:lnTo>
                  <a:pt x="9267404" y="1540271"/>
                </a:lnTo>
                <a:lnTo>
                  <a:pt x="9231581" y="1574939"/>
                </a:lnTo>
                <a:lnTo>
                  <a:pt x="9194534" y="1608043"/>
                </a:lnTo>
                <a:lnTo>
                  <a:pt x="9156315" y="1639561"/>
                </a:lnTo>
                <a:lnTo>
                  <a:pt x="9116977" y="1669469"/>
                </a:lnTo>
                <a:lnTo>
                  <a:pt x="9076573" y="1697745"/>
                </a:lnTo>
                <a:lnTo>
                  <a:pt x="9035156" y="1724364"/>
                </a:lnTo>
                <a:lnTo>
                  <a:pt x="8992779" y="1749305"/>
                </a:lnTo>
                <a:lnTo>
                  <a:pt x="8949495" y="1772543"/>
                </a:lnTo>
                <a:lnTo>
                  <a:pt x="8905356" y="1794055"/>
                </a:lnTo>
                <a:lnTo>
                  <a:pt x="8860416" y="1813818"/>
                </a:lnTo>
                <a:lnTo>
                  <a:pt x="8814727" y="1831810"/>
                </a:lnTo>
                <a:lnTo>
                  <a:pt x="8768342" y="1848006"/>
                </a:lnTo>
                <a:lnTo>
                  <a:pt x="8721314" y="1862383"/>
                </a:lnTo>
                <a:lnTo>
                  <a:pt x="8673696" y="1874919"/>
                </a:lnTo>
                <a:lnTo>
                  <a:pt x="8625541" y="1885590"/>
                </a:lnTo>
                <a:lnTo>
                  <a:pt x="8576901" y="1894373"/>
                </a:lnTo>
                <a:lnTo>
                  <a:pt x="8527830" y="1901244"/>
                </a:lnTo>
                <a:lnTo>
                  <a:pt x="8478381" y="1906181"/>
                </a:lnTo>
                <a:lnTo>
                  <a:pt x="8428606" y="1909161"/>
                </a:lnTo>
                <a:lnTo>
                  <a:pt x="8378558" y="1910159"/>
                </a:lnTo>
                <a:lnTo>
                  <a:pt x="0" y="1910159"/>
                </a:lnTo>
                <a:lnTo>
                  <a:pt x="0" y="2047014"/>
                </a:lnTo>
                <a:lnTo>
                  <a:pt x="10681005" y="2047014"/>
                </a:lnTo>
                <a:lnTo>
                  <a:pt x="10681005" y="0"/>
                </a:lnTo>
                <a:close/>
              </a:path>
            </a:pathLst>
          </a:custGeom>
          <a:solidFill>
            <a:srgbClr val="3A3A3C"/>
          </a:solidFill>
        </p:spPr>
        <p:txBody>
          <a:bodyPr wrap="square" lIns="0" tIns="0" rIns="0" bIns="0" rtlCol="0"/>
          <a:lstStyle/>
          <a:p>
            <a:endParaRPr/>
          </a:p>
        </p:txBody>
      </p:sp>
      <p:sp>
        <p:nvSpPr>
          <p:cNvPr id="25" name="object 25"/>
          <p:cNvSpPr txBox="1"/>
          <p:nvPr/>
        </p:nvSpPr>
        <p:spPr>
          <a:xfrm>
            <a:off x="3130410" y="4967884"/>
            <a:ext cx="2074545" cy="2249170"/>
          </a:xfrm>
          <a:prstGeom prst="rect">
            <a:avLst/>
          </a:prstGeom>
        </p:spPr>
        <p:txBody>
          <a:bodyPr vert="horz" wrap="square" lIns="0" tIns="12700" rIns="0" bIns="0" rtlCol="0">
            <a:spAutoFit/>
          </a:bodyPr>
          <a:lstStyle/>
          <a:p>
            <a:pPr marL="355600" indent="-342900">
              <a:lnSpc>
                <a:spcPct val="100000"/>
              </a:lnSpc>
              <a:spcBef>
                <a:spcPts val="100"/>
              </a:spcBef>
              <a:buAutoNum type="arabicPeriod"/>
              <a:tabLst>
                <a:tab pos="355600" algn="l"/>
                <a:tab pos="356235" algn="l"/>
              </a:tabLst>
            </a:pPr>
            <a:r>
              <a:rPr sz="1200" spc="-80" dirty="0">
                <a:solidFill>
                  <a:srgbClr val="03331A"/>
                </a:solidFill>
                <a:latin typeface="Arial"/>
                <a:cs typeface="Arial"/>
              </a:rPr>
              <a:t>Rocinha</a:t>
            </a:r>
            <a:endParaRPr sz="1200">
              <a:latin typeface="Arial"/>
              <a:cs typeface="Arial"/>
            </a:endParaRPr>
          </a:p>
          <a:p>
            <a:pPr marL="355600" indent="-342900">
              <a:lnSpc>
                <a:spcPct val="100000"/>
              </a:lnSpc>
              <a:buAutoNum type="arabicPeriod"/>
              <a:tabLst>
                <a:tab pos="355600" algn="l"/>
                <a:tab pos="356235" algn="l"/>
              </a:tabLst>
            </a:pPr>
            <a:r>
              <a:rPr sz="1200" spc="-75" dirty="0">
                <a:solidFill>
                  <a:srgbClr val="03331A"/>
                </a:solidFill>
                <a:latin typeface="Arial"/>
                <a:cs typeface="Arial"/>
              </a:rPr>
              <a:t>Complexo </a:t>
            </a:r>
            <a:r>
              <a:rPr sz="1200" spc="-65" dirty="0">
                <a:solidFill>
                  <a:srgbClr val="03331A"/>
                </a:solidFill>
                <a:latin typeface="Arial"/>
                <a:cs typeface="Arial"/>
              </a:rPr>
              <a:t>da</a:t>
            </a:r>
            <a:r>
              <a:rPr sz="1200" spc="-120" dirty="0">
                <a:solidFill>
                  <a:srgbClr val="03331A"/>
                </a:solidFill>
                <a:latin typeface="Arial"/>
                <a:cs typeface="Arial"/>
              </a:rPr>
              <a:t> </a:t>
            </a:r>
            <a:r>
              <a:rPr sz="1200" spc="-40" dirty="0">
                <a:solidFill>
                  <a:srgbClr val="03331A"/>
                </a:solidFill>
                <a:latin typeface="Arial"/>
                <a:cs typeface="Arial"/>
              </a:rPr>
              <a:t>Mangueirinha</a:t>
            </a:r>
            <a:endParaRPr sz="1200">
              <a:latin typeface="Arial"/>
              <a:cs typeface="Arial"/>
            </a:endParaRPr>
          </a:p>
          <a:p>
            <a:pPr marL="355600" indent="-342900">
              <a:lnSpc>
                <a:spcPct val="100000"/>
              </a:lnSpc>
              <a:buAutoNum type="arabicPeriod"/>
              <a:tabLst>
                <a:tab pos="355600" algn="l"/>
                <a:tab pos="356235" algn="l"/>
              </a:tabLst>
            </a:pPr>
            <a:r>
              <a:rPr sz="1200" spc="-85" dirty="0">
                <a:solidFill>
                  <a:srgbClr val="03331A"/>
                </a:solidFill>
                <a:latin typeface="Arial"/>
                <a:cs typeface="Arial"/>
              </a:rPr>
              <a:t>Ficap</a:t>
            </a:r>
            <a:endParaRPr sz="1200">
              <a:latin typeface="Arial"/>
              <a:cs typeface="Arial"/>
            </a:endParaRPr>
          </a:p>
          <a:p>
            <a:pPr marL="355600" indent="-342900">
              <a:lnSpc>
                <a:spcPct val="100000"/>
              </a:lnSpc>
              <a:buAutoNum type="arabicPeriod"/>
              <a:tabLst>
                <a:tab pos="355600" algn="l"/>
                <a:tab pos="356235" algn="l"/>
              </a:tabLst>
            </a:pPr>
            <a:r>
              <a:rPr sz="1200" spc="-80" dirty="0">
                <a:solidFill>
                  <a:srgbClr val="03331A"/>
                </a:solidFill>
                <a:latin typeface="Arial"/>
                <a:cs typeface="Arial"/>
              </a:rPr>
              <a:t>Cidade </a:t>
            </a:r>
            <a:r>
              <a:rPr sz="1200" spc="-55" dirty="0">
                <a:solidFill>
                  <a:srgbClr val="03331A"/>
                </a:solidFill>
                <a:latin typeface="Arial"/>
                <a:cs typeface="Arial"/>
              </a:rPr>
              <a:t>de</a:t>
            </a:r>
            <a:r>
              <a:rPr sz="1200" spc="-75" dirty="0">
                <a:solidFill>
                  <a:srgbClr val="03331A"/>
                </a:solidFill>
                <a:latin typeface="Arial"/>
                <a:cs typeface="Arial"/>
              </a:rPr>
              <a:t> </a:t>
            </a:r>
            <a:r>
              <a:rPr sz="1200" spc="-95" dirty="0">
                <a:solidFill>
                  <a:srgbClr val="03331A"/>
                </a:solidFill>
                <a:latin typeface="Arial"/>
                <a:cs typeface="Arial"/>
              </a:rPr>
              <a:t>Deus</a:t>
            </a:r>
            <a:endParaRPr sz="1200">
              <a:latin typeface="Arial"/>
              <a:cs typeface="Arial"/>
            </a:endParaRPr>
          </a:p>
          <a:p>
            <a:pPr marL="355600" indent="-342900">
              <a:lnSpc>
                <a:spcPct val="100000"/>
              </a:lnSpc>
              <a:buAutoNum type="arabicPeriod"/>
              <a:tabLst>
                <a:tab pos="355600" algn="l"/>
                <a:tab pos="356235" algn="l"/>
              </a:tabLst>
            </a:pPr>
            <a:r>
              <a:rPr sz="1200" spc="-75" dirty="0">
                <a:solidFill>
                  <a:srgbClr val="03331A"/>
                </a:solidFill>
                <a:latin typeface="Arial"/>
                <a:cs typeface="Arial"/>
              </a:rPr>
              <a:t>Complexo </a:t>
            </a:r>
            <a:r>
              <a:rPr sz="1200" spc="-40" dirty="0">
                <a:solidFill>
                  <a:srgbClr val="03331A"/>
                </a:solidFill>
                <a:latin typeface="Arial"/>
                <a:cs typeface="Arial"/>
              </a:rPr>
              <a:t>do</a:t>
            </a:r>
            <a:r>
              <a:rPr sz="1200" spc="-70" dirty="0">
                <a:solidFill>
                  <a:srgbClr val="03331A"/>
                </a:solidFill>
                <a:latin typeface="Arial"/>
                <a:cs typeface="Arial"/>
              </a:rPr>
              <a:t> </a:t>
            </a:r>
            <a:r>
              <a:rPr sz="1200" spc="-65" dirty="0">
                <a:solidFill>
                  <a:srgbClr val="03331A"/>
                </a:solidFill>
                <a:latin typeface="Arial"/>
                <a:cs typeface="Arial"/>
              </a:rPr>
              <a:t>Salgueiro</a:t>
            </a:r>
            <a:endParaRPr sz="1200">
              <a:latin typeface="Arial"/>
              <a:cs typeface="Arial"/>
            </a:endParaRPr>
          </a:p>
          <a:p>
            <a:pPr marL="355600" indent="-342900">
              <a:lnSpc>
                <a:spcPct val="100000"/>
              </a:lnSpc>
              <a:buAutoNum type="arabicPeriod"/>
              <a:tabLst>
                <a:tab pos="354965" algn="l"/>
                <a:tab pos="355600" algn="l"/>
              </a:tabLst>
            </a:pPr>
            <a:r>
              <a:rPr sz="1200" spc="-75" dirty="0">
                <a:solidFill>
                  <a:srgbClr val="03331A"/>
                </a:solidFill>
                <a:latin typeface="Arial"/>
                <a:cs typeface="Arial"/>
              </a:rPr>
              <a:t>Complexo </a:t>
            </a:r>
            <a:r>
              <a:rPr sz="1200" spc="-65" dirty="0">
                <a:solidFill>
                  <a:srgbClr val="03331A"/>
                </a:solidFill>
                <a:latin typeface="Arial"/>
                <a:cs typeface="Arial"/>
              </a:rPr>
              <a:t>da</a:t>
            </a:r>
            <a:r>
              <a:rPr sz="1200" spc="-105" dirty="0">
                <a:solidFill>
                  <a:srgbClr val="03331A"/>
                </a:solidFill>
                <a:latin typeface="Arial"/>
                <a:cs typeface="Arial"/>
              </a:rPr>
              <a:t> </a:t>
            </a:r>
            <a:r>
              <a:rPr sz="1200" spc="-40" dirty="0">
                <a:solidFill>
                  <a:srgbClr val="03331A"/>
                </a:solidFill>
                <a:latin typeface="Arial"/>
                <a:cs typeface="Arial"/>
              </a:rPr>
              <a:t>Mangueirinha</a:t>
            </a:r>
            <a:endParaRPr sz="1200">
              <a:latin typeface="Arial"/>
              <a:cs typeface="Arial"/>
            </a:endParaRPr>
          </a:p>
          <a:p>
            <a:pPr marL="359410" indent="-342900">
              <a:lnSpc>
                <a:spcPct val="100000"/>
              </a:lnSpc>
              <a:spcBef>
                <a:spcPts val="225"/>
              </a:spcBef>
              <a:buAutoNum type="arabicPeriod"/>
              <a:tabLst>
                <a:tab pos="359410" algn="l"/>
                <a:tab pos="360045" algn="l"/>
              </a:tabLst>
            </a:pPr>
            <a:r>
              <a:rPr sz="1200" spc="-75" dirty="0">
                <a:solidFill>
                  <a:srgbClr val="03331A"/>
                </a:solidFill>
                <a:latin typeface="Arial"/>
                <a:cs typeface="Arial"/>
              </a:rPr>
              <a:t>Complexo </a:t>
            </a:r>
            <a:r>
              <a:rPr sz="1200" spc="-40" dirty="0">
                <a:solidFill>
                  <a:srgbClr val="03331A"/>
                </a:solidFill>
                <a:latin typeface="Arial"/>
                <a:cs typeface="Arial"/>
              </a:rPr>
              <a:t>do</a:t>
            </a:r>
            <a:r>
              <a:rPr sz="1200" spc="-65" dirty="0">
                <a:solidFill>
                  <a:srgbClr val="03331A"/>
                </a:solidFill>
                <a:latin typeface="Arial"/>
                <a:cs typeface="Arial"/>
              </a:rPr>
              <a:t> </a:t>
            </a:r>
            <a:r>
              <a:rPr sz="1200" spc="-85" dirty="0">
                <a:solidFill>
                  <a:srgbClr val="03331A"/>
                </a:solidFill>
                <a:latin typeface="Arial"/>
                <a:cs typeface="Arial"/>
              </a:rPr>
              <a:t>Chapadão</a:t>
            </a:r>
            <a:endParaRPr sz="1200">
              <a:latin typeface="Arial"/>
              <a:cs typeface="Arial"/>
            </a:endParaRPr>
          </a:p>
          <a:p>
            <a:pPr marL="358775" indent="-342900">
              <a:lnSpc>
                <a:spcPct val="100000"/>
              </a:lnSpc>
              <a:buAutoNum type="arabicPeriod"/>
              <a:tabLst>
                <a:tab pos="358775" algn="l"/>
                <a:tab pos="359410" algn="l"/>
              </a:tabLst>
            </a:pPr>
            <a:r>
              <a:rPr sz="1200" spc="-75" dirty="0">
                <a:solidFill>
                  <a:srgbClr val="03331A"/>
                </a:solidFill>
                <a:latin typeface="Arial"/>
                <a:cs typeface="Arial"/>
              </a:rPr>
              <a:t>Complexo </a:t>
            </a:r>
            <a:r>
              <a:rPr sz="1200" spc="-65" dirty="0">
                <a:solidFill>
                  <a:srgbClr val="03331A"/>
                </a:solidFill>
                <a:latin typeface="Arial"/>
                <a:cs typeface="Arial"/>
              </a:rPr>
              <a:t>da </a:t>
            </a:r>
            <a:r>
              <a:rPr sz="1200" spc="-90" dirty="0">
                <a:solidFill>
                  <a:srgbClr val="03331A"/>
                </a:solidFill>
                <a:latin typeface="Arial"/>
                <a:cs typeface="Arial"/>
              </a:rPr>
              <a:t>Penha</a:t>
            </a:r>
            <a:endParaRPr sz="1200">
              <a:latin typeface="Arial"/>
              <a:cs typeface="Arial"/>
            </a:endParaRPr>
          </a:p>
          <a:p>
            <a:pPr marL="358775" indent="-342900">
              <a:lnSpc>
                <a:spcPct val="100000"/>
              </a:lnSpc>
              <a:buAutoNum type="arabicPeriod"/>
              <a:tabLst>
                <a:tab pos="358140" algn="l"/>
                <a:tab pos="359410" algn="l"/>
              </a:tabLst>
            </a:pPr>
            <a:r>
              <a:rPr sz="1200" spc="-75" dirty="0">
                <a:solidFill>
                  <a:srgbClr val="03331A"/>
                </a:solidFill>
                <a:latin typeface="Arial"/>
                <a:cs typeface="Arial"/>
              </a:rPr>
              <a:t>Complexo </a:t>
            </a:r>
            <a:r>
              <a:rPr sz="1200" spc="-40" dirty="0">
                <a:solidFill>
                  <a:srgbClr val="03331A"/>
                </a:solidFill>
                <a:latin typeface="Arial"/>
                <a:cs typeface="Arial"/>
              </a:rPr>
              <a:t>do</a:t>
            </a:r>
            <a:r>
              <a:rPr sz="1200" spc="-70" dirty="0">
                <a:solidFill>
                  <a:srgbClr val="03331A"/>
                </a:solidFill>
                <a:latin typeface="Arial"/>
                <a:cs typeface="Arial"/>
              </a:rPr>
              <a:t> </a:t>
            </a:r>
            <a:r>
              <a:rPr sz="1200" spc="-65" dirty="0">
                <a:solidFill>
                  <a:srgbClr val="03331A"/>
                </a:solidFill>
                <a:latin typeface="Arial"/>
                <a:cs typeface="Arial"/>
              </a:rPr>
              <a:t>Salgueiro</a:t>
            </a:r>
            <a:endParaRPr sz="1200">
              <a:latin typeface="Arial"/>
              <a:cs typeface="Arial"/>
            </a:endParaRPr>
          </a:p>
          <a:p>
            <a:pPr marL="358140" indent="-342900">
              <a:lnSpc>
                <a:spcPct val="100000"/>
              </a:lnSpc>
              <a:buAutoNum type="arabicPeriod"/>
              <a:tabLst>
                <a:tab pos="358140" algn="l"/>
                <a:tab pos="358775" algn="l"/>
              </a:tabLst>
            </a:pPr>
            <a:r>
              <a:rPr sz="1200" spc="-75" dirty="0">
                <a:solidFill>
                  <a:srgbClr val="03331A"/>
                </a:solidFill>
                <a:latin typeface="Arial"/>
                <a:cs typeface="Arial"/>
              </a:rPr>
              <a:t>Complexo </a:t>
            </a:r>
            <a:r>
              <a:rPr sz="1200" spc="-40" dirty="0">
                <a:solidFill>
                  <a:srgbClr val="03331A"/>
                </a:solidFill>
                <a:latin typeface="Arial"/>
                <a:cs typeface="Arial"/>
              </a:rPr>
              <a:t>do</a:t>
            </a:r>
            <a:r>
              <a:rPr sz="1200" spc="-65" dirty="0">
                <a:solidFill>
                  <a:srgbClr val="03331A"/>
                </a:solidFill>
                <a:latin typeface="Arial"/>
                <a:cs typeface="Arial"/>
              </a:rPr>
              <a:t> </a:t>
            </a:r>
            <a:r>
              <a:rPr sz="1200" spc="-60" dirty="0">
                <a:solidFill>
                  <a:srgbClr val="03331A"/>
                </a:solidFill>
                <a:latin typeface="Arial"/>
                <a:cs typeface="Arial"/>
              </a:rPr>
              <a:t>Alemão</a:t>
            </a:r>
            <a:endParaRPr sz="1200">
              <a:latin typeface="Arial"/>
              <a:cs typeface="Arial"/>
            </a:endParaRPr>
          </a:p>
          <a:p>
            <a:pPr marL="358140" indent="-342900">
              <a:lnSpc>
                <a:spcPct val="100000"/>
              </a:lnSpc>
              <a:buAutoNum type="arabicPeriod"/>
              <a:tabLst>
                <a:tab pos="357505" algn="l"/>
                <a:tab pos="358775" algn="l"/>
              </a:tabLst>
            </a:pPr>
            <a:r>
              <a:rPr sz="1200" spc="-75" dirty="0">
                <a:solidFill>
                  <a:srgbClr val="03331A"/>
                </a:solidFill>
                <a:latin typeface="Arial"/>
                <a:cs typeface="Arial"/>
              </a:rPr>
              <a:t>Complexo </a:t>
            </a:r>
            <a:r>
              <a:rPr sz="1200" spc="-65" dirty="0">
                <a:solidFill>
                  <a:srgbClr val="03331A"/>
                </a:solidFill>
                <a:latin typeface="Arial"/>
                <a:cs typeface="Arial"/>
              </a:rPr>
              <a:t>da </a:t>
            </a:r>
            <a:r>
              <a:rPr sz="1200" spc="-90" dirty="0">
                <a:solidFill>
                  <a:srgbClr val="03331A"/>
                </a:solidFill>
                <a:latin typeface="Arial"/>
                <a:cs typeface="Arial"/>
              </a:rPr>
              <a:t>Penha</a:t>
            </a:r>
            <a:endParaRPr sz="1200">
              <a:latin typeface="Arial"/>
              <a:cs typeface="Arial"/>
            </a:endParaRPr>
          </a:p>
          <a:p>
            <a:pPr marL="357505" indent="-342900">
              <a:lnSpc>
                <a:spcPct val="100000"/>
              </a:lnSpc>
              <a:buAutoNum type="arabicPeriod"/>
              <a:tabLst>
                <a:tab pos="357505" algn="l"/>
                <a:tab pos="358140" algn="l"/>
              </a:tabLst>
            </a:pPr>
            <a:r>
              <a:rPr sz="1200" spc="-75" dirty="0">
                <a:solidFill>
                  <a:srgbClr val="03331A"/>
                </a:solidFill>
                <a:latin typeface="Arial"/>
                <a:cs typeface="Arial"/>
              </a:rPr>
              <a:t>Jacarezinho</a:t>
            </a:r>
            <a:endParaRPr sz="1200">
              <a:latin typeface="Arial"/>
              <a:cs typeface="Arial"/>
            </a:endParaRPr>
          </a:p>
        </p:txBody>
      </p:sp>
      <p:sp>
        <p:nvSpPr>
          <p:cNvPr id="26" name="object 26"/>
          <p:cNvSpPr txBox="1"/>
          <p:nvPr/>
        </p:nvSpPr>
        <p:spPr>
          <a:xfrm>
            <a:off x="5405589" y="4967884"/>
            <a:ext cx="1871345" cy="2211070"/>
          </a:xfrm>
          <a:prstGeom prst="rect">
            <a:avLst/>
          </a:prstGeom>
        </p:spPr>
        <p:txBody>
          <a:bodyPr vert="horz" wrap="square" lIns="0" tIns="12700" rIns="0" bIns="0" rtlCol="0">
            <a:spAutoFit/>
          </a:bodyPr>
          <a:lstStyle/>
          <a:p>
            <a:pPr marL="356235" indent="-342900">
              <a:lnSpc>
                <a:spcPct val="100000"/>
              </a:lnSpc>
              <a:spcBef>
                <a:spcPts val="100"/>
              </a:spcBef>
              <a:buAutoNum type="arabicPeriod" startAt="13"/>
              <a:tabLst>
                <a:tab pos="356235" algn="l"/>
                <a:tab pos="356870" algn="l"/>
              </a:tabLst>
            </a:pPr>
            <a:r>
              <a:rPr sz="1200" spc="-55" dirty="0">
                <a:solidFill>
                  <a:srgbClr val="03331A"/>
                </a:solidFill>
                <a:latin typeface="Arial"/>
                <a:cs typeface="Arial"/>
              </a:rPr>
              <a:t>Vila</a:t>
            </a:r>
            <a:r>
              <a:rPr sz="1200" spc="-75" dirty="0">
                <a:solidFill>
                  <a:srgbClr val="03331A"/>
                </a:solidFill>
                <a:latin typeface="Arial"/>
                <a:cs typeface="Arial"/>
              </a:rPr>
              <a:t> </a:t>
            </a:r>
            <a:r>
              <a:rPr sz="1200" spc="-40" dirty="0">
                <a:solidFill>
                  <a:srgbClr val="03331A"/>
                </a:solidFill>
                <a:latin typeface="Arial"/>
                <a:cs typeface="Arial"/>
              </a:rPr>
              <a:t>Vintém</a:t>
            </a:r>
            <a:endParaRPr sz="1200">
              <a:latin typeface="Arial"/>
              <a:cs typeface="Arial"/>
            </a:endParaRPr>
          </a:p>
          <a:p>
            <a:pPr marL="356235" indent="-342900">
              <a:lnSpc>
                <a:spcPct val="100000"/>
              </a:lnSpc>
              <a:buAutoNum type="arabicPeriod" startAt="13"/>
              <a:tabLst>
                <a:tab pos="356235" algn="l"/>
                <a:tab pos="356870" algn="l"/>
              </a:tabLst>
            </a:pPr>
            <a:r>
              <a:rPr sz="1200" spc="-10" dirty="0">
                <a:solidFill>
                  <a:srgbClr val="03331A"/>
                </a:solidFill>
                <a:latin typeface="Arial"/>
                <a:cs typeface="Arial"/>
              </a:rPr>
              <a:t>Morro </a:t>
            </a:r>
            <a:r>
              <a:rPr sz="1200" spc="-65" dirty="0">
                <a:solidFill>
                  <a:srgbClr val="03331A"/>
                </a:solidFill>
                <a:latin typeface="Arial"/>
                <a:cs typeface="Arial"/>
              </a:rPr>
              <a:t>da</a:t>
            </a:r>
            <a:r>
              <a:rPr sz="1200" spc="-145" dirty="0">
                <a:solidFill>
                  <a:srgbClr val="03331A"/>
                </a:solidFill>
                <a:latin typeface="Arial"/>
                <a:cs typeface="Arial"/>
              </a:rPr>
              <a:t> </a:t>
            </a:r>
            <a:r>
              <a:rPr sz="1200" spc="-50" dirty="0">
                <a:solidFill>
                  <a:srgbClr val="03331A"/>
                </a:solidFill>
                <a:latin typeface="Arial"/>
                <a:cs typeface="Arial"/>
              </a:rPr>
              <a:t>Babilônia</a:t>
            </a:r>
            <a:endParaRPr sz="1200">
              <a:latin typeface="Arial"/>
              <a:cs typeface="Arial"/>
            </a:endParaRPr>
          </a:p>
          <a:p>
            <a:pPr marL="391160" indent="-378460">
              <a:lnSpc>
                <a:spcPct val="100000"/>
              </a:lnSpc>
              <a:buAutoNum type="arabicPeriod" startAt="13"/>
              <a:tabLst>
                <a:tab pos="391160" algn="l"/>
                <a:tab pos="391795" algn="l"/>
              </a:tabLst>
            </a:pPr>
            <a:r>
              <a:rPr sz="1200" spc="-75" dirty="0">
                <a:solidFill>
                  <a:srgbClr val="03331A"/>
                </a:solidFill>
                <a:latin typeface="Arial"/>
                <a:cs typeface="Arial"/>
              </a:rPr>
              <a:t>Complexo </a:t>
            </a:r>
            <a:r>
              <a:rPr sz="1200" spc="-40" dirty="0">
                <a:solidFill>
                  <a:srgbClr val="03331A"/>
                </a:solidFill>
                <a:latin typeface="Arial"/>
                <a:cs typeface="Arial"/>
              </a:rPr>
              <a:t>do</a:t>
            </a:r>
            <a:r>
              <a:rPr sz="1200" spc="-90" dirty="0">
                <a:solidFill>
                  <a:srgbClr val="03331A"/>
                </a:solidFill>
                <a:latin typeface="Arial"/>
                <a:cs typeface="Arial"/>
              </a:rPr>
              <a:t> </a:t>
            </a:r>
            <a:r>
              <a:rPr sz="1200" spc="-85" dirty="0">
                <a:solidFill>
                  <a:srgbClr val="03331A"/>
                </a:solidFill>
                <a:latin typeface="Arial"/>
                <a:cs typeface="Arial"/>
              </a:rPr>
              <a:t>Chapadão</a:t>
            </a:r>
            <a:endParaRPr sz="1200">
              <a:latin typeface="Arial"/>
              <a:cs typeface="Arial"/>
            </a:endParaRPr>
          </a:p>
          <a:p>
            <a:pPr marL="355600" indent="-342900">
              <a:lnSpc>
                <a:spcPct val="100000"/>
              </a:lnSpc>
              <a:buAutoNum type="arabicPeriod" startAt="13"/>
              <a:tabLst>
                <a:tab pos="355600" algn="l"/>
                <a:tab pos="356235" algn="l"/>
              </a:tabLst>
            </a:pPr>
            <a:r>
              <a:rPr sz="1200" spc="-10" dirty="0">
                <a:solidFill>
                  <a:srgbClr val="03331A"/>
                </a:solidFill>
                <a:latin typeface="Arial"/>
                <a:cs typeface="Arial"/>
              </a:rPr>
              <a:t>Morro </a:t>
            </a:r>
            <a:r>
              <a:rPr sz="1200" spc="-65" dirty="0">
                <a:solidFill>
                  <a:srgbClr val="03331A"/>
                </a:solidFill>
                <a:latin typeface="Arial"/>
                <a:cs typeface="Arial"/>
              </a:rPr>
              <a:t>da</a:t>
            </a:r>
            <a:r>
              <a:rPr sz="1200" spc="-204" dirty="0">
                <a:solidFill>
                  <a:srgbClr val="03331A"/>
                </a:solidFill>
                <a:latin typeface="Arial"/>
                <a:cs typeface="Arial"/>
              </a:rPr>
              <a:t> </a:t>
            </a:r>
            <a:r>
              <a:rPr sz="1200" spc="-80" dirty="0">
                <a:solidFill>
                  <a:srgbClr val="03331A"/>
                </a:solidFill>
                <a:latin typeface="Arial"/>
                <a:cs typeface="Arial"/>
              </a:rPr>
              <a:t>Coroa</a:t>
            </a:r>
            <a:endParaRPr sz="1200">
              <a:latin typeface="Arial"/>
              <a:cs typeface="Arial"/>
            </a:endParaRPr>
          </a:p>
          <a:p>
            <a:pPr marL="355600" indent="-342900">
              <a:lnSpc>
                <a:spcPct val="100000"/>
              </a:lnSpc>
              <a:buAutoNum type="arabicPeriod" startAt="13"/>
              <a:tabLst>
                <a:tab pos="354965" algn="l"/>
                <a:tab pos="355600" algn="l"/>
              </a:tabLst>
            </a:pPr>
            <a:r>
              <a:rPr sz="1200" spc="-55" dirty="0">
                <a:solidFill>
                  <a:srgbClr val="03331A"/>
                </a:solidFill>
                <a:latin typeface="Arial"/>
                <a:cs typeface="Arial"/>
              </a:rPr>
              <a:t>Vila </a:t>
            </a:r>
            <a:r>
              <a:rPr sz="1200" spc="-65" dirty="0">
                <a:solidFill>
                  <a:srgbClr val="03331A"/>
                </a:solidFill>
                <a:latin typeface="Arial"/>
                <a:cs typeface="Arial"/>
              </a:rPr>
              <a:t>Beira </a:t>
            </a:r>
            <a:r>
              <a:rPr sz="1200" spc="-70" dirty="0">
                <a:solidFill>
                  <a:srgbClr val="03331A"/>
                </a:solidFill>
                <a:latin typeface="Arial"/>
                <a:cs typeface="Arial"/>
              </a:rPr>
              <a:t>–</a:t>
            </a:r>
            <a:r>
              <a:rPr sz="1200" spc="-155" dirty="0">
                <a:solidFill>
                  <a:srgbClr val="03331A"/>
                </a:solidFill>
                <a:latin typeface="Arial"/>
                <a:cs typeface="Arial"/>
              </a:rPr>
              <a:t> </a:t>
            </a:r>
            <a:r>
              <a:rPr sz="1200" spc="-15" dirty="0">
                <a:solidFill>
                  <a:srgbClr val="03331A"/>
                </a:solidFill>
                <a:latin typeface="Arial"/>
                <a:cs typeface="Arial"/>
              </a:rPr>
              <a:t>Mar</a:t>
            </a:r>
            <a:endParaRPr sz="1200">
              <a:latin typeface="Arial"/>
              <a:cs typeface="Arial"/>
            </a:endParaRPr>
          </a:p>
          <a:p>
            <a:pPr marL="355600" indent="-342900">
              <a:lnSpc>
                <a:spcPts val="1405"/>
              </a:lnSpc>
              <a:buAutoNum type="arabicPeriod" startAt="13"/>
              <a:tabLst>
                <a:tab pos="354965" algn="l"/>
                <a:tab pos="355600" algn="l"/>
              </a:tabLst>
            </a:pPr>
            <a:r>
              <a:rPr sz="1200" spc="-75" dirty="0">
                <a:solidFill>
                  <a:srgbClr val="03331A"/>
                </a:solidFill>
                <a:latin typeface="Arial"/>
                <a:cs typeface="Arial"/>
              </a:rPr>
              <a:t>Parque </a:t>
            </a:r>
            <a:r>
              <a:rPr sz="1200" spc="-90" dirty="0">
                <a:solidFill>
                  <a:srgbClr val="03331A"/>
                </a:solidFill>
                <a:latin typeface="Arial"/>
                <a:cs typeface="Arial"/>
              </a:rPr>
              <a:t>das</a:t>
            </a:r>
            <a:r>
              <a:rPr sz="1200" spc="-105" dirty="0">
                <a:solidFill>
                  <a:srgbClr val="03331A"/>
                </a:solidFill>
                <a:latin typeface="Arial"/>
                <a:cs typeface="Arial"/>
              </a:rPr>
              <a:t> </a:t>
            </a:r>
            <a:r>
              <a:rPr sz="1200" spc="-80" dirty="0">
                <a:solidFill>
                  <a:srgbClr val="03331A"/>
                </a:solidFill>
                <a:latin typeface="Arial"/>
                <a:cs typeface="Arial"/>
              </a:rPr>
              <a:t>missões</a:t>
            </a:r>
            <a:endParaRPr sz="1200">
              <a:latin typeface="Arial"/>
              <a:cs typeface="Arial"/>
            </a:endParaRPr>
          </a:p>
          <a:p>
            <a:pPr marL="356870" indent="-342900">
              <a:lnSpc>
                <a:spcPts val="1405"/>
              </a:lnSpc>
              <a:buAutoNum type="arabicPeriod" startAt="13"/>
              <a:tabLst>
                <a:tab pos="356870" algn="l"/>
                <a:tab pos="357505" algn="l"/>
              </a:tabLst>
            </a:pPr>
            <a:r>
              <a:rPr sz="1200" spc="-85" dirty="0">
                <a:solidFill>
                  <a:srgbClr val="03331A"/>
                </a:solidFill>
                <a:latin typeface="Arial"/>
                <a:cs typeface="Arial"/>
              </a:rPr>
              <a:t>Cinco</a:t>
            </a:r>
            <a:r>
              <a:rPr sz="1200" spc="-65" dirty="0">
                <a:solidFill>
                  <a:srgbClr val="03331A"/>
                </a:solidFill>
                <a:latin typeface="Arial"/>
                <a:cs typeface="Arial"/>
              </a:rPr>
              <a:t> </a:t>
            </a:r>
            <a:r>
              <a:rPr sz="1200" spc="-105" dirty="0">
                <a:solidFill>
                  <a:srgbClr val="03331A"/>
                </a:solidFill>
                <a:latin typeface="Arial"/>
                <a:cs typeface="Arial"/>
              </a:rPr>
              <a:t>Bocas</a:t>
            </a:r>
            <a:endParaRPr sz="1200">
              <a:latin typeface="Arial"/>
              <a:cs typeface="Arial"/>
            </a:endParaRPr>
          </a:p>
          <a:p>
            <a:pPr marL="356870" indent="-342900">
              <a:lnSpc>
                <a:spcPct val="100000"/>
              </a:lnSpc>
              <a:buAutoNum type="arabicPeriod" startAt="13"/>
              <a:tabLst>
                <a:tab pos="356870" algn="l"/>
                <a:tab pos="357505" algn="l"/>
              </a:tabLst>
            </a:pPr>
            <a:r>
              <a:rPr sz="1200" spc="-80" dirty="0">
                <a:solidFill>
                  <a:srgbClr val="03331A"/>
                </a:solidFill>
                <a:latin typeface="Arial"/>
                <a:cs typeface="Arial"/>
              </a:rPr>
              <a:t>Cidade </a:t>
            </a:r>
            <a:r>
              <a:rPr sz="1200" spc="-55" dirty="0">
                <a:solidFill>
                  <a:srgbClr val="03331A"/>
                </a:solidFill>
                <a:latin typeface="Arial"/>
                <a:cs typeface="Arial"/>
              </a:rPr>
              <a:t>de</a:t>
            </a:r>
            <a:r>
              <a:rPr sz="1200" spc="-80" dirty="0">
                <a:solidFill>
                  <a:srgbClr val="03331A"/>
                </a:solidFill>
                <a:latin typeface="Arial"/>
                <a:cs typeface="Arial"/>
              </a:rPr>
              <a:t> </a:t>
            </a:r>
            <a:r>
              <a:rPr sz="1200" spc="-95" dirty="0">
                <a:solidFill>
                  <a:srgbClr val="03331A"/>
                </a:solidFill>
                <a:latin typeface="Arial"/>
                <a:cs typeface="Arial"/>
              </a:rPr>
              <a:t>Deus</a:t>
            </a:r>
            <a:endParaRPr sz="1200">
              <a:latin typeface="Arial"/>
              <a:cs typeface="Arial"/>
            </a:endParaRPr>
          </a:p>
          <a:p>
            <a:pPr marL="356870" indent="-342900">
              <a:lnSpc>
                <a:spcPct val="100000"/>
              </a:lnSpc>
              <a:buAutoNum type="arabicPeriod" startAt="13"/>
              <a:tabLst>
                <a:tab pos="356870" algn="l"/>
                <a:tab pos="357505" algn="l"/>
              </a:tabLst>
            </a:pPr>
            <a:r>
              <a:rPr sz="1200" spc="-90" dirty="0">
                <a:solidFill>
                  <a:srgbClr val="03331A"/>
                </a:solidFill>
                <a:latin typeface="Arial"/>
                <a:cs typeface="Arial"/>
              </a:rPr>
              <a:t>Tabajaras</a:t>
            </a:r>
            <a:endParaRPr sz="1200">
              <a:latin typeface="Arial"/>
              <a:cs typeface="Arial"/>
            </a:endParaRPr>
          </a:p>
          <a:p>
            <a:pPr marL="356235" indent="-342900">
              <a:lnSpc>
                <a:spcPct val="100000"/>
              </a:lnSpc>
              <a:buAutoNum type="arabicPeriod" startAt="13"/>
              <a:tabLst>
                <a:tab pos="356235" algn="l"/>
                <a:tab pos="356870" algn="l"/>
              </a:tabLst>
            </a:pPr>
            <a:r>
              <a:rPr sz="1200" spc="-90" dirty="0">
                <a:solidFill>
                  <a:srgbClr val="03331A"/>
                </a:solidFill>
                <a:latin typeface="Arial"/>
                <a:cs typeface="Arial"/>
              </a:rPr>
              <a:t>Prazeres</a:t>
            </a:r>
            <a:endParaRPr sz="1200">
              <a:latin typeface="Arial"/>
              <a:cs typeface="Arial"/>
            </a:endParaRPr>
          </a:p>
          <a:p>
            <a:pPr marL="356870" indent="-342900">
              <a:lnSpc>
                <a:spcPts val="1440"/>
              </a:lnSpc>
              <a:buAutoNum type="arabicPeriod" startAt="13"/>
              <a:tabLst>
                <a:tab pos="356870" algn="l"/>
                <a:tab pos="357505" algn="l"/>
              </a:tabLst>
            </a:pPr>
            <a:r>
              <a:rPr sz="1200" spc="-45" dirty="0">
                <a:solidFill>
                  <a:srgbClr val="03331A"/>
                </a:solidFill>
                <a:latin typeface="Arial"/>
                <a:cs typeface="Arial"/>
              </a:rPr>
              <a:t>Borel</a:t>
            </a:r>
            <a:endParaRPr sz="1200">
              <a:latin typeface="Arial"/>
              <a:cs typeface="Arial"/>
            </a:endParaRPr>
          </a:p>
          <a:p>
            <a:pPr marL="360680" indent="-342900">
              <a:lnSpc>
                <a:spcPct val="100000"/>
              </a:lnSpc>
              <a:buAutoNum type="arabicPeriod" startAt="13"/>
              <a:tabLst>
                <a:tab pos="360680" algn="l"/>
                <a:tab pos="361315" algn="l"/>
              </a:tabLst>
            </a:pPr>
            <a:r>
              <a:rPr sz="1200" spc="-75" dirty="0">
                <a:solidFill>
                  <a:srgbClr val="03331A"/>
                </a:solidFill>
                <a:latin typeface="Arial"/>
                <a:cs typeface="Arial"/>
              </a:rPr>
              <a:t>Complexo </a:t>
            </a:r>
            <a:r>
              <a:rPr sz="1200" spc="-40" dirty="0">
                <a:solidFill>
                  <a:srgbClr val="03331A"/>
                </a:solidFill>
                <a:latin typeface="Arial"/>
                <a:cs typeface="Arial"/>
              </a:rPr>
              <a:t>do</a:t>
            </a:r>
            <a:r>
              <a:rPr sz="1200" spc="-65" dirty="0">
                <a:solidFill>
                  <a:srgbClr val="03331A"/>
                </a:solidFill>
                <a:latin typeface="Arial"/>
                <a:cs typeface="Arial"/>
              </a:rPr>
              <a:t> </a:t>
            </a:r>
            <a:r>
              <a:rPr sz="1200" spc="-85" dirty="0">
                <a:solidFill>
                  <a:srgbClr val="03331A"/>
                </a:solidFill>
                <a:latin typeface="Arial"/>
                <a:cs typeface="Arial"/>
              </a:rPr>
              <a:t>Lins</a:t>
            </a:r>
            <a:endParaRPr sz="1200">
              <a:latin typeface="Arial"/>
              <a:cs typeface="Arial"/>
            </a:endParaRPr>
          </a:p>
        </p:txBody>
      </p:sp>
      <p:sp>
        <p:nvSpPr>
          <p:cNvPr id="27" name="object 27"/>
          <p:cNvSpPr txBox="1"/>
          <p:nvPr/>
        </p:nvSpPr>
        <p:spPr>
          <a:xfrm>
            <a:off x="7436484" y="4975481"/>
            <a:ext cx="1423670" cy="574675"/>
          </a:xfrm>
          <a:prstGeom prst="rect">
            <a:avLst/>
          </a:prstGeom>
        </p:spPr>
        <p:txBody>
          <a:bodyPr vert="horz" wrap="square" lIns="0" tIns="12700" rIns="0" bIns="0" rtlCol="0">
            <a:spAutoFit/>
          </a:bodyPr>
          <a:lstStyle/>
          <a:p>
            <a:pPr marL="241300" indent="-228600">
              <a:lnSpc>
                <a:spcPct val="100000"/>
              </a:lnSpc>
              <a:spcBef>
                <a:spcPts val="100"/>
              </a:spcBef>
              <a:buAutoNum type="arabicPeriod" startAt="25"/>
              <a:tabLst>
                <a:tab pos="241935" algn="l"/>
              </a:tabLst>
            </a:pPr>
            <a:r>
              <a:rPr sz="1200" spc="-75" dirty="0">
                <a:solidFill>
                  <a:srgbClr val="03331A"/>
                </a:solidFill>
                <a:latin typeface="Arial"/>
                <a:cs typeface="Arial"/>
              </a:rPr>
              <a:t>Complexo </a:t>
            </a:r>
            <a:r>
              <a:rPr sz="1200" spc="-65" dirty="0">
                <a:solidFill>
                  <a:srgbClr val="03331A"/>
                </a:solidFill>
                <a:latin typeface="Arial"/>
                <a:cs typeface="Arial"/>
              </a:rPr>
              <a:t>da</a:t>
            </a:r>
            <a:r>
              <a:rPr sz="1200" spc="-105" dirty="0">
                <a:solidFill>
                  <a:srgbClr val="03331A"/>
                </a:solidFill>
                <a:latin typeface="Arial"/>
                <a:cs typeface="Arial"/>
              </a:rPr>
              <a:t> </a:t>
            </a:r>
            <a:r>
              <a:rPr sz="1200" spc="-35" dirty="0">
                <a:solidFill>
                  <a:srgbClr val="03331A"/>
                </a:solidFill>
                <a:latin typeface="Arial"/>
                <a:cs typeface="Arial"/>
              </a:rPr>
              <a:t>Maré</a:t>
            </a:r>
            <a:endParaRPr sz="1200">
              <a:latin typeface="Arial"/>
              <a:cs typeface="Arial"/>
            </a:endParaRPr>
          </a:p>
          <a:p>
            <a:pPr marL="241300" indent="-228600">
              <a:lnSpc>
                <a:spcPct val="100000"/>
              </a:lnSpc>
              <a:buAutoNum type="arabicPeriod" startAt="25"/>
              <a:tabLst>
                <a:tab pos="241935" algn="l"/>
              </a:tabLst>
            </a:pPr>
            <a:r>
              <a:rPr sz="1200" spc="-55" dirty="0">
                <a:solidFill>
                  <a:srgbClr val="03331A"/>
                </a:solidFill>
                <a:latin typeface="Arial"/>
                <a:cs typeface="Arial"/>
              </a:rPr>
              <a:t>Vila</a:t>
            </a:r>
            <a:r>
              <a:rPr sz="1200" spc="-80" dirty="0">
                <a:solidFill>
                  <a:srgbClr val="03331A"/>
                </a:solidFill>
                <a:latin typeface="Arial"/>
                <a:cs typeface="Arial"/>
              </a:rPr>
              <a:t> </a:t>
            </a:r>
            <a:r>
              <a:rPr sz="1200" spc="-75" dirty="0">
                <a:solidFill>
                  <a:srgbClr val="03331A"/>
                </a:solidFill>
                <a:latin typeface="Arial"/>
                <a:cs typeface="Arial"/>
              </a:rPr>
              <a:t>Kennedy</a:t>
            </a:r>
            <a:endParaRPr sz="1200">
              <a:latin typeface="Arial"/>
              <a:cs typeface="Arial"/>
            </a:endParaRPr>
          </a:p>
          <a:p>
            <a:pPr marL="241300" indent="-228600">
              <a:lnSpc>
                <a:spcPct val="100000"/>
              </a:lnSpc>
              <a:buAutoNum type="arabicPeriod" startAt="25"/>
              <a:tabLst>
                <a:tab pos="241935" algn="l"/>
              </a:tabLst>
            </a:pPr>
            <a:r>
              <a:rPr sz="1200" spc="-85" dirty="0">
                <a:solidFill>
                  <a:srgbClr val="03331A"/>
                </a:solidFill>
                <a:latin typeface="Arial"/>
                <a:cs typeface="Arial"/>
              </a:rPr>
              <a:t>Santa</a:t>
            </a:r>
            <a:r>
              <a:rPr sz="1200" spc="-95" dirty="0">
                <a:solidFill>
                  <a:srgbClr val="03331A"/>
                </a:solidFill>
                <a:latin typeface="Arial"/>
                <a:cs typeface="Arial"/>
              </a:rPr>
              <a:t> </a:t>
            </a:r>
            <a:r>
              <a:rPr sz="1200" spc="-15" dirty="0">
                <a:solidFill>
                  <a:srgbClr val="03331A"/>
                </a:solidFill>
                <a:latin typeface="Arial"/>
                <a:cs typeface="Arial"/>
              </a:rPr>
              <a:t>Marta</a:t>
            </a:r>
            <a:endParaRPr sz="1200">
              <a:latin typeface="Arial"/>
              <a:cs typeface="Arial"/>
            </a:endParaRPr>
          </a:p>
        </p:txBody>
      </p:sp>
      <p:sp>
        <p:nvSpPr>
          <p:cNvPr id="28" name="object 28"/>
          <p:cNvSpPr/>
          <p:nvPr/>
        </p:nvSpPr>
        <p:spPr>
          <a:xfrm>
            <a:off x="862202" y="146812"/>
            <a:ext cx="8928100" cy="4597400"/>
          </a:xfrm>
          <a:custGeom>
            <a:avLst/>
            <a:gdLst/>
            <a:ahLst/>
            <a:cxnLst/>
            <a:rect l="l" t="t" r="r" b="b"/>
            <a:pathLst>
              <a:path w="8928100" h="4597400">
                <a:moveTo>
                  <a:pt x="8928100" y="4597400"/>
                </a:moveTo>
                <a:lnTo>
                  <a:pt x="0" y="4597400"/>
                </a:lnTo>
                <a:lnTo>
                  <a:pt x="0" y="0"/>
                </a:lnTo>
                <a:lnTo>
                  <a:pt x="8928100" y="0"/>
                </a:lnTo>
                <a:lnTo>
                  <a:pt x="8928100" y="4597400"/>
                </a:lnTo>
                <a:close/>
              </a:path>
            </a:pathLst>
          </a:custGeom>
          <a:ln w="6350">
            <a:solidFill>
              <a:srgbClr val="03331A"/>
            </a:solidFill>
          </a:ln>
        </p:spPr>
        <p:txBody>
          <a:bodyPr wrap="square" lIns="0" tIns="0" rIns="0" bIns="0" rtlCol="0"/>
          <a:lstStyle/>
          <a:p>
            <a:endParaRPr/>
          </a:p>
        </p:txBody>
      </p:sp>
      <p:sp>
        <p:nvSpPr>
          <p:cNvPr id="29" name="object 29"/>
          <p:cNvSpPr/>
          <p:nvPr/>
        </p:nvSpPr>
        <p:spPr>
          <a:xfrm>
            <a:off x="9845675" y="6584298"/>
            <a:ext cx="774039" cy="774128"/>
          </a:xfrm>
          <a:prstGeom prst="rect">
            <a:avLst/>
          </a:prstGeom>
          <a:blipFill>
            <a:blip r:embed="rId4" cstate="print"/>
            <a:stretch>
              <a:fillRect/>
            </a:stretch>
          </a:blipFill>
        </p:spPr>
        <p:txBody>
          <a:bodyPr wrap="square" lIns="0" tIns="0" rIns="0" bIns="0" rtlCol="0"/>
          <a:lstStyle/>
          <a:p>
            <a:endParaRPr/>
          </a:p>
        </p:txBody>
      </p:sp>
      <p:sp>
        <p:nvSpPr>
          <p:cNvPr id="30" name="object 30"/>
          <p:cNvSpPr/>
          <p:nvPr/>
        </p:nvSpPr>
        <p:spPr>
          <a:xfrm>
            <a:off x="97261" y="7476269"/>
            <a:ext cx="1143635" cy="83820"/>
          </a:xfrm>
          <a:custGeom>
            <a:avLst/>
            <a:gdLst/>
            <a:ahLst/>
            <a:cxnLst/>
            <a:rect l="l" t="t" r="r" b="b"/>
            <a:pathLst>
              <a:path w="1143635" h="83820">
                <a:moveTo>
                  <a:pt x="901783" y="0"/>
                </a:moveTo>
                <a:lnTo>
                  <a:pt x="271495" y="0"/>
                </a:lnTo>
                <a:lnTo>
                  <a:pt x="220864" y="2648"/>
                </a:lnTo>
                <a:lnTo>
                  <a:pt x="171194" y="10487"/>
                </a:lnTo>
                <a:lnTo>
                  <a:pt x="122854" y="23354"/>
                </a:lnTo>
                <a:lnTo>
                  <a:pt x="76213" y="41087"/>
                </a:lnTo>
                <a:lnTo>
                  <a:pt x="31642" y="63524"/>
                </a:lnTo>
                <a:lnTo>
                  <a:pt x="0" y="83786"/>
                </a:lnTo>
                <a:lnTo>
                  <a:pt x="1143041" y="83786"/>
                </a:lnTo>
                <a:lnTo>
                  <a:pt x="1080528" y="42995"/>
                </a:lnTo>
                <a:lnTo>
                  <a:pt x="1039037" y="24677"/>
                </a:lnTo>
                <a:lnTo>
                  <a:pt x="995189" y="11186"/>
                </a:lnTo>
                <a:lnTo>
                  <a:pt x="949324" y="2851"/>
                </a:lnTo>
                <a:lnTo>
                  <a:pt x="901783" y="0"/>
                </a:lnTo>
                <a:close/>
              </a:path>
            </a:pathLst>
          </a:custGeom>
          <a:solidFill>
            <a:srgbClr val="628A1B"/>
          </a:solidFill>
        </p:spPr>
        <p:txBody>
          <a:bodyPr wrap="square" lIns="0" tIns="0" rIns="0" bIns="0" rtlCol="0"/>
          <a:lstStyle/>
          <a:p>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1365</TotalTime>
  <Words>879</Words>
  <Application>Microsoft Office PowerPoint</Application>
  <PresentationFormat>Personalizar</PresentationFormat>
  <Paragraphs>142</Paragraphs>
  <Slides>21</Slides>
  <Notes>0</Notes>
  <HiddenSlides>0</HiddenSlides>
  <MMClips>0</MMClips>
  <ScaleCrop>false</ScaleCrop>
  <HeadingPairs>
    <vt:vector size="6" baseType="variant">
      <vt:variant>
        <vt:lpstr>Fontes usadas</vt:lpstr>
      </vt:variant>
      <vt:variant>
        <vt:i4>4</vt:i4>
      </vt:variant>
      <vt:variant>
        <vt:lpstr>Tema</vt:lpstr>
      </vt:variant>
      <vt:variant>
        <vt:i4>1</vt:i4>
      </vt:variant>
      <vt:variant>
        <vt:lpstr>Títulos de slides</vt:lpstr>
      </vt:variant>
      <vt:variant>
        <vt:i4>21</vt:i4>
      </vt:variant>
    </vt:vector>
  </HeadingPairs>
  <TitlesOfParts>
    <vt:vector size="26" baseType="lpstr">
      <vt:lpstr>Arial</vt:lpstr>
      <vt:lpstr>Calibri</vt:lpstr>
      <vt:lpstr>Times New Roman</vt:lpstr>
      <vt:lpstr>Trebuchet MS</vt:lpstr>
      <vt:lpstr>Office Theme</vt:lpstr>
      <vt:lpstr>Apresentação do PowerPoint</vt:lpstr>
      <vt:lpstr>Apresentação do PowerPoint</vt:lpstr>
      <vt:lpstr>Apresentação do PowerPoint</vt:lpstr>
      <vt:lpstr>Apresentação do PowerPoint</vt:lpstr>
      <vt:lpstr>Apresentação do PowerPoint</vt:lpstr>
      <vt:lpstr>Apresentação do PowerPoint</vt:lpstr>
      <vt:lpstr>CONTEXT</vt:lpstr>
      <vt:lpstr>Apresentação do PowerPoint</vt:lpstr>
      <vt:lpstr>Apresentação do PowerPoint</vt:lpstr>
      <vt:lpstr>PROJECT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vt:lpstr>
      <vt:lpstr>Apresentação do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POWERPOINT</dc:title>
  <dc:creator>Levi Gomes Ribeiro</dc:creator>
  <cp:lastModifiedBy>Andre Castro</cp:lastModifiedBy>
  <cp:revision>55</cp:revision>
  <cp:lastPrinted>2018-11-14T10:26:40Z</cp:lastPrinted>
  <dcterms:created xsi:type="dcterms:W3CDTF">2018-11-12T17:17:12Z</dcterms:created>
  <dcterms:modified xsi:type="dcterms:W3CDTF">2018-11-15T03:58:51Z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2018-11-12T00:00:00Z</vt:filetime>
  </property>
  <property fmtid="{D5CDD505-2E9C-101B-9397-08002B2CF9AE}" pid="3" name="Creator">
    <vt:lpwstr>Adobe Illustrator CS6 (Windows)</vt:lpwstr>
  </property>
  <property fmtid="{D5CDD505-2E9C-101B-9397-08002B2CF9AE}" pid="4" name="LastSaved">
    <vt:filetime>2018-11-12T00:00:00Z</vt:filetime>
  </property>
</Properties>
</file>