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71" r:id="rId10"/>
    <p:sldId id="272" r:id="rId11"/>
    <p:sldId id="265" r:id="rId12"/>
    <p:sldId id="273"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28" autoAdjust="0"/>
    <p:restoredTop sz="94660"/>
  </p:normalViewPr>
  <p:slideViewPr>
    <p:cSldViewPr snapToGrid="0">
      <p:cViewPr varScale="1">
        <p:scale>
          <a:sx n="65" d="100"/>
          <a:sy n="65" d="100"/>
        </p:scale>
        <p:origin x="66" y="92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11/8/2018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11/8/2018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11/8/2018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11/8/2018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11/8/2018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11/8/2018</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11/8/2018</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11/8/2018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11/8/2018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4509A250-FF31-4206-8172-F9D3106AACB1}" type="datetimeFigureOut">
              <a:rPr lang="en-US" dirty="0"/>
              <a:t>11/8/2018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796027F-7875-4030-9381-8BD8C4F21935}" type="datetimeFigureOut">
              <a:rPr lang="en-US" dirty="0"/>
              <a:t>11/8/2018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11/8/2018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11/8/2018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11/8/2018</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11/8/2018</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p:cNvSpPr>
            <a:spLocks noGrp="1"/>
          </p:cNvSpPr>
          <p:nvPr>
            <p:ph type="dt" sz="half" idx="10"/>
          </p:nvPr>
        </p:nvSpPr>
        <p:spPr/>
        <p:txBody>
          <a:bodyPr/>
          <a:lstStyle/>
          <a:p>
            <a:fld id="{4509A250-FF31-4206-8172-F9D3106AACB1}" type="datetimeFigureOut">
              <a:rPr lang="en-US" dirty="0"/>
              <a:t>11/8/2018</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11/8/2018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11/8/2018</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75932" y="431802"/>
            <a:ext cx="8825658" cy="3329581"/>
          </a:xfrm>
        </p:spPr>
        <p:txBody>
          <a:bodyPr/>
          <a:lstStyle/>
          <a:p>
            <a:r>
              <a:rPr lang="en-US" dirty="0">
                <a:latin typeface="Arial Rounded MT Bold" panose="020F0704030504030204" pitchFamily="34" charset="0"/>
              </a:rPr>
              <a:t>Legal aid </a:t>
            </a:r>
          </a:p>
        </p:txBody>
      </p:sp>
      <p:sp>
        <p:nvSpPr>
          <p:cNvPr id="3" name="Subtitle 2"/>
          <p:cNvSpPr>
            <a:spLocks noGrp="1"/>
          </p:cNvSpPr>
          <p:nvPr>
            <p:ph type="subTitle" idx="1"/>
          </p:nvPr>
        </p:nvSpPr>
        <p:spPr>
          <a:xfrm>
            <a:off x="1075932" y="5996580"/>
            <a:ext cx="8825658" cy="861420"/>
          </a:xfrm>
        </p:spPr>
        <p:txBody>
          <a:bodyPr/>
          <a:lstStyle/>
          <a:p>
            <a:r>
              <a:rPr lang="en-US" b="1" dirty="0">
                <a:solidFill>
                  <a:srgbClr val="FFC000"/>
                </a:solidFill>
              </a:rPr>
              <a:t>Palestinian Bar Association – Gaza - Palestine </a:t>
            </a:r>
          </a:p>
        </p:txBody>
      </p:sp>
      <p:sp>
        <p:nvSpPr>
          <p:cNvPr id="4" name="Subtitle 2">
            <a:extLst>
              <a:ext uri="{FF2B5EF4-FFF2-40B4-BE49-F238E27FC236}">
                <a16:creationId xmlns:a16="http://schemas.microsoft.com/office/drawing/2014/main" id="{1E1C984D-942D-4E5F-BED5-D4547BF14342}"/>
              </a:ext>
            </a:extLst>
          </p:cNvPr>
          <p:cNvSpPr txBox="1">
            <a:spLocks/>
          </p:cNvSpPr>
          <p:nvPr/>
        </p:nvSpPr>
        <p:spPr>
          <a:xfrm>
            <a:off x="1075932" y="3733158"/>
            <a:ext cx="8825658" cy="861420"/>
          </a:xfrm>
          <a:prstGeom prst="rect">
            <a:avLst/>
          </a:prstGeom>
        </p:spPr>
        <p:txBody>
          <a:bodyPr vert="horz" lIns="91440" tIns="45720" rIns="91440" bIns="45720" rtlCol="0" anchor="ctr">
            <a:normAutofit/>
          </a:bodyPr>
          <a:lstStyle>
            <a:lvl1pPr marL="0" indent="0" algn="l" defTabSz="457200" rtl="0" eaLnBrk="1" latinLnBrk="0" hangingPunct="1">
              <a:spcBef>
                <a:spcPts val="1000"/>
              </a:spcBef>
              <a:spcAft>
                <a:spcPts val="0"/>
              </a:spcAft>
              <a:buClr>
                <a:schemeClr val="bg2">
                  <a:lumMod val="40000"/>
                  <a:lumOff val="60000"/>
                </a:schemeClr>
              </a:buClr>
              <a:buSzPct val="80000"/>
              <a:buFont typeface="Wingdings 3" charset="2"/>
              <a:buNone/>
              <a:defRPr sz="2000" b="0" i="0" kern="1200" cap="all">
                <a:solidFill>
                  <a:schemeClr val="bg2">
                    <a:lumMod val="40000"/>
                    <a:lumOff val="60000"/>
                  </a:schemeClr>
                </a:solidFill>
                <a:latin typeface="+mj-lt"/>
                <a:ea typeface="+mj-ea"/>
                <a:cs typeface="+mj-cs"/>
              </a:defRPr>
            </a:lvl1pPr>
            <a:lvl2pPr marL="4572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800" b="0" i="0" kern="1200">
                <a:solidFill>
                  <a:schemeClr val="tx1">
                    <a:tint val="75000"/>
                  </a:schemeClr>
                </a:solidFill>
                <a:latin typeface="+mj-lt"/>
                <a:ea typeface="+mj-ea"/>
                <a:cs typeface="+mj-cs"/>
              </a:defRPr>
            </a:lvl2pPr>
            <a:lvl3pPr marL="9144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600" b="0" i="0" kern="1200">
                <a:solidFill>
                  <a:schemeClr val="tx1">
                    <a:tint val="75000"/>
                  </a:schemeClr>
                </a:solidFill>
                <a:latin typeface="+mj-lt"/>
                <a:ea typeface="+mj-ea"/>
                <a:cs typeface="+mj-cs"/>
              </a:defRPr>
            </a:lvl3pPr>
            <a:lvl4pPr marL="13716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4pPr>
            <a:lvl5pPr marL="18288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5pPr>
            <a:lvl6pPr marL="22860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6pPr>
            <a:lvl7pPr marL="27432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7pPr>
            <a:lvl8pPr marL="32004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8pPr>
            <a:lvl9pPr marL="36576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9pPr>
          </a:lstStyle>
          <a:p>
            <a:r>
              <a:rPr lang="en-US" b="1" dirty="0"/>
              <a:t>challenges faced, lessons learned and ability to continue</a:t>
            </a:r>
            <a:r>
              <a:rPr lang="ar-EG" b="1" dirty="0"/>
              <a:t> </a:t>
            </a:r>
            <a:endParaRPr lang="en-US" b="1" dirty="0"/>
          </a:p>
        </p:txBody>
      </p:sp>
      <p:pic>
        <p:nvPicPr>
          <p:cNvPr id="6" name="Picture 5">
            <a:extLst>
              <a:ext uri="{FF2B5EF4-FFF2-40B4-BE49-F238E27FC236}">
                <a16:creationId xmlns:a16="http://schemas.microsoft.com/office/drawing/2014/main" id="{5ACF6112-0135-49CB-8E3E-83849DE40813}"/>
              </a:ext>
            </a:extLst>
          </p:cNvPr>
          <p:cNvPicPr>
            <a:picLocks noChangeAspect="1"/>
          </p:cNvPicPr>
          <p:nvPr/>
        </p:nvPicPr>
        <p:blipFill>
          <a:blip r:embed="rId2"/>
          <a:stretch>
            <a:fillRect/>
          </a:stretch>
        </p:blipFill>
        <p:spPr>
          <a:xfrm>
            <a:off x="10043652" y="1404772"/>
            <a:ext cx="1578008" cy="1578008"/>
          </a:xfrm>
          <a:prstGeom prst="rect">
            <a:avLst/>
          </a:prstGeom>
        </p:spPr>
      </p:pic>
    </p:spTree>
    <p:extLst>
      <p:ext uri="{BB962C8B-B14F-4D97-AF65-F5344CB8AC3E}">
        <p14:creationId xmlns:p14="http://schemas.microsoft.com/office/powerpoint/2010/main" val="2864361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1014024" y="2544790"/>
            <a:ext cx="8892540" cy="3596369"/>
          </a:xfrm>
          <a:prstGeom prst="rect">
            <a:avLst/>
          </a:prstGeom>
        </p:spPr>
        <p:txBody>
          <a:bodyPr wrap="square">
            <a:spAutoFit/>
          </a:bodyPr>
          <a:lstStyle/>
          <a:p>
            <a:pPr marL="342900" lvl="0" indent="-342900" algn="just" rtl="1" fontAlgn="t">
              <a:lnSpc>
                <a:spcPct val="115000"/>
              </a:lnSpc>
              <a:buFont typeface="Arial" panose="020B0604020202020204" pitchFamily="34" charset="0"/>
              <a:buChar char="•"/>
            </a:pPr>
            <a:r>
              <a:rPr lang="ar-SA" b="1" dirty="0">
                <a:latin typeface="Calibri"/>
                <a:ea typeface="Times New Roman"/>
                <a:cs typeface="Simplified Arabic"/>
              </a:rPr>
              <a:t>إدارة وتشغيل قاعدة بيانات للحالات القانونية لدعم صناعة القرار، ورسم السياسات التشريعية في قطاع العدالة، وصنع القرار، وضمان جودة البحوث القانونية في السياق الأكاديمي.</a:t>
            </a:r>
            <a:endParaRPr lang="en-US" sz="1600" dirty="0">
              <a:latin typeface="Calibri"/>
              <a:ea typeface="Times New Roman"/>
              <a:cs typeface="Arial"/>
            </a:endParaRPr>
          </a:p>
          <a:p>
            <a:pPr marL="342900" lvl="0" indent="-342900" algn="just" rtl="1" fontAlgn="t">
              <a:lnSpc>
                <a:spcPct val="115000"/>
              </a:lnSpc>
              <a:buFont typeface="Arial" panose="020B0604020202020204" pitchFamily="34" charset="0"/>
              <a:buChar char="•"/>
            </a:pPr>
            <a:r>
              <a:rPr lang="ar-SA" b="1" dirty="0">
                <a:latin typeface="Calibri"/>
                <a:ea typeface="Times New Roman"/>
                <a:cs typeface="Simplified Arabic"/>
              </a:rPr>
              <a:t>إدارة وتفعيل نظام التحويل الخاص بشبكة مزودي العون القانوني القائم على تقاسم الأدوار والتخصص.</a:t>
            </a:r>
            <a:endParaRPr lang="en-US" sz="1600" dirty="0">
              <a:latin typeface="Calibri"/>
              <a:ea typeface="Times New Roman"/>
              <a:cs typeface="Arial"/>
            </a:endParaRPr>
          </a:p>
          <a:p>
            <a:pPr marL="342900" lvl="0" indent="-342900" algn="just" rtl="1" fontAlgn="t">
              <a:lnSpc>
                <a:spcPct val="115000"/>
              </a:lnSpc>
              <a:buFont typeface="Arial" panose="020B0604020202020204" pitchFamily="34" charset="0"/>
              <a:buChar char="•"/>
            </a:pPr>
            <a:r>
              <a:rPr lang="ar-SA" b="1" dirty="0">
                <a:latin typeface="Calibri"/>
                <a:ea typeface="Times New Roman"/>
                <a:cs typeface="Simplified Arabic"/>
              </a:rPr>
              <a:t>دعم القدرات في مجال الإعلام والعلاقات العامة وتجنيد الدعم.</a:t>
            </a:r>
            <a:endParaRPr lang="en-US" sz="1600" dirty="0">
              <a:latin typeface="Calibri"/>
              <a:ea typeface="Times New Roman"/>
              <a:cs typeface="Arial"/>
            </a:endParaRPr>
          </a:p>
          <a:p>
            <a:pPr marL="342900" lvl="0" indent="-342900" algn="just" rtl="1" fontAlgn="t">
              <a:lnSpc>
                <a:spcPct val="115000"/>
              </a:lnSpc>
              <a:buFont typeface="Arial" panose="020B0604020202020204" pitchFamily="34" charset="0"/>
              <a:buChar char="•"/>
            </a:pPr>
            <a:r>
              <a:rPr lang="ar-SA" b="1" dirty="0">
                <a:latin typeface="Calibri"/>
                <a:ea typeface="Times New Roman"/>
                <a:cs typeface="Simplified Arabic"/>
              </a:rPr>
              <a:t>تجنب الازدواجية والتنافسية والتكرار في العمل.</a:t>
            </a:r>
            <a:endParaRPr lang="en-US" sz="1600" dirty="0">
              <a:latin typeface="Calibri"/>
              <a:ea typeface="Times New Roman"/>
              <a:cs typeface="Arial"/>
            </a:endParaRPr>
          </a:p>
          <a:p>
            <a:pPr marL="342900" lvl="0" indent="-342900" algn="just" rtl="1" fontAlgn="t">
              <a:lnSpc>
                <a:spcPct val="115000"/>
              </a:lnSpc>
              <a:buFont typeface="Arial" panose="020B0604020202020204" pitchFamily="34" charset="0"/>
              <a:buChar char="•"/>
            </a:pPr>
            <a:r>
              <a:rPr lang="ar-SA" b="1" dirty="0">
                <a:latin typeface="Calibri"/>
                <a:ea typeface="Times New Roman"/>
                <a:cs typeface="Simplified Arabic"/>
              </a:rPr>
              <a:t>ضمان الاستمرارية والتجديد عبر بناء القدرات في مجال التخطيط و إدارة المشاريع و الرقابة والتقييم.</a:t>
            </a:r>
            <a:endParaRPr lang="en-US" sz="1600" dirty="0">
              <a:latin typeface="Calibri"/>
              <a:ea typeface="Times New Roman"/>
              <a:cs typeface="Arial"/>
            </a:endParaRPr>
          </a:p>
          <a:p>
            <a:pPr marL="342900" lvl="0" indent="-342900" algn="just" rtl="1" fontAlgn="t">
              <a:lnSpc>
                <a:spcPct val="115000"/>
              </a:lnSpc>
              <a:buFont typeface="Arial" panose="020B0604020202020204" pitchFamily="34" charset="0"/>
              <a:buChar char="•"/>
            </a:pPr>
            <a:r>
              <a:rPr lang="ar-SA" b="1" dirty="0">
                <a:latin typeface="Calibri"/>
                <a:ea typeface="Times New Roman"/>
                <a:cs typeface="Simplified Arabic"/>
              </a:rPr>
              <a:t>القيام بدراسات مسحية وبحثية مختلفة وتنظيم ورشات عمل.</a:t>
            </a:r>
            <a:endParaRPr lang="en-US" sz="1600" dirty="0">
              <a:latin typeface="Calibri"/>
              <a:ea typeface="Times New Roman"/>
              <a:cs typeface="Arial"/>
            </a:endParaRPr>
          </a:p>
          <a:p>
            <a:pPr marL="342900" lvl="0" indent="-342900" algn="just" rtl="1" fontAlgn="t">
              <a:lnSpc>
                <a:spcPct val="115000"/>
              </a:lnSpc>
              <a:buFont typeface="Arial" panose="020B0604020202020204" pitchFamily="34" charset="0"/>
              <a:buChar char="•"/>
            </a:pPr>
            <a:r>
              <a:rPr lang="ar-SA" b="1" dirty="0">
                <a:latin typeface="Calibri"/>
                <a:ea typeface="Times New Roman"/>
                <a:cs typeface="Simplified Arabic"/>
              </a:rPr>
              <a:t>إطلاق حملات ضغط و مناصرة حول قضايا قانونية تستحوذ على اهتمام عام.</a:t>
            </a:r>
            <a:endParaRPr lang="en-US" sz="1600" dirty="0">
              <a:latin typeface="Calibri"/>
              <a:ea typeface="Times New Roman"/>
              <a:cs typeface="Arial"/>
            </a:endParaRPr>
          </a:p>
          <a:p>
            <a:pPr marL="342900" lvl="0" indent="-342900" algn="just" rtl="1" fontAlgn="t">
              <a:lnSpc>
                <a:spcPct val="115000"/>
              </a:lnSpc>
              <a:buFont typeface="Arial" panose="020B0604020202020204" pitchFamily="34" charset="0"/>
              <a:buChar char="•"/>
            </a:pPr>
            <a:r>
              <a:rPr lang="ar-SA" b="1" dirty="0">
                <a:latin typeface="Calibri"/>
                <a:ea typeface="Times New Roman"/>
                <a:cs typeface="Simplified Arabic"/>
              </a:rPr>
              <a:t>دعم جهود الرقابة على قطاع العدالة، وتفعيل دور الإعلام في ضمان جودة مخرجات العدالة.</a:t>
            </a:r>
            <a:endParaRPr lang="en-US" sz="1600" dirty="0">
              <a:latin typeface="Calibri"/>
              <a:ea typeface="Times New Roman"/>
              <a:cs typeface="Arial"/>
            </a:endParaRPr>
          </a:p>
          <a:p>
            <a:pPr marL="342900" lvl="0" indent="-342900" algn="just" rtl="1" fontAlgn="t">
              <a:lnSpc>
                <a:spcPct val="115000"/>
              </a:lnSpc>
              <a:buFont typeface="Arial" panose="020B0604020202020204" pitchFamily="34" charset="0"/>
              <a:buChar char="•"/>
            </a:pPr>
            <a:r>
              <a:rPr lang="ar-SA" b="1" dirty="0">
                <a:latin typeface="Calibri"/>
                <a:ea typeface="Times New Roman"/>
                <a:cs typeface="Simplified Arabic"/>
              </a:rPr>
              <a:t>رسم استراتيجيات التطوير والتحديث المستمر لنظام العون القانوني بالتنسيق مع مجموعة العمل الخاصة بالعون القانوني التابعة لمجموعة الحماية ضمن نظام الأمم المتحدة.</a:t>
            </a:r>
            <a:endParaRPr lang="en-US" sz="1600" dirty="0">
              <a:latin typeface="Calibri"/>
              <a:ea typeface="Times New Roman"/>
              <a:cs typeface="Arial"/>
            </a:endParaRPr>
          </a:p>
        </p:txBody>
      </p:sp>
      <p:sp>
        <p:nvSpPr>
          <p:cNvPr id="2" name="Rectangle 1">
            <a:extLst>
              <a:ext uri="{FF2B5EF4-FFF2-40B4-BE49-F238E27FC236}">
                <a16:creationId xmlns:a16="http://schemas.microsoft.com/office/drawing/2014/main" id="{862BDD44-03F1-4555-87C3-E515B2CDCD44}"/>
              </a:ext>
            </a:extLst>
          </p:cNvPr>
          <p:cNvSpPr/>
          <p:nvPr/>
        </p:nvSpPr>
        <p:spPr>
          <a:xfrm>
            <a:off x="1019105" y="1475315"/>
            <a:ext cx="8892540" cy="1006429"/>
          </a:xfrm>
          <a:prstGeom prst="rect">
            <a:avLst/>
          </a:prstGeom>
        </p:spPr>
        <p:txBody>
          <a:bodyPr wrap="square">
            <a:spAutoFit/>
          </a:bodyPr>
          <a:lstStyle/>
          <a:p>
            <a:pPr marL="285750" indent="-285750" algn="r" rtl="1">
              <a:buFont typeface="Arial" panose="020B0604020202020204" pitchFamily="34" charset="0"/>
              <a:buChar char="•"/>
            </a:pPr>
            <a:r>
              <a:rPr lang="ar-SA" b="1" dirty="0">
                <a:latin typeface="Calibri"/>
                <a:ea typeface="Times New Roman"/>
                <a:cs typeface="Simplified Arabic"/>
              </a:rPr>
              <a:t>التنسيق الحثيث، وتبادل المعلومات، والخبرات، والتجارب، والتحديات، والنجاحات بين أعضاء الشبكة.</a:t>
            </a:r>
            <a:endParaRPr lang="en-US" sz="1600" dirty="0">
              <a:latin typeface="Calibri"/>
              <a:ea typeface="Times New Roman"/>
              <a:cs typeface="Arial"/>
            </a:endParaRPr>
          </a:p>
          <a:p>
            <a:pPr marL="285750" lvl="0" indent="-285750" algn="r" rtl="1" fontAlgn="t">
              <a:lnSpc>
                <a:spcPct val="115000"/>
              </a:lnSpc>
              <a:spcAft>
                <a:spcPts val="0"/>
              </a:spcAft>
              <a:buFont typeface="Arial" panose="020B0604020202020204" pitchFamily="34" charset="0"/>
              <a:buChar char="•"/>
            </a:pPr>
            <a:r>
              <a:rPr lang="ar-SA" b="1" dirty="0">
                <a:latin typeface="Calibri"/>
                <a:ea typeface="Times New Roman"/>
                <a:cs typeface="Simplified Arabic"/>
              </a:rPr>
              <a:t>تطوير قدرات الكوادر البشرية وطواقم المؤسسات الأعضاء في الشبكة في النواحي القانونية والمهاراتية التطبيقية.</a:t>
            </a:r>
            <a:endParaRPr lang="en-US" sz="1600" dirty="0">
              <a:latin typeface="Calibri"/>
              <a:ea typeface="Times New Roman"/>
              <a:cs typeface="Arial"/>
            </a:endParaRPr>
          </a:p>
          <a:p>
            <a:pPr marL="285750" lvl="0" indent="-285750" algn="r" rtl="1" fontAlgn="t">
              <a:lnSpc>
                <a:spcPct val="115000"/>
              </a:lnSpc>
              <a:spcAft>
                <a:spcPts val="0"/>
              </a:spcAft>
              <a:buFont typeface="Arial" panose="020B0604020202020204" pitchFamily="34" charset="0"/>
              <a:buChar char="•"/>
            </a:pPr>
            <a:r>
              <a:rPr lang="ar-SA" b="1" dirty="0">
                <a:latin typeface="Calibri"/>
                <a:ea typeface="Times New Roman"/>
                <a:cs typeface="Simplified Arabic"/>
              </a:rPr>
              <a:t>رفع الوعي لدى الفئات الهشة والقيام بتقديم خدمات العون القانوني المجاني المتكامل قانونياً و نفسياً و مجتمعياً.</a:t>
            </a:r>
            <a:endParaRPr lang="en-US" sz="1600" dirty="0">
              <a:latin typeface="Calibri"/>
              <a:ea typeface="Times New Roman"/>
              <a:cs typeface="Arial"/>
            </a:endParaRPr>
          </a:p>
        </p:txBody>
      </p:sp>
    </p:spTree>
    <p:extLst>
      <p:ext uri="{BB962C8B-B14F-4D97-AF65-F5344CB8AC3E}">
        <p14:creationId xmlns:p14="http://schemas.microsoft.com/office/powerpoint/2010/main" val="29074073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02543" y="604683"/>
            <a:ext cx="8483518" cy="5914565"/>
          </a:xfrm>
        </p:spPr>
      </p:pic>
    </p:spTree>
    <p:extLst>
      <p:ext uri="{BB962C8B-B14F-4D97-AF65-F5344CB8AC3E}">
        <p14:creationId xmlns:p14="http://schemas.microsoft.com/office/powerpoint/2010/main" val="12705768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27548-26C6-426A-B979-3732FD6E3621}"/>
              </a:ext>
            </a:extLst>
          </p:cNvPr>
          <p:cNvSpPr>
            <a:spLocks noGrp="1"/>
          </p:cNvSpPr>
          <p:nvPr>
            <p:ph type="title"/>
          </p:nvPr>
        </p:nvSpPr>
        <p:spPr>
          <a:xfrm>
            <a:off x="4156955" y="2864202"/>
            <a:ext cx="3700111" cy="1400530"/>
          </a:xfrm>
        </p:spPr>
        <p:txBody>
          <a:bodyPr/>
          <a:lstStyle/>
          <a:p>
            <a:r>
              <a:rPr lang="en-US" dirty="0">
                <a:latin typeface="Albertus MT" panose="020E0602030304020304" pitchFamily="34" charset="0"/>
              </a:rPr>
              <a:t>Thank you</a:t>
            </a:r>
          </a:p>
        </p:txBody>
      </p:sp>
    </p:spTree>
    <p:extLst>
      <p:ext uri="{BB962C8B-B14F-4D97-AF65-F5344CB8AC3E}">
        <p14:creationId xmlns:p14="http://schemas.microsoft.com/office/powerpoint/2010/main" val="1521734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aid at PBA</a:t>
            </a:r>
          </a:p>
        </p:txBody>
      </p:sp>
      <p:sp>
        <p:nvSpPr>
          <p:cNvPr id="3" name="Content Placeholder 2"/>
          <p:cNvSpPr>
            <a:spLocks noGrp="1"/>
          </p:cNvSpPr>
          <p:nvPr>
            <p:ph idx="1"/>
          </p:nvPr>
        </p:nvSpPr>
        <p:spPr>
          <a:xfrm>
            <a:off x="1103313" y="2052918"/>
            <a:ext cx="2859088" cy="551737"/>
          </a:xfrm>
          <a:solidFill>
            <a:schemeClr val="accent2"/>
          </a:solidFill>
        </p:spPr>
        <p:txBody>
          <a:bodyPr/>
          <a:lstStyle/>
          <a:p>
            <a:r>
              <a:rPr lang="en-US" dirty="0"/>
              <a:t>Laws and Terms</a:t>
            </a:r>
          </a:p>
        </p:txBody>
      </p:sp>
      <p:sp>
        <p:nvSpPr>
          <p:cNvPr id="5" name="Content Placeholder 2"/>
          <p:cNvSpPr txBox="1">
            <a:spLocks/>
          </p:cNvSpPr>
          <p:nvPr/>
        </p:nvSpPr>
        <p:spPr>
          <a:xfrm>
            <a:off x="1103313" y="3119720"/>
            <a:ext cx="2859088" cy="551737"/>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t>Since 2011</a:t>
            </a:r>
          </a:p>
        </p:txBody>
      </p:sp>
      <p:sp>
        <p:nvSpPr>
          <p:cNvPr id="6" name="Content Placeholder 2"/>
          <p:cNvSpPr txBox="1">
            <a:spLocks/>
          </p:cNvSpPr>
          <p:nvPr/>
        </p:nvSpPr>
        <p:spPr>
          <a:xfrm>
            <a:off x="1103313" y="4150662"/>
            <a:ext cx="2859088" cy="551737"/>
          </a:xfrm>
          <a:prstGeom prst="rect">
            <a:avLst/>
          </a:prstGeom>
          <a:solidFill>
            <a:schemeClr val="accent2"/>
          </a:solidFill>
        </p:spPr>
        <p:txBody>
          <a:bodyPr vert="horz" lIns="91440" tIns="45720" rIns="91440" bIns="45720" rtlCol="0">
            <a:normAutofit fontScale="85000" lnSpcReduction="1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t>Change in two levels</a:t>
            </a:r>
          </a:p>
        </p:txBody>
      </p:sp>
      <p:sp>
        <p:nvSpPr>
          <p:cNvPr id="7" name="Content Placeholder 2"/>
          <p:cNvSpPr txBox="1">
            <a:spLocks/>
          </p:cNvSpPr>
          <p:nvPr/>
        </p:nvSpPr>
        <p:spPr>
          <a:xfrm>
            <a:off x="1103313" y="5181604"/>
            <a:ext cx="1099560" cy="551737"/>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buNone/>
            </a:pPr>
            <a:r>
              <a:rPr lang="en-US" dirty="0"/>
              <a:t>public</a:t>
            </a:r>
          </a:p>
        </p:txBody>
      </p:sp>
      <p:sp>
        <p:nvSpPr>
          <p:cNvPr id="8" name="Content Placeholder 2"/>
          <p:cNvSpPr txBox="1">
            <a:spLocks/>
          </p:cNvSpPr>
          <p:nvPr/>
        </p:nvSpPr>
        <p:spPr>
          <a:xfrm>
            <a:off x="2862841" y="5181603"/>
            <a:ext cx="1099560" cy="551737"/>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buNone/>
            </a:pPr>
            <a:r>
              <a:rPr lang="en-US" dirty="0"/>
              <a:t>lawyers</a:t>
            </a:r>
          </a:p>
        </p:txBody>
      </p:sp>
      <p:sp>
        <p:nvSpPr>
          <p:cNvPr id="9" name="Content Placeholder 2"/>
          <p:cNvSpPr txBox="1">
            <a:spLocks/>
          </p:cNvSpPr>
          <p:nvPr/>
        </p:nvSpPr>
        <p:spPr>
          <a:xfrm>
            <a:off x="7628804" y="2052918"/>
            <a:ext cx="2859088" cy="551737"/>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r" rtl="1"/>
            <a:r>
              <a:rPr lang="ar-EG" dirty="0"/>
              <a:t>قانون العون القانوني</a:t>
            </a:r>
            <a:endParaRPr lang="en-US" dirty="0"/>
          </a:p>
        </p:txBody>
      </p:sp>
      <p:sp>
        <p:nvSpPr>
          <p:cNvPr id="10" name="Content Placeholder 2"/>
          <p:cNvSpPr txBox="1">
            <a:spLocks/>
          </p:cNvSpPr>
          <p:nvPr/>
        </p:nvSpPr>
        <p:spPr>
          <a:xfrm>
            <a:off x="7628804" y="3119720"/>
            <a:ext cx="2859088" cy="551737"/>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r" rtl="1"/>
            <a:r>
              <a:rPr lang="ar-EG" dirty="0"/>
              <a:t>التطور منذ 2011</a:t>
            </a:r>
            <a:endParaRPr lang="en-US" dirty="0"/>
          </a:p>
        </p:txBody>
      </p:sp>
      <p:sp>
        <p:nvSpPr>
          <p:cNvPr id="11" name="Content Placeholder 2"/>
          <p:cNvSpPr txBox="1">
            <a:spLocks/>
          </p:cNvSpPr>
          <p:nvPr/>
        </p:nvSpPr>
        <p:spPr>
          <a:xfrm>
            <a:off x="7628804" y="4150662"/>
            <a:ext cx="2859088" cy="551737"/>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r" rtl="1"/>
            <a:r>
              <a:rPr lang="ar-EG" dirty="0"/>
              <a:t>التغيير على مستويين</a:t>
            </a:r>
            <a:endParaRPr lang="en-US" dirty="0"/>
          </a:p>
        </p:txBody>
      </p:sp>
      <p:sp>
        <p:nvSpPr>
          <p:cNvPr id="12" name="Content Placeholder 2"/>
          <p:cNvSpPr txBox="1">
            <a:spLocks/>
          </p:cNvSpPr>
          <p:nvPr/>
        </p:nvSpPr>
        <p:spPr>
          <a:xfrm>
            <a:off x="7628804" y="5181604"/>
            <a:ext cx="1099560" cy="551737"/>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ar-EG" dirty="0"/>
              <a:t>جمهور</a:t>
            </a:r>
            <a:endParaRPr lang="en-US" dirty="0"/>
          </a:p>
        </p:txBody>
      </p:sp>
      <p:sp>
        <p:nvSpPr>
          <p:cNvPr id="13" name="Content Placeholder 2"/>
          <p:cNvSpPr txBox="1">
            <a:spLocks/>
          </p:cNvSpPr>
          <p:nvPr/>
        </p:nvSpPr>
        <p:spPr>
          <a:xfrm>
            <a:off x="9388332" y="5181603"/>
            <a:ext cx="1099560" cy="551737"/>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ar-EG" dirty="0"/>
              <a:t>محامين</a:t>
            </a:r>
            <a:endParaRPr lang="en-US" dirty="0"/>
          </a:p>
        </p:txBody>
      </p:sp>
    </p:spTree>
    <p:extLst>
      <p:ext uri="{BB962C8B-B14F-4D97-AF65-F5344CB8AC3E}">
        <p14:creationId xmlns:p14="http://schemas.microsoft.com/office/powerpoint/2010/main" val="1530841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aid services</a:t>
            </a:r>
          </a:p>
        </p:txBody>
      </p:sp>
      <p:sp>
        <p:nvSpPr>
          <p:cNvPr id="3" name="Content Placeholder 2"/>
          <p:cNvSpPr>
            <a:spLocks noGrp="1"/>
          </p:cNvSpPr>
          <p:nvPr>
            <p:ph idx="1"/>
          </p:nvPr>
        </p:nvSpPr>
        <p:spPr>
          <a:xfrm>
            <a:off x="1103312" y="1692688"/>
            <a:ext cx="3607233" cy="662573"/>
          </a:xfrm>
          <a:solidFill>
            <a:schemeClr val="accent2"/>
          </a:solidFill>
        </p:spPr>
        <p:txBody>
          <a:bodyPr/>
          <a:lstStyle/>
          <a:p>
            <a:r>
              <a:rPr lang="en-US" dirty="0"/>
              <a:t>Inside PBA legal clinic</a:t>
            </a:r>
          </a:p>
        </p:txBody>
      </p:sp>
      <p:sp>
        <p:nvSpPr>
          <p:cNvPr id="4" name="Content Placeholder 2"/>
          <p:cNvSpPr txBox="1">
            <a:spLocks/>
          </p:cNvSpPr>
          <p:nvPr/>
        </p:nvSpPr>
        <p:spPr>
          <a:xfrm>
            <a:off x="1103312" y="3078141"/>
            <a:ext cx="3607233" cy="662573"/>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t>Mobile legal aid clinics</a:t>
            </a:r>
          </a:p>
        </p:txBody>
      </p:sp>
      <p:sp>
        <p:nvSpPr>
          <p:cNvPr id="6" name="Content Placeholder 2"/>
          <p:cNvSpPr txBox="1">
            <a:spLocks/>
          </p:cNvSpPr>
          <p:nvPr/>
        </p:nvSpPr>
        <p:spPr>
          <a:xfrm>
            <a:off x="1103311" y="4491292"/>
            <a:ext cx="3607233" cy="662573"/>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t>In rehabilitation centers</a:t>
            </a:r>
          </a:p>
        </p:txBody>
      </p:sp>
      <p:sp>
        <p:nvSpPr>
          <p:cNvPr id="7" name="Content Placeholder 2"/>
          <p:cNvSpPr txBox="1">
            <a:spLocks/>
          </p:cNvSpPr>
          <p:nvPr/>
        </p:nvSpPr>
        <p:spPr>
          <a:xfrm>
            <a:off x="1131021" y="5807479"/>
            <a:ext cx="3607233" cy="662573"/>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t>Legal awareness</a:t>
            </a:r>
          </a:p>
        </p:txBody>
      </p:sp>
      <p:sp>
        <p:nvSpPr>
          <p:cNvPr id="8" name="Content Placeholder 2">
            <a:extLst>
              <a:ext uri="{FF2B5EF4-FFF2-40B4-BE49-F238E27FC236}">
                <a16:creationId xmlns:a16="http://schemas.microsoft.com/office/drawing/2014/main" id="{9B597183-D151-4578-816F-605FD6BF7CF6}"/>
              </a:ext>
            </a:extLst>
          </p:cNvPr>
          <p:cNvSpPr txBox="1">
            <a:spLocks/>
          </p:cNvSpPr>
          <p:nvPr/>
        </p:nvSpPr>
        <p:spPr>
          <a:xfrm>
            <a:off x="7724246" y="1692688"/>
            <a:ext cx="3607233" cy="662573"/>
          </a:xfrm>
          <a:prstGeom prst="rect">
            <a:avLst/>
          </a:prstGeom>
          <a:solidFill>
            <a:schemeClr val="accent2"/>
          </a:solidFill>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r" rtl="1"/>
            <a:r>
              <a:rPr lang="ar-EG" dirty="0"/>
              <a:t>خدمات العون القانوني داخل مقرات النقابة</a:t>
            </a:r>
            <a:endParaRPr lang="en-US" dirty="0"/>
          </a:p>
        </p:txBody>
      </p:sp>
      <p:sp>
        <p:nvSpPr>
          <p:cNvPr id="9" name="Content Placeholder 2">
            <a:extLst>
              <a:ext uri="{FF2B5EF4-FFF2-40B4-BE49-F238E27FC236}">
                <a16:creationId xmlns:a16="http://schemas.microsoft.com/office/drawing/2014/main" id="{7555F673-169F-451F-852F-1A35F6F36C2E}"/>
              </a:ext>
            </a:extLst>
          </p:cNvPr>
          <p:cNvSpPr txBox="1">
            <a:spLocks/>
          </p:cNvSpPr>
          <p:nvPr/>
        </p:nvSpPr>
        <p:spPr>
          <a:xfrm>
            <a:off x="7724246" y="3078141"/>
            <a:ext cx="3607233" cy="662573"/>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r" rtl="1"/>
            <a:r>
              <a:rPr lang="ar-EG" dirty="0"/>
              <a:t>خدمات العون القانوني المتنقل</a:t>
            </a:r>
            <a:endParaRPr lang="en-US" dirty="0"/>
          </a:p>
        </p:txBody>
      </p:sp>
      <p:sp>
        <p:nvSpPr>
          <p:cNvPr id="10" name="Content Placeholder 2">
            <a:extLst>
              <a:ext uri="{FF2B5EF4-FFF2-40B4-BE49-F238E27FC236}">
                <a16:creationId xmlns:a16="http://schemas.microsoft.com/office/drawing/2014/main" id="{7B5351E7-CFCC-4468-9243-F5A1DF34D203}"/>
              </a:ext>
            </a:extLst>
          </p:cNvPr>
          <p:cNvSpPr txBox="1">
            <a:spLocks/>
          </p:cNvSpPr>
          <p:nvPr/>
        </p:nvSpPr>
        <p:spPr>
          <a:xfrm>
            <a:off x="7724245" y="4491292"/>
            <a:ext cx="3607233" cy="662573"/>
          </a:xfrm>
          <a:prstGeom prst="rect">
            <a:avLst/>
          </a:prstGeom>
          <a:solidFill>
            <a:schemeClr val="accent2"/>
          </a:solidFill>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r" rtl="1"/>
            <a:r>
              <a:rPr lang="ar-EG" dirty="0"/>
              <a:t>خدمات العون القانوني في داخل مراكز الاصلاح والتأهيل</a:t>
            </a:r>
            <a:endParaRPr lang="en-US" dirty="0"/>
          </a:p>
        </p:txBody>
      </p:sp>
      <p:sp>
        <p:nvSpPr>
          <p:cNvPr id="11" name="Content Placeholder 2">
            <a:extLst>
              <a:ext uri="{FF2B5EF4-FFF2-40B4-BE49-F238E27FC236}">
                <a16:creationId xmlns:a16="http://schemas.microsoft.com/office/drawing/2014/main" id="{148E4CE9-45A8-44CA-AE13-32BE80C98F48}"/>
              </a:ext>
            </a:extLst>
          </p:cNvPr>
          <p:cNvSpPr txBox="1">
            <a:spLocks/>
          </p:cNvSpPr>
          <p:nvPr/>
        </p:nvSpPr>
        <p:spPr>
          <a:xfrm>
            <a:off x="7751955" y="5807479"/>
            <a:ext cx="3607233" cy="662573"/>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r" rtl="1"/>
            <a:r>
              <a:rPr lang="ar-EG" dirty="0"/>
              <a:t>توعية قانونية</a:t>
            </a:r>
            <a:endParaRPr lang="en-US" dirty="0"/>
          </a:p>
        </p:txBody>
      </p:sp>
    </p:spTree>
    <p:extLst>
      <p:ext uri="{BB962C8B-B14F-4D97-AF65-F5344CB8AC3E}">
        <p14:creationId xmlns:p14="http://schemas.microsoft.com/office/powerpoint/2010/main" val="7908838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1250069" y="404230"/>
            <a:ext cx="3607233" cy="662573"/>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a:t>Inside PBA legal clinic</a:t>
            </a:r>
            <a:endParaRPr lang="en-US" dirty="0"/>
          </a:p>
        </p:txBody>
      </p:sp>
      <p:sp>
        <p:nvSpPr>
          <p:cNvPr id="5" name="Content Placeholder 2"/>
          <p:cNvSpPr txBox="1">
            <a:spLocks/>
          </p:cNvSpPr>
          <p:nvPr/>
        </p:nvSpPr>
        <p:spPr>
          <a:xfrm>
            <a:off x="1250069" y="1789695"/>
            <a:ext cx="2651272" cy="662573"/>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t>consultation</a:t>
            </a:r>
          </a:p>
        </p:txBody>
      </p:sp>
      <p:sp>
        <p:nvSpPr>
          <p:cNvPr id="6" name="Content Placeholder 2"/>
          <p:cNvSpPr txBox="1">
            <a:spLocks/>
          </p:cNvSpPr>
          <p:nvPr/>
        </p:nvSpPr>
        <p:spPr>
          <a:xfrm>
            <a:off x="1250069" y="2662532"/>
            <a:ext cx="2651275" cy="662573"/>
          </a:xfrm>
          <a:prstGeom prst="rect">
            <a:avLst/>
          </a:prstGeom>
          <a:solidFill>
            <a:schemeClr val="accent2"/>
          </a:solidFill>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t>Mediation/Arbitration</a:t>
            </a:r>
          </a:p>
        </p:txBody>
      </p:sp>
      <p:sp>
        <p:nvSpPr>
          <p:cNvPr id="7" name="Content Placeholder 2"/>
          <p:cNvSpPr txBox="1">
            <a:spLocks/>
          </p:cNvSpPr>
          <p:nvPr/>
        </p:nvSpPr>
        <p:spPr>
          <a:xfrm>
            <a:off x="1267476" y="4754566"/>
            <a:ext cx="2633864" cy="662573"/>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t>representation</a:t>
            </a:r>
          </a:p>
        </p:txBody>
      </p:sp>
      <p:sp>
        <p:nvSpPr>
          <p:cNvPr id="8" name="Content Placeholder 2"/>
          <p:cNvSpPr txBox="1">
            <a:spLocks/>
          </p:cNvSpPr>
          <p:nvPr/>
        </p:nvSpPr>
        <p:spPr>
          <a:xfrm>
            <a:off x="4062542" y="1789694"/>
            <a:ext cx="794765" cy="634865"/>
          </a:xfrm>
          <a:prstGeom prst="rect">
            <a:avLst/>
          </a:prstGeom>
          <a:solidFill>
            <a:schemeClr val="accent2"/>
          </a:solidFill>
        </p:spPr>
        <p:txBody>
          <a:bodyPr vert="horz" lIns="91440" tIns="45720" rIns="91440" bIns="45720" rtlCol="0" anchor="ctr">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en-US" dirty="0"/>
              <a:t>5000</a:t>
            </a:r>
          </a:p>
        </p:txBody>
      </p:sp>
      <p:sp>
        <p:nvSpPr>
          <p:cNvPr id="9" name="Content Placeholder 2"/>
          <p:cNvSpPr txBox="1">
            <a:spLocks/>
          </p:cNvSpPr>
          <p:nvPr/>
        </p:nvSpPr>
        <p:spPr>
          <a:xfrm>
            <a:off x="346364" y="6511640"/>
            <a:ext cx="11499271" cy="263237"/>
          </a:xfrm>
          <a:prstGeom prst="rect">
            <a:avLst/>
          </a:prstGeom>
          <a:solidFill>
            <a:schemeClr val="accent2"/>
          </a:solidFill>
        </p:spPr>
        <p:txBody>
          <a:bodyPr vert="horz" lIns="91440" tIns="45720" rIns="91440" bIns="45720" rtlCol="0">
            <a:normAutofit fontScale="70000" lnSpcReduction="2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buNone/>
            </a:pPr>
            <a:r>
              <a:rPr lang="en-US" dirty="0"/>
              <a:t>Figures covered from 2011 till Mid 2018  – source : AWN data base program – PBA reports</a:t>
            </a:r>
          </a:p>
        </p:txBody>
      </p:sp>
      <p:sp>
        <p:nvSpPr>
          <p:cNvPr id="10" name="Content Placeholder 2"/>
          <p:cNvSpPr txBox="1">
            <a:spLocks/>
          </p:cNvSpPr>
          <p:nvPr/>
        </p:nvSpPr>
        <p:spPr>
          <a:xfrm>
            <a:off x="4062541" y="2690240"/>
            <a:ext cx="794765" cy="634865"/>
          </a:xfrm>
          <a:prstGeom prst="rect">
            <a:avLst/>
          </a:prstGeom>
          <a:solidFill>
            <a:schemeClr val="accent2"/>
          </a:solidFill>
        </p:spPr>
        <p:txBody>
          <a:bodyPr vert="horz" lIns="91440" tIns="45720" rIns="91440" bIns="45720" rtlCol="0" anchor="ctr">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en-US" dirty="0"/>
              <a:t> 340</a:t>
            </a:r>
          </a:p>
        </p:txBody>
      </p:sp>
      <p:sp>
        <p:nvSpPr>
          <p:cNvPr id="11" name="Content Placeholder 2"/>
          <p:cNvSpPr txBox="1">
            <a:spLocks/>
          </p:cNvSpPr>
          <p:nvPr/>
        </p:nvSpPr>
        <p:spPr>
          <a:xfrm>
            <a:off x="4062541" y="4245606"/>
            <a:ext cx="794765" cy="634865"/>
          </a:xfrm>
          <a:prstGeom prst="rect">
            <a:avLst/>
          </a:prstGeom>
          <a:solidFill>
            <a:schemeClr val="accent2"/>
          </a:solidFill>
        </p:spPr>
        <p:txBody>
          <a:bodyPr vert="horz" lIns="91440" tIns="45720" rIns="91440" bIns="45720" rtlCol="0" anchor="ctr">
            <a:normAutofit fontScale="70000" lnSpcReduction="2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en-US" dirty="0"/>
              <a:t>2400 judicial</a:t>
            </a:r>
          </a:p>
        </p:txBody>
      </p:sp>
      <p:sp>
        <p:nvSpPr>
          <p:cNvPr id="12" name="Content Placeholder 2"/>
          <p:cNvSpPr txBox="1">
            <a:spLocks/>
          </p:cNvSpPr>
          <p:nvPr/>
        </p:nvSpPr>
        <p:spPr>
          <a:xfrm>
            <a:off x="4062541" y="5128636"/>
            <a:ext cx="794765" cy="634865"/>
          </a:xfrm>
          <a:prstGeom prst="rect">
            <a:avLst/>
          </a:prstGeom>
          <a:solidFill>
            <a:schemeClr val="accent2"/>
          </a:solidFill>
        </p:spPr>
        <p:txBody>
          <a:bodyPr vert="horz" lIns="91440" tIns="45720" rIns="91440" bIns="45720" rtlCol="0" anchor="ctr">
            <a:normAutofit/>
          </a:bodyPr>
          <a:lstStyle>
            <a:defPPr>
              <a:defRPr lang="en-US"/>
            </a:defPPr>
            <a:lvl1pPr indent="0">
              <a:spcBef>
                <a:spcPts val="1000"/>
              </a:spcBef>
              <a:spcAft>
                <a:spcPts val="0"/>
              </a:spcAft>
              <a:buClr>
                <a:schemeClr val="bg2">
                  <a:lumMod val="40000"/>
                  <a:lumOff val="60000"/>
                </a:schemeClr>
              </a:buClr>
              <a:buSzPct val="80000"/>
              <a:buFont typeface="Wingdings 3" charset="2"/>
              <a:buNone/>
              <a:defRPr sz="2000" b="0" i="0">
                <a:latin typeface="+mj-lt"/>
                <a:ea typeface="+mj-ea"/>
                <a:cs typeface="+mj-cs"/>
              </a:defRPr>
            </a:lvl1pPr>
            <a:lvl2pPr marL="742950" indent="-285750">
              <a:spcBef>
                <a:spcPts val="1000"/>
              </a:spcBef>
              <a:spcAft>
                <a:spcPts val="0"/>
              </a:spcAft>
              <a:buClr>
                <a:schemeClr val="bg2">
                  <a:lumMod val="40000"/>
                  <a:lumOff val="60000"/>
                </a:schemeClr>
              </a:buClr>
              <a:buSzPct val="80000"/>
              <a:buFont typeface="Wingdings 3" charset="2"/>
              <a:buChar char=""/>
              <a:defRPr b="0" i="0">
                <a:latin typeface="+mj-lt"/>
                <a:ea typeface="+mj-ea"/>
                <a:cs typeface="+mj-cs"/>
              </a:defRPr>
            </a:lvl2pPr>
            <a:lvl3pPr marL="1143000" indent="-228600">
              <a:spcBef>
                <a:spcPts val="1000"/>
              </a:spcBef>
              <a:spcAft>
                <a:spcPts val="0"/>
              </a:spcAft>
              <a:buClr>
                <a:schemeClr val="bg2">
                  <a:lumMod val="40000"/>
                  <a:lumOff val="60000"/>
                </a:schemeClr>
              </a:buClr>
              <a:buSzPct val="80000"/>
              <a:buFont typeface="Wingdings 3" charset="2"/>
              <a:buChar char=""/>
              <a:defRPr sz="1600" b="0" i="0">
                <a:latin typeface="+mj-lt"/>
                <a:ea typeface="+mj-ea"/>
                <a:cs typeface="+mj-cs"/>
              </a:defRPr>
            </a:lvl3pPr>
            <a:lvl4pPr marL="1600200" indent="-228600">
              <a:spcBef>
                <a:spcPts val="1000"/>
              </a:spcBef>
              <a:spcAft>
                <a:spcPts val="0"/>
              </a:spcAft>
              <a:buClr>
                <a:schemeClr val="bg2">
                  <a:lumMod val="40000"/>
                  <a:lumOff val="60000"/>
                </a:schemeClr>
              </a:buClr>
              <a:buSzPct val="80000"/>
              <a:buFont typeface="Wingdings 3" charset="2"/>
              <a:buChar char=""/>
              <a:defRPr sz="1400" b="0" i="0">
                <a:latin typeface="+mj-lt"/>
                <a:ea typeface="+mj-ea"/>
                <a:cs typeface="+mj-cs"/>
              </a:defRPr>
            </a:lvl4pPr>
            <a:lvl5pPr marL="2057400" indent="-228600">
              <a:spcBef>
                <a:spcPts val="1000"/>
              </a:spcBef>
              <a:spcAft>
                <a:spcPts val="0"/>
              </a:spcAft>
              <a:buClr>
                <a:schemeClr val="bg2">
                  <a:lumMod val="40000"/>
                  <a:lumOff val="60000"/>
                </a:schemeClr>
              </a:buClr>
              <a:buSzPct val="80000"/>
              <a:buFont typeface="Wingdings 3" charset="2"/>
              <a:buChar char=""/>
              <a:defRPr sz="1400" b="0" i="0">
                <a:latin typeface="+mj-lt"/>
                <a:ea typeface="+mj-ea"/>
                <a:cs typeface="+mj-cs"/>
              </a:defRPr>
            </a:lvl5pPr>
            <a:lvl6pPr marL="2506000" indent="-228600">
              <a:spcBef>
                <a:spcPts val="1000"/>
              </a:spcBef>
              <a:spcAft>
                <a:spcPts val="0"/>
              </a:spcAft>
              <a:buClr>
                <a:schemeClr val="bg2">
                  <a:lumMod val="40000"/>
                  <a:lumOff val="60000"/>
                </a:schemeClr>
              </a:buClr>
              <a:buSzPct val="80000"/>
              <a:buFont typeface="Wingdings 3" charset="2"/>
              <a:buChar char=""/>
              <a:defRPr sz="1400" b="0" i="0">
                <a:latin typeface="+mj-lt"/>
                <a:ea typeface="+mj-ea"/>
                <a:cs typeface="+mj-cs"/>
              </a:defRPr>
            </a:lvl6pPr>
            <a:lvl7pPr marL="2971800" indent="-228600">
              <a:spcBef>
                <a:spcPts val="1000"/>
              </a:spcBef>
              <a:spcAft>
                <a:spcPts val="0"/>
              </a:spcAft>
              <a:buClr>
                <a:schemeClr val="bg2">
                  <a:lumMod val="40000"/>
                  <a:lumOff val="60000"/>
                </a:schemeClr>
              </a:buClr>
              <a:buSzPct val="80000"/>
              <a:buFont typeface="Wingdings 3" charset="2"/>
              <a:buChar char=""/>
              <a:defRPr sz="1400" b="0" i="0">
                <a:latin typeface="+mj-lt"/>
                <a:ea typeface="+mj-ea"/>
                <a:cs typeface="+mj-cs"/>
              </a:defRPr>
            </a:lvl7pPr>
            <a:lvl8pPr marL="3429000" indent="-228600">
              <a:spcBef>
                <a:spcPts val="1000"/>
              </a:spcBef>
              <a:spcAft>
                <a:spcPts val="0"/>
              </a:spcAft>
              <a:buClr>
                <a:schemeClr val="bg2">
                  <a:lumMod val="40000"/>
                  <a:lumOff val="60000"/>
                </a:schemeClr>
              </a:buClr>
              <a:buSzPct val="80000"/>
              <a:buFont typeface="Wingdings 3" charset="2"/>
              <a:buChar char=""/>
              <a:defRPr sz="1400" b="0" i="0">
                <a:latin typeface="+mj-lt"/>
                <a:ea typeface="+mj-ea"/>
                <a:cs typeface="+mj-cs"/>
              </a:defRPr>
            </a:lvl8pPr>
            <a:lvl9pPr marL="3886200" indent="-228600">
              <a:spcBef>
                <a:spcPts val="1000"/>
              </a:spcBef>
              <a:spcAft>
                <a:spcPts val="0"/>
              </a:spcAft>
              <a:buClr>
                <a:schemeClr val="bg2">
                  <a:lumMod val="40000"/>
                  <a:lumOff val="60000"/>
                </a:schemeClr>
              </a:buClr>
              <a:buSzPct val="80000"/>
              <a:buFont typeface="Wingdings 3" charset="2"/>
              <a:buChar char=""/>
              <a:defRPr sz="1400" b="0" i="0">
                <a:latin typeface="+mj-lt"/>
                <a:ea typeface="+mj-ea"/>
                <a:cs typeface="+mj-cs"/>
              </a:defRPr>
            </a:lvl9pPr>
          </a:lstStyle>
          <a:p>
            <a:pPr algn="ctr"/>
            <a:r>
              <a:rPr lang="en-US" sz="1400" dirty="0"/>
              <a:t> 980 legal</a:t>
            </a:r>
          </a:p>
        </p:txBody>
      </p:sp>
      <p:sp>
        <p:nvSpPr>
          <p:cNvPr id="13" name="Content Placeholder 2"/>
          <p:cNvSpPr txBox="1">
            <a:spLocks/>
          </p:cNvSpPr>
          <p:nvPr/>
        </p:nvSpPr>
        <p:spPr>
          <a:xfrm>
            <a:off x="5007218" y="4648615"/>
            <a:ext cx="794765" cy="366739"/>
          </a:xfrm>
          <a:prstGeom prst="rect">
            <a:avLst/>
          </a:prstGeom>
          <a:solidFill>
            <a:schemeClr val="bg2">
              <a:lumMod val="60000"/>
              <a:lumOff val="40000"/>
            </a:schemeClr>
          </a:solidFill>
        </p:spPr>
        <p:txBody>
          <a:bodyPr vert="horz" lIns="91440" tIns="45720" rIns="91440" bIns="45720" rtlCol="0" anchor="ctr">
            <a:normAutofit fontScale="77500" lnSpcReduction="2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en-US" dirty="0"/>
              <a:t> 70% F</a:t>
            </a:r>
          </a:p>
        </p:txBody>
      </p:sp>
      <p:sp>
        <p:nvSpPr>
          <p:cNvPr id="15" name="Content Placeholder 2"/>
          <p:cNvSpPr txBox="1">
            <a:spLocks/>
          </p:cNvSpPr>
          <p:nvPr/>
        </p:nvSpPr>
        <p:spPr>
          <a:xfrm>
            <a:off x="5007218" y="5058951"/>
            <a:ext cx="794765" cy="366739"/>
          </a:xfrm>
          <a:prstGeom prst="rect">
            <a:avLst/>
          </a:prstGeom>
          <a:solidFill>
            <a:schemeClr val="accent6">
              <a:lumMod val="60000"/>
              <a:lumOff val="40000"/>
            </a:schemeClr>
          </a:solidFill>
        </p:spPr>
        <p:txBody>
          <a:bodyPr vert="horz" lIns="91440" tIns="45720" rIns="91440" bIns="45720" rtlCol="0" anchor="ctr">
            <a:normAutofit fontScale="70000" lnSpcReduction="2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en-US" dirty="0"/>
              <a:t> 30% M</a:t>
            </a:r>
          </a:p>
        </p:txBody>
      </p:sp>
      <p:pic>
        <p:nvPicPr>
          <p:cNvPr id="16" name="Picture 15"/>
          <p:cNvPicPr>
            <a:picLocks noChangeAspect="1"/>
          </p:cNvPicPr>
          <p:nvPr/>
        </p:nvPicPr>
        <p:blipFill>
          <a:blip r:embed="rId2"/>
          <a:stretch>
            <a:fillRect/>
          </a:stretch>
        </p:blipFill>
        <p:spPr>
          <a:xfrm>
            <a:off x="6095130" y="1567409"/>
            <a:ext cx="5341841" cy="3561227"/>
          </a:xfrm>
          <a:prstGeom prst="rect">
            <a:avLst/>
          </a:prstGeom>
        </p:spPr>
      </p:pic>
      <p:sp>
        <p:nvSpPr>
          <p:cNvPr id="14" name="Content Placeholder 2">
            <a:extLst>
              <a:ext uri="{FF2B5EF4-FFF2-40B4-BE49-F238E27FC236}">
                <a16:creationId xmlns:a16="http://schemas.microsoft.com/office/drawing/2014/main" id="{9F23F4BD-74C9-4FFA-909D-387FF8F920E4}"/>
              </a:ext>
            </a:extLst>
          </p:cNvPr>
          <p:cNvSpPr txBox="1">
            <a:spLocks/>
          </p:cNvSpPr>
          <p:nvPr/>
        </p:nvSpPr>
        <p:spPr>
          <a:xfrm>
            <a:off x="6095130" y="385293"/>
            <a:ext cx="1479714" cy="634865"/>
          </a:xfrm>
          <a:prstGeom prst="rect">
            <a:avLst/>
          </a:prstGeom>
          <a:solidFill>
            <a:schemeClr val="tx1">
              <a:lumMod val="75000"/>
            </a:schemeClr>
          </a:solidFill>
        </p:spPr>
        <p:txBody>
          <a:bodyPr vert="horz" lIns="91440" tIns="45720" rIns="91440" bIns="45720" rtlCol="0">
            <a:normAutofit fontScale="92500" lnSpcReduction="1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en-US" dirty="0"/>
              <a:t>2011  to Now</a:t>
            </a:r>
          </a:p>
        </p:txBody>
      </p:sp>
      <p:sp>
        <p:nvSpPr>
          <p:cNvPr id="17" name="Content Placeholder 2">
            <a:extLst>
              <a:ext uri="{FF2B5EF4-FFF2-40B4-BE49-F238E27FC236}">
                <a16:creationId xmlns:a16="http://schemas.microsoft.com/office/drawing/2014/main" id="{E3FC84C0-FB2D-4E4B-BA4B-2752008F4488}"/>
              </a:ext>
            </a:extLst>
          </p:cNvPr>
          <p:cNvSpPr txBox="1">
            <a:spLocks/>
          </p:cNvSpPr>
          <p:nvPr/>
        </p:nvSpPr>
        <p:spPr>
          <a:xfrm>
            <a:off x="248357" y="1817403"/>
            <a:ext cx="921112" cy="634865"/>
          </a:xfrm>
          <a:prstGeom prst="rect">
            <a:avLst/>
          </a:prstGeom>
          <a:solidFill>
            <a:schemeClr val="accent2"/>
          </a:solidFill>
        </p:spPr>
        <p:txBody>
          <a:bodyPr vert="horz" lIns="91440" tIns="45720" rIns="91440" bIns="45720" rtlCol="0" anchor="ctr">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ar-EG" sz="1800" dirty="0"/>
              <a:t>استشارات</a:t>
            </a:r>
            <a:endParaRPr lang="en-US" sz="1800" dirty="0"/>
          </a:p>
        </p:txBody>
      </p:sp>
      <p:sp>
        <p:nvSpPr>
          <p:cNvPr id="18" name="Content Placeholder 2">
            <a:extLst>
              <a:ext uri="{FF2B5EF4-FFF2-40B4-BE49-F238E27FC236}">
                <a16:creationId xmlns:a16="http://schemas.microsoft.com/office/drawing/2014/main" id="{8471C77F-EAAD-424C-BF84-99DFF03AFC35}"/>
              </a:ext>
            </a:extLst>
          </p:cNvPr>
          <p:cNvSpPr txBox="1">
            <a:spLocks/>
          </p:cNvSpPr>
          <p:nvPr/>
        </p:nvSpPr>
        <p:spPr>
          <a:xfrm>
            <a:off x="248357" y="2681016"/>
            <a:ext cx="921112" cy="634865"/>
          </a:xfrm>
          <a:prstGeom prst="rect">
            <a:avLst/>
          </a:prstGeom>
          <a:solidFill>
            <a:schemeClr val="accent2"/>
          </a:solidFill>
        </p:spPr>
        <p:txBody>
          <a:bodyPr vert="horz" lIns="91440" tIns="45720" rIns="91440" bIns="45720" rtlCol="0" anchor="ctr">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ar-EG" sz="1800" dirty="0"/>
              <a:t>وساطة وتحكيم</a:t>
            </a:r>
            <a:endParaRPr lang="en-US" sz="1800" dirty="0"/>
          </a:p>
        </p:txBody>
      </p:sp>
      <p:sp>
        <p:nvSpPr>
          <p:cNvPr id="19" name="Content Placeholder 2">
            <a:extLst>
              <a:ext uri="{FF2B5EF4-FFF2-40B4-BE49-F238E27FC236}">
                <a16:creationId xmlns:a16="http://schemas.microsoft.com/office/drawing/2014/main" id="{0997C0C3-B127-4E68-88F1-6CD7A37ADA06}"/>
              </a:ext>
            </a:extLst>
          </p:cNvPr>
          <p:cNvSpPr txBox="1">
            <a:spLocks/>
          </p:cNvSpPr>
          <p:nvPr/>
        </p:nvSpPr>
        <p:spPr>
          <a:xfrm>
            <a:off x="248358" y="4768419"/>
            <a:ext cx="921112" cy="634865"/>
          </a:xfrm>
          <a:prstGeom prst="rect">
            <a:avLst/>
          </a:prstGeom>
          <a:solidFill>
            <a:schemeClr val="accent2"/>
          </a:solidFill>
        </p:spPr>
        <p:txBody>
          <a:bodyPr vert="horz" lIns="91440" tIns="45720" rIns="91440" bIns="45720" rtlCol="0" anchor="ctr">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ar-EG" sz="1800" dirty="0"/>
              <a:t>تمثيل</a:t>
            </a:r>
            <a:endParaRPr lang="en-US" sz="1800" dirty="0"/>
          </a:p>
        </p:txBody>
      </p:sp>
    </p:spTree>
    <p:extLst>
      <p:ext uri="{BB962C8B-B14F-4D97-AF65-F5344CB8AC3E}">
        <p14:creationId xmlns:p14="http://schemas.microsoft.com/office/powerpoint/2010/main" val="36050832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5292437" y="1894862"/>
            <a:ext cx="6387730" cy="3593098"/>
          </a:xfrm>
          <a:prstGeom prst="rect">
            <a:avLst/>
          </a:prstGeom>
        </p:spPr>
      </p:pic>
      <p:sp>
        <p:nvSpPr>
          <p:cNvPr id="4" name="Content Placeholder 2"/>
          <p:cNvSpPr txBox="1">
            <a:spLocks/>
          </p:cNvSpPr>
          <p:nvPr/>
        </p:nvSpPr>
        <p:spPr>
          <a:xfrm>
            <a:off x="1103312" y="1360201"/>
            <a:ext cx="3607233" cy="662573"/>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t>Mobile legal aid clinics</a:t>
            </a:r>
          </a:p>
        </p:txBody>
      </p:sp>
      <p:sp>
        <p:nvSpPr>
          <p:cNvPr id="5" name="Content Placeholder 2"/>
          <p:cNvSpPr txBox="1">
            <a:spLocks/>
          </p:cNvSpPr>
          <p:nvPr/>
        </p:nvSpPr>
        <p:spPr>
          <a:xfrm>
            <a:off x="3380510" y="2292100"/>
            <a:ext cx="1330036" cy="634865"/>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en-US" dirty="0"/>
              <a:t>4800</a:t>
            </a:r>
          </a:p>
        </p:txBody>
      </p:sp>
      <p:sp>
        <p:nvSpPr>
          <p:cNvPr id="6" name="Content Placeholder 2"/>
          <p:cNvSpPr txBox="1">
            <a:spLocks/>
          </p:cNvSpPr>
          <p:nvPr/>
        </p:nvSpPr>
        <p:spPr>
          <a:xfrm>
            <a:off x="1131021" y="4754523"/>
            <a:ext cx="3607233" cy="662573"/>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t>Legal awareness sessions</a:t>
            </a:r>
          </a:p>
        </p:txBody>
      </p:sp>
      <p:sp>
        <p:nvSpPr>
          <p:cNvPr id="7" name="Content Placeholder 2"/>
          <p:cNvSpPr txBox="1">
            <a:spLocks/>
          </p:cNvSpPr>
          <p:nvPr/>
        </p:nvSpPr>
        <p:spPr>
          <a:xfrm>
            <a:off x="3380510" y="5644906"/>
            <a:ext cx="1330036" cy="634865"/>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en-US" dirty="0"/>
              <a:t>40000</a:t>
            </a:r>
          </a:p>
        </p:txBody>
      </p:sp>
      <p:sp>
        <p:nvSpPr>
          <p:cNvPr id="9" name="Content Placeholder 2">
            <a:extLst>
              <a:ext uri="{FF2B5EF4-FFF2-40B4-BE49-F238E27FC236}">
                <a16:creationId xmlns:a16="http://schemas.microsoft.com/office/drawing/2014/main" id="{A0B1F833-9079-4ECA-8C1C-F86CF79EA372}"/>
              </a:ext>
            </a:extLst>
          </p:cNvPr>
          <p:cNvSpPr txBox="1">
            <a:spLocks/>
          </p:cNvSpPr>
          <p:nvPr/>
        </p:nvSpPr>
        <p:spPr>
          <a:xfrm>
            <a:off x="1103311" y="637110"/>
            <a:ext cx="3607233" cy="662573"/>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r" rtl="1"/>
            <a:r>
              <a:rPr lang="ar-EG" dirty="0"/>
              <a:t>العيادات القانونية المتنقلة</a:t>
            </a:r>
            <a:endParaRPr lang="en-US" dirty="0"/>
          </a:p>
        </p:txBody>
      </p:sp>
      <p:sp>
        <p:nvSpPr>
          <p:cNvPr id="10" name="Content Placeholder 2">
            <a:extLst>
              <a:ext uri="{FF2B5EF4-FFF2-40B4-BE49-F238E27FC236}">
                <a16:creationId xmlns:a16="http://schemas.microsoft.com/office/drawing/2014/main" id="{AD5A6BDA-D3F0-4BBD-9083-0DCE65028A71}"/>
              </a:ext>
            </a:extLst>
          </p:cNvPr>
          <p:cNvSpPr txBox="1">
            <a:spLocks/>
          </p:cNvSpPr>
          <p:nvPr/>
        </p:nvSpPr>
        <p:spPr>
          <a:xfrm>
            <a:off x="1131021" y="4031432"/>
            <a:ext cx="3607233" cy="662573"/>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r" rtl="1"/>
            <a:r>
              <a:rPr lang="ar-EG" dirty="0"/>
              <a:t>ورش التوعية القانونية</a:t>
            </a:r>
            <a:endParaRPr lang="en-US" dirty="0"/>
          </a:p>
        </p:txBody>
      </p:sp>
    </p:spTree>
    <p:extLst>
      <p:ext uri="{BB962C8B-B14F-4D97-AF65-F5344CB8AC3E}">
        <p14:creationId xmlns:p14="http://schemas.microsoft.com/office/powerpoint/2010/main" val="36837449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948267" y="778936"/>
            <a:ext cx="4704388" cy="1163750"/>
          </a:xfrm>
          <a:prstGeom prst="rect">
            <a:avLst/>
          </a:prstGeom>
          <a:solidFill>
            <a:schemeClr val="accent2"/>
          </a:solidFill>
        </p:spPr>
        <p:txBody>
          <a:bodyPr vert="horz" lIns="91440" tIns="45720" rIns="91440" bIns="45720" rtlCol="0" anchor="ctr">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en-US" sz="2200" b="1" dirty="0"/>
              <a:t>Strengthen points and lessons learned</a:t>
            </a:r>
          </a:p>
        </p:txBody>
      </p:sp>
      <p:sp>
        <p:nvSpPr>
          <p:cNvPr id="5" name="Content Placeholder 2"/>
          <p:cNvSpPr txBox="1">
            <a:spLocks/>
          </p:cNvSpPr>
          <p:nvPr/>
        </p:nvSpPr>
        <p:spPr>
          <a:xfrm>
            <a:off x="948268" y="2222430"/>
            <a:ext cx="2327563" cy="662573"/>
          </a:xfrm>
          <a:prstGeom prst="rect">
            <a:avLst/>
          </a:prstGeom>
          <a:solidFill>
            <a:schemeClr val="accent2"/>
          </a:solidFill>
        </p:spPr>
        <p:txBody>
          <a:bodyPr vert="horz" lIns="91440" tIns="45720" rIns="91440" bIns="45720" rtlCol="0">
            <a:normAutofit fontScale="92500" lnSpcReduction="1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ar-EG" dirty="0"/>
              <a:t>7</a:t>
            </a:r>
            <a:r>
              <a:rPr lang="en-US" dirty="0"/>
              <a:t> years of Experience </a:t>
            </a:r>
          </a:p>
        </p:txBody>
      </p:sp>
      <p:sp>
        <p:nvSpPr>
          <p:cNvPr id="6" name="Content Placeholder 2"/>
          <p:cNvSpPr txBox="1">
            <a:spLocks/>
          </p:cNvSpPr>
          <p:nvPr/>
        </p:nvSpPr>
        <p:spPr>
          <a:xfrm>
            <a:off x="948268" y="3097713"/>
            <a:ext cx="2327563" cy="662573"/>
          </a:xfrm>
          <a:prstGeom prst="rect">
            <a:avLst/>
          </a:prstGeom>
          <a:solidFill>
            <a:schemeClr val="accent2"/>
          </a:solidFill>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t>PBA a unified body</a:t>
            </a:r>
          </a:p>
        </p:txBody>
      </p:sp>
      <p:sp>
        <p:nvSpPr>
          <p:cNvPr id="7" name="Content Placeholder 2"/>
          <p:cNvSpPr txBox="1">
            <a:spLocks/>
          </p:cNvSpPr>
          <p:nvPr/>
        </p:nvSpPr>
        <p:spPr>
          <a:xfrm>
            <a:off x="948267" y="3972996"/>
            <a:ext cx="2327563" cy="662573"/>
          </a:xfrm>
          <a:prstGeom prst="rect">
            <a:avLst/>
          </a:prstGeom>
          <a:solidFill>
            <a:schemeClr val="accent2"/>
          </a:solidFill>
        </p:spPr>
        <p:txBody>
          <a:bodyPr vert="horz" lIns="91440" tIns="45720" rIns="91440" bIns="45720" rtlCol="0">
            <a:normAutofit fontScale="92500" lnSpcReduction="1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t>PBA partnerships</a:t>
            </a:r>
          </a:p>
        </p:txBody>
      </p:sp>
      <p:sp>
        <p:nvSpPr>
          <p:cNvPr id="8" name="Content Placeholder 2"/>
          <p:cNvSpPr txBox="1">
            <a:spLocks/>
          </p:cNvSpPr>
          <p:nvPr/>
        </p:nvSpPr>
        <p:spPr>
          <a:xfrm>
            <a:off x="948267" y="4848279"/>
            <a:ext cx="2327563" cy="662573"/>
          </a:xfrm>
          <a:prstGeom prst="rect">
            <a:avLst/>
          </a:prstGeom>
          <a:solidFill>
            <a:schemeClr val="accent2"/>
          </a:solidFill>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t>Legal aid at PBA strategy</a:t>
            </a:r>
          </a:p>
        </p:txBody>
      </p:sp>
      <p:sp>
        <p:nvSpPr>
          <p:cNvPr id="10" name="Content Placeholder 2"/>
          <p:cNvSpPr txBox="1">
            <a:spLocks/>
          </p:cNvSpPr>
          <p:nvPr/>
        </p:nvSpPr>
        <p:spPr>
          <a:xfrm>
            <a:off x="962117" y="5734981"/>
            <a:ext cx="2327563" cy="662573"/>
          </a:xfrm>
          <a:prstGeom prst="rect">
            <a:avLst/>
          </a:prstGeom>
          <a:solidFill>
            <a:schemeClr val="accent2"/>
          </a:solidFill>
        </p:spPr>
        <p:txBody>
          <a:bodyPr vert="horz" lIns="91440" tIns="45720" rIns="91440" bIns="45720" rtlCol="0">
            <a:normAutofit fontScale="70000" lnSpcReduction="2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t>Increase public confidence in PBA services</a:t>
            </a:r>
          </a:p>
        </p:txBody>
      </p:sp>
      <p:sp>
        <p:nvSpPr>
          <p:cNvPr id="9" name="Content Placeholder 2">
            <a:extLst>
              <a:ext uri="{FF2B5EF4-FFF2-40B4-BE49-F238E27FC236}">
                <a16:creationId xmlns:a16="http://schemas.microsoft.com/office/drawing/2014/main" id="{42400B33-E6A3-4203-B0ED-0B279D13EB4E}"/>
              </a:ext>
            </a:extLst>
          </p:cNvPr>
          <p:cNvSpPr txBox="1">
            <a:spLocks/>
          </p:cNvSpPr>
          <p:nvPr/>
        </p:nvSpPr>
        <p:spPr>
          <a:xfrm>
            <a:off x="6141156" y="791220"/>
            <a:ext cx="4840289" cy="1163750"/>
          </a:xfrm>
          <a:prstGeom prst="rect">
            <a:avLst/>
          </a:prstGeom>
          <a:solidFill>
            <a:schemeClr val="accent2"/>
          </a:solidFill>
        </p:spPr>
        <p:txBody>
          <a:bodyPr vert="horz" lIns="91440" tIns="45720" rIns="91440" bIns="45720" rtlCol="0" anchor="ctr">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ar-EG" sz="2500" b="1" dirty="0"/>
              <a:t>نقاط القوة والدروس المستفادة</a:t>
            </a:r>
            <a:endParaRPr lang="en-US" sz="2500" b="1" dirty="0"/>
          </a:p>
        </p:txBody>
      </p:sp>
      <p:sp>
        <p:nvSpPr>
          <p:cNvPr id="11" name="Content Placeholder 2">
            <a:extLst>
              <a:ext uri="{FF2B5EF4-FFF2-40B4-BE49-F238E27FC236}">
                <a16:creationId xmlns:a16="http://schemas.microsoft.com/office/drawing/2014/main" id="{DF33E8C6-250E-41BE-868A-E686DE022752}"/>
              </a:ext>
            </a:extLst>
          </p:cNvPr>
          <p:cNvSpPr txBox="1">
            <a:spLocks/>
          </p:cNvSpPr>
          <p:nvPr/>
        </p:nvSpPr>
        <p:spPr>
          <a:xfrm>
            <a:off x="8656964" y="2222430"/>
            <a:ext cx="2327563" cy="662573"/>
          </a:xfrm>
          <a:prstGeom prst="rect">
            <a:avLst/>
          </a:prstGeom>
          <a:solidFill>
            <a:schemeClr val="accent2"/>
          </a:solidFill>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r" rtl="1"/>
            <a:r>
              <a:rPr lang="ar-EG" dirty="0"/>
              <a:t>7 سنوات من الخبرة في العون القانوني</a:t>
            </a:r>
            <a:endParaRPr lang="en-US" dirty="0"/>
          </a:p>
        </p:txBody>
      </p:sp>
      <p:sp>
        <p:nvSpPr>
          <p:cNvPr id="12" name="Content Placeholder 2">
            <a:extLst>
              <a:ext uri="{FF2B5EF4-FFF2-40B4-BE49-F238E27FC236}">
                <a16:creationId xmlns:a16="http://schemas.microsoft.com/office/drawing/2014/main" id="{D540ABC4-B479-43BA-BA5A-32433F6245E8}"/>
              </a:ext>
            </a:extLst>
          </p:cNvPr>
          <p:cNvSpPr txBox="1">
            <a:spLocks/>
          </p:cNvSpPr>
          <p:nvPr/>
        </p:nvSpPr>
        <p:spPr>
          <a:xfrm>
            <a:off x="8656964" y="3097713"/>
            <a:ext cx="2327563" cy="662573"/>
          </a:xfrm>
          <a:prstGeom prst="rect">
            <a:avLst/>
          </a:prstGeom>
          <a:solidFill>
            <a:schemeClr val="accent2"/>
          </a:solidFill>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r" rtl="1"/>
            <a:r>
              <a:rPr lang="ar-EG" dirty="0"/>
              <a:t>النقابة جسم واحد موحد في فلسطين</a:t>
            </a:r>
            <a:endParaRPr lang="en-US" dirty="0"/>
          </a:p>
        </p:txBody>
      </p:sp>
      <p:sp>
        <p:nvSpPr>
          <p:cNvPr id="13" name="Content Placeholder 2">
            <a:extLst>
              <a:ext uri="{FF2B5EF4-FFF2-40B4-BE49-F238E27FC236}">
                <a16:creationId xmlns:a16="http://schemas.microsoft.com/office/drawing/2014/main" id="{7B8DBFB3-1996-45BE-8171-2BBE2FE08305}"/>
              </a:ext>
            </a:extLst>
          </p:cNvPr>
          <p:cNvSpPr txBox="1">
            <a:spLocks/>
          </p:cNvSpPr>
          <p:nvPr/>
        </p:nvSpPr>
        <p:spPr>
          <a:xfrm>
            <a:off x="8656963" y="3972996"/>
            <a:ext cx="2327563" cy="662573"/>
          </a:xfrm>
          <a:prstGeom prst="rect">
            <a:avLst/>
          </a:prstGeom>
          <a:solidFill>
            <a:schemeClr val="accent2"/>
          </a:solidFill>
        </p:spPr>
        <p:txBody>
          <a:bodyPr vert="horz" lIns="91440" tIns="45720" rIns="91440" bIns="45720" rtlCol="0">
            <a:normAutofit fontScale="85000" lnSpcReduction="1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r" rtl="1"/>
            <a:r>
              <a:rPr lang="ar-EG" dirty="0"/>
              <a:t>الشراكات المميزة مع مؤسسات المجتمع المدني</a:t>
            </a:r>
            <a:endParaRPr lang="en-US" dirty="0"/>
          </a:p>
        </p:txBody>
      </p:sp>
      <p:sp>
        <p:nvSpPr>
          <p:cNvPr id="14" name="Content Placeholder 2">
            <a:extLst>
              <a:ext uri="{FF2B5EF4-FFF2-40B4-BE49-F238E27FC236}">
                <a16:creationId xmlns:a16="http://schemas.microsoft.com/office/drawing/2014/main" id="{27D512B4-69DF-46F3-B375-4896B889CD97}"/>
              </a:ext>
            </a:extLst>
          </p:cNvPr>
          <p:cNvSpPr txBox="1">
            <a:spLocks/>
          </p:cNvSpPr>
          <p:nvPr/>
        </p:nvSpPr>
        <p:spPr>
          <a:xfrm>
            <a:off x="8656963" y="4848279"/>
            <a:ext cx="2327563" cy="662573"/>
          </a:xfrm>
          <a:prstGeom prst="rect">
            <a:avLst/>
          </a:prstGeom>
          <a:solidFill>
            <a:schemeClr val="accent2"/>
          </a:solidFill>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r" rtl="1"/>
            <a:r>
              <a:rPr lang="ar-EG" sz="1600" dirty="0"/>
              <a:t>العون القانوني برنامج ثابت في الخطة الاستارتيجية</a:t>
            </a:r>
            <a:endParaRPr lang="en-US" sz="1600" dirty="0"/>
          </a:p>
        </p:txBody>
      </p:sp>
      <p:sp>
        <p:nvSpPr>
          <p:cNvPr id="15" name="Content Placeholder 2">
            <a:extLst>
              <a:ext uri="{FF2B5EF4-FFF2-40B4-BE49-F238E27FC236}">
                <a16:creationId xmlns:a16="http://schemas.microsoft.com/office/drawing/2014/main" id="{F807551C-9238-4F18-979E-A626EBCDC8D2}"/>
              </a:ext>
            </a:extLst>
          </p:cNvPr>
          <p:cNvSpPr txBox="1">
            <a:spLocks/>
          </p:cNvSpPr>
          <p:nvPr/>
        </p:nvSpPr>
        <p:spPr>
          <a:xfrm>
            <a:off x="8670813" y="5734981"/>
            <a:ext cx="2327563" cy="662573"/>
          </a:xfrm>
          <a:prstGeom prst="rect">
            <a:avLst/>
          </a:prstGeom>
          <a:solidFill>
            <a:schemeClr val="accent2"/>
          </a:solidFill>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r" rtl="1"/>
            <a:r>
              <a:rPr lang="ar-EG" dirty="0"/>
              <a:t>زيادة </a:t>
            </a:r>
            <a:r>
              <a:rPr lang="ar-SA" dirty="0"/>
              <a:t>ثق</a:t>
            </a:r>
            <a:r>
              <a:rPr lang="ar-EG" dirty="0"/>
              <a:t>ة الجمهور في خدمات نقابة المحامين</a:t>
            </a:r>
            <a:endParaRPr lang="en-US" dirty="0"/>
          </a:p>
        </p:txBody>
      </p:sp>
      <p:pic>
        <p:nvPicPr>
          <p:cNvPr id="2" name="Picture 1">
            <a:extLst>
              <a:ext uri="{FF2B5EF4-FFF2-40B4-BE49-F238E27FC236}">
                <a16:creationId xmlns:a16="http://schemas.microsoft.com/office/drawing/2014/main" id="{55F34924-812D-4DBB-AE43-9EB890D2D4AC}"/>
              </a:ext>
            </a:extLst>
          </p:cNvPr>
          <p:cNvPicPr>
            <a:picLocks noChangeAspect="1"/>
          </p:cNvPicPr>
          <p:nvPr/>
        </p:nvPicPr>
        <p:blipFill>
          <a:blip r:embed="rId2"/>
          <a:stretch>
            <a:fillRect/>
          </a:stretch>
        </p:blipFill>
        <p:spPr>
          <a:xfrm>
            <a:off x="3634219" y="2473204"/>
            <a:ext cx="4692054" cy="3516485"/>
          </a:xfrm>
          <a:prstGeom prst="rect">
            <a:avLst/>
          </a:prstGeom>
        </p:spPr>
      </p:pic>
    </p:spTree>
    <p:extLst>
      <p:ext uri="{BB962C8B-B14F-4D97-AF65-F5344CB8AC3E}">
        <p14:creationId xmlns:p14="http://schemas.microsoft.com/office/powerpoint/2010/main" val="30432287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827671" y="447453"/>
            <a:ext cx="4432951" cy="1163750"/>
          </a:xfrm>
          <a:prstGeom prst="rect">
            <a:avLst/>
          </a:prstGeom>
          <a:solidFill>
            <a:schemeClr val="accent2"/>
          </a:solidFill>
        </p:spPr>
        <p:txBody>
          <a:bodyPr vert="horz" lIns="91440" tIns="45720" rIns="91440" bIns="45720" rtlCol="0" anchor="ctr">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en-US" sz="2800" b="1"/>
              <a:t>Challenges </a:t>
            </a:r>
            <a:endParaRPr lang="en-US" sz="2500" b="1" dirty="0"/>
          </a:p>
        </p:txBody>
      </p:sp>
      <p:sp>
        <p:nvSpPr>
          <p:cNvPr id="5" name="Content Placeholder 2"/>
          <p:cNvSpPr txBox="1">
            <a:spLocks/>
          </p:cNvSpPr>
          <p:nvPr/>
        </p:nvSpPr>
        <p:spPr>
          <a:xfrm>
            <a:off x="827670" y="1880981"/>
            <a:ext cx="3602182" cy="662573"/>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t>The internal conflict</a:t>
            </a:r>
          </a:p>
        </p:txBody>
      </p:sp>
      <p:sp>
        <p:nvSpPr>
          <p:cNvPr id="6" name="Content Placeholder 2"/>
          <p:cNvSpPr txBox="1">
            <a:spLocks/>
          </p:cNvSpPr>
          <p:nvPr/>
        </p:nvSpPr>
        <p:spPr>
          <a:xfrm>
            <a:off x="827670" y="2691727"/>
            <a:ext cx="3602182" cy="852974"/>
          </a:xfrm>
          <a:prstGeom prst="rect">
            <a:avLst/>
          </a:prstGeom>
          <a:solidFill>
            <a:schemeClr val="accent2"/>
          </a:solidFill>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sz="1600" dirty="0"/>
              <a:t>Duplication / inapplicable /wrong practices applied in Gaza</a:t>
            </a:r>
          </a:p>
        </p:txBody>
      </p:sp>
      <p:sp>
        <p:nvSpPr>
          <p:cNvPr id="7" name="Content Placeholder 2"/>
          <p:cNvSpPr txBox="1">
            <a:spLocks/>
          </p:cNvSpPr>
          <p:nvPr/>
        </p:nvSpPr>
        <p:spPr>
          <a:xfrm>
            <a:off x="827670" y="3671808"/>
            <a:ext cx="3602182" cy="662573"/>
          </a:xfrm>
          <a:prstGeom prst="rect">
            <a:avLst/>
          </a:prstGeom>
          <a:solidFill>
            <a:schemeClr val="accent2"/>
          </a:solidFill>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sz="1600" dirty="0"/>
              <a:t>Absence of unified PLC</a:t>
            </a:r>
          </a:p>
        </p:txBody>
      </p:sp>
      <p:sp>
        <p:nvSpPr>
          <p:cNvPr id="8" name="Content Placeholder 2"/>
          <p:cNvSpPr txBox="1">
            <a:spLocks/>
          </p:cNvSpPr>
          <p:nvPr/>
        </p:nvSpPr>
        <p:spPr>
          <a:xfrm>
            <a:off x="827670" y="4509750"/>
            <a:ext cx="3602182" cy="662573"/>
          </a:xfrm>
          <a:prstGeom prst="rect">
            <a:avLst/>
          </a:prstGeom>
          <a:solidFill>
            <a:schemeClr val="accent2"/>
          </a:solidFill>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sz="1600" dirty="0"/>
              <a:t>Increasing the poverty rate so increasing the legal aid cases.</a:t>
            </a:r>
          </a:p>
        </p:txBody>
      </p:sp>
      <p:sp>
        <p:nvSpPr>
          <p:cNvPr id="9" name="Content Placeholder 2">
            <a:extLst>
              <a:ext uri="{FF2B5EF4-FFF2-40B4-BE49-F238E27FC236}">
                <a16:creationId xmlns:a16="http://schemas.microsoft.com/office/drawing/2014/main" id="{96372705-4EBC-49F2-A4BC-076019B31678}"/>
              </a:ext>
            </a:extLst>
          </p:cNvPr>
          <p:cNvSpPr txBox="1">
            <a:spLocks/>
          </p:cNvSpPr>
          <p:nvPr/>
        </p:nvSpPr>
        <p:spPr>
          <a:xfrm>
            <a:off x="827670" y="5324094"/>
            <a:ext cx="3602182" cy="662573"/>
          </a:xfrm>
          <a:prstGeom prst="rect">
            <a:avLst/>
          </a:prstGeom>
          <a:solidFill>
            <a:schemeClr val="accent2"/>
          </a:solidFill>
        </p:spPr>
        <p:txBody>
          <a:bodyPr vert="horz" lIns="91440" tIns="45720" rIns="91440" bIns="45720" rtlCol="0">
            <a:normAutofit fontScale="92500" lnSpcReduction="1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dirty="0"/>
              <a:t>Delay/postponing/backlog inside courts</a:t>
            </a:r>
          </a:p>
        </p:txBody>
      </p:sp>
      <p:sp>
        <p:nvSpPr>
          <p:cNvPr id="12" name="Content Placeholder 2">
            <a:extLst>
              <a:ext uri="{FF2B5EF4-FFF2-40B4-BE49-F238E27FC236}">
                <a16:creationId xmlns:a16="http://schemas.microsoft.com/office/drawing/2014/main" id="{809B797D-178A-428C-BEE2-2498E64BFBC9}"/>
              </a:ext>
            </a:extLst>
          </p:cNvPr>
          <p:cNvSpPr txBox="1">
            <a:spLocks/>
          </p:cNvSpPr>
          <p:nvPr/>
        </p:nvSpPr>
        <p:spPr>
          <a:xfrm>
            <a:off x="7762150" y="1880981"/>
            <a:ext cx="3602182" cy="662573"/>
          </a:xfrm>
          <a:prstGeom prst="rect">
            <a:avLst/>
          </a:prstGeom>
          <a:solidFill>
            <a:schemeClr val="accent2"/>
          </a:solidFill>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r" rtl="1"/>
            <a:r>
              <a:rPr lang="ar-EG" dirty="0"/>
              <a:t>الانقسام الداخلي وما يترتب عليه من وجود نظامين للقضاء</a:t>
            </a:r>
            <a:endParaRPr lang="en-US" dirty="0"/>
          </a:p>
        </p:txBody>
      </p:sp>
      <p:sp>
        <p:nvSpPr>
          <p:cNvPr id="13" name="Content Placeholder 2">
            <a:extLst>
              <a:ext uri="{FF2B5EF4-FFF2-40B4-BE49-F238E27FC236}">
                <a16:creationId xmlns:a16="http://schemas.microsoft.com/office/drawing/2014/main" id="{B2612698-D813-4C55-BA2B-1079A42C42CB}"/>
              </a:ext>
            </a:extLst>
          </p:cNvPr>
          <p:cNvSpPr txBox="1">
            <a:spLocks/>
          </p:cNvSpPr>
          <p:nvPr/>
        </p:nvSpPr>
        <p:spPr>
          <a:xfrm>
            <a:off x="7762150" y="2691727"/>
            <a:ext cx="3602182" cy="852974"/>
          </a:xfrm>
          <a:prstGeom prst="rect">
            <a:avLst/>
          </a:prstGeom>
          <a:solidFill>
            <a:schemeClr val="accent2"/>
          </a:solidFill>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r" rtl="1"/>
            <a:r>
              <a:rPr lang="ar-EG" sz="1600" dirty="0"/>
              <a:t>الازدواجية / الممارسات غير الصحيحة وغير المناسبة المتعلقة بحماية النساء والأطفال</a:t>
            </a:r>
            <a:endParaRPr lang="en-US" sz="1600" dirty="0"/>
          </a:p>
        </p:txBody>
      </p:sp>
      <p:sp>
        <p:nvSpPr>
          <p:cNvPr id="14" name="Content Placeholder 2">
            <a:extLst>
              <a:ext uri="{FF2B5EF4-FFF2-40B4-BE49-F238E27FC236}">
                <a16:creationId xmlns:a16="http://schemas.microsoft.com/office/drawing/2014/main" id="{8B669F28-1593-4E71-9BAB-721E4357A89F}"/>
              </a:ext>
            </a:extLst>
          </p:cNvPr>
          <p:cNvSpPr txBox="1">
            <a:spLocks/>
          </p:cNvSpPr>
          <p:nvPr/>
        </p:nvSpPr>
        <p:spPr>
          <a:xfrm>
            <a:off x="7762150" y="3671808"/>
            <a:ext cx="3602182" cy="662573"/>
          </a:xfrm>
          <a:prstGeom prst="rect">
            <a:avLst/>
          </a:prstGeom>
          <a:solidFill>
            <a:schemeClr val="accent2"/>
          </a:solidFill>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r" rtl="1"/>
            <a:r>
              <a:rPr lang="ar-EG" sz="1600" dirty="0"/>
              <a:t>غياب المجلس التشريعي الفلسطيني الموحد</a:t>
            </a:r>
            <a:endParaRPr lang="en-US" sz="1600" dirty="0"/>
          </a:p>
        </p:txBody>
      </p:sp>
      <p:sp>
        <p:nvSpPr>
          <p:cNvPr id="15" name="Content Placeholder 2">
            <a:extLst>
              <a:ext uri="{FF2B5EF4-FFF2-40B4-BE49-F238E27FC236}">
                <a16:creationId xmlns:a16="http://schemas.microsoft.com/office/drawing/2014/main" id="{E010BF24-B1A7-4204-951A-BB3E826883A3}"/>
              </a:ext>
            </a:extLst>
          </p:cNvPr>
          <p:cNvSpPr txBox="1">
            <a:spLocks/>
          </p:cNvSpPr>
          <p:nvPr/>
        </p:nvSpPr>
        <p:spPr>
          <a:xfrm>
            <a:off x="7762150" y="4509750"/>
            <a:ext cx="3602182" cy="662573"/>
          </a:xfrm>
          <a:prstGeom prst="rect">
            <a:avLst/>
          </a:prstGeom>
          <a:solidFill>
            <a:schemeClr val="accent2"/>
          </a:solidFill>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r" rtl="1"/>
            <a:r>
              <a:rPr lang="ar-EG" sz="1600" dirty="0"/>
              <a:t>زيادة نسبة الفقر وبالتالي زيادة أعداد من هم بحاجة الى عون قانوني مجاني</a:t>
            </a:r>
            <a:endParaRPr lang="en-US" sz="1600" dirty="0"/>
          </a:p>
        </p:txBody>
      </p:sp>
      <p:sp>
        <p:nvSpPr>
          <p:cNvPr id="16" name="Content Placeholder 2">
            <a:extLst>
              <a:ext uri="{FF2B5EF4-FFF2-40B4-BE49-F238E27FC236}">
                <a16:creationId xmlns:a16="http://schemas.microsoft.com/office/drawing/2014/main" id="{F14F9C4F-3F69-419A-BA70-B38020077EBA}"/>
              </a:ext>
            </a:extLst>
          </p:cNvPr>
          <p:cNvSpPr txBox="1">
            <a:spLocks/>
          </p:cNvSpPr>
          <p:nvPr/>
        </p:nvSpPr>
        <p:spPr>
          <a:xfrm>
            <a:off x="7762150" y="5324094"/>
            <a:ext cx="3602182" cy="662573"/>
          </a:xfrm>
          <a:prstGeom prst="rect">
            <a:avLst/>
          </a:prstGeom>
          <a:solidFill>
            <a:schemeClr val="accent2"/>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r" rtl="1"/>
            <a:r>
              <a:rPr lang="ar-EG" dirty="0"/>
              <a:t>التأخير/التأجيل الطويل وتراكم القضايا</a:t>
            </a:r>
            <a:endParaRPr lang="en-US" dirty="0"/>
          </a:p>
        </p:txBody>
      </p:sp>
      <p:sp>
        <p:nvSpPr>
          <p:cNvPr id="17" name="Content Placeholder 2">
            <a:extLst>
              <a:ext uri="{FF2B5EF4-FFF2-40B4-BE49-F238E27FC236}">
                <a16:creationId xmlns:a16="http://schemas.microsoft.com/office/drawing/2014/main" id="{FDD5F9B6-76A0-4F30-8BC7-9191BBE61400}"/>
              </a:ext>
            </a:extLst>
          </p:cNvPr>
          <p:cNvSpPr txBox="1">
            <a:spLocks/>
          </p:cNvSpPr>
          <p:nvPr/>
        </p:nvSpPr>
        <p:spPr>
          <a:xfrm>
            <a:off x="6942669" y="427412"/>
            <a:ext cx="4432951" cy="1163750"/>
          </a:xfrm>
          <a:prstGeom prst="rect">
            <a:avLst/>
          </a:prstGeom>
          <a:solidFill>
            <a:schemeClr val="accent2"/>
          </a:solidFill>
        </p:spPr>
        <p:txBody>
          <a:bodyPr vert="horz" lIns="91440" tIns="45720" rIns="91440" bIns="45720" rtlCol="0" anchor="ctr">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ar-EG" sz="2800" b="1" dirty="0"/>
              <a:t>العقبات</a:t>
            </a:r>
            <a:endParaRPr lang="en-US" sz="2500" b="1" dirty="0"/>
          </a:p>
        </p:txBody>
      </p:sp>
      <p:pic>
        <p:nvPicPr>
          <p:cNvPr id="2" name="Picture 1">
            <a:extLst>
              <a:ext uri="{FF2B5EF4-FFF2-40B4-BE49-F238E27FC236}">
                <a16:creationId xmlns:a16="http://schemas.microsoft.com/office/drawing/2014/main" id="{23636908-8D44-46C5-A205-6025952B2678}"/>
              </a:ext>
            </a:extLst>
          </p:cNvPr>
          <p:cNvPicPr>
            <a:picLocks noChangeAspect="1"/>
          </p:cNvPicPr>
          <p:nvPr/>
        </p:nvPicPr>
        <p:blipFill>
          <a:blip r:embed="rId2"/>
          <a:stretch>
            <a:fillRect/>
          </a:stretch>
        </p:blipFill>
        <p:spPr>
          <a:xfrm>
            <a:off x="4616261" y="4003094"/>
            <a:ext cx="2959478" cy="2096272"/>
          </a:xfrm>
          <a:prstGeom prst="rect">
            <a:avLst/>
          </a:prstGeom>
        </p:spPr>
      </p:pic>
    </p:spTree>
    <p:extLst>
      <p:ext uri="{BB962C8B-B14F-4D97-AF65-F5344CB8AC3E}">
        <p14:creationId xmlns:p14="http://schemas.microsoft.com/office/powerpoint/2010/main" val="23594764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812366" y="609601"/>
            <a:ext cx="4436967" cy="1163750"/>
          </a:xfrm>
          <a:prstGeom prst="rect">
            <a:avLst/>
          </a:prstGeom>
          <a:solidFill>
            <a:schemeClr val="accent2"/>
          </a:solidFill>
        </p:spPr>
        <p:txBody>
          <a:bodyPr vert="horz" lIns="91440" tIns="45720" rIns="91440" bIns="45720" rtlCol="0" anchor="ctr">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en-US" sz="2500" b="1" dirty="0"/>
              <a:t>Sustainability and ability to continue</a:t>
            </a:r>
          </a:p>
        </p:txBody>
      </p:sp>
      <p:sp>
        <p:nvSpPr>
          <p:cNvPr id="5" name="Content Placeholder 2"/>
          <p:cNvSpPr txBox="1">
            <a:spLocks/>
          </p:cNvSpPr>
          <p:nvPr/>
        </p:nvSpPr>
        <p:spPr>
          <a:xfrm>
            <a:off x="819037" y="2261882"/>
            <a:ext cx="2609706" cy="1163750"/>
          </a:xfrm>
          <a:prstGeom prst="rect">
            <a:avLst/>
          </a:prstGeom>
          <a:solidFill>
            <a:schemeClr val="accent2"/>
          </a:solidFill>
        </p:spPr>
        <p:txBody>
          <a:bodyPr vert="horz" lIns="91440" tIns="45720" rIns="91440" bIns="45720" rtlCol="0" anchor="ctr">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en-US" sz="2500" dirty="0"/>
              <a:t>Legal aid program</a:t>
            </a:r>
          </a:p>
        </p:txBody>
      </p:sp>
      <p:sp>
        <p:nvSpPr>
          <p:cNvPr id="6" name="Content Placeholder 2"/>
          <p:cNvSpPr txBox="1">
            <a:spLocks/>
          </p:cNvSpPr>
          <p:nvPr/>
        </p:nvSpPr>
        <p:spPr>
          <a:xfrm>
            <a:off x="819037" y="3591935"/>
            <a:ext cx="2609706" cy="1163750"/>
          </a:xfrm>
          <a:prstGeom prst="rect">
            <a:avLst/>
          </a:prstGeom>
          <a:solidFill>
            <a:schemeClr val="accent2"/>
          </a:solidFill>
        </p:spPr>
        <p:txBody>
          <a:bodyPr vert="horz" lIns="91440" tIns="45720" rIns="91440" bIns="45720" rtlCol="0" anchor="ctr">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en-US" sz="2500" dirty="0"/>
              <a:t>NLAC</a:t>
            </a:r>
          </a:p>
        </p:txBody>
      </p:sp>
      <p:sp>
        <p:nvSpPr>
          <p:cNvPr id="8" name="Content Placeholder 2"/>
          <p:cNvSpPr txBox="1">
            <a:spLocks/>
          </p:cNvSpPr>
          <p:nvPr/>
        </p:nvSpPr>
        <p:spPr>
          <a:xfrm>
            <a:off x="819037" y="4921988"/>
            <a:ext cx="2609706" cy="1163750"/>
          </a:xfrm>
          <a:prstGeom prst="rect">
            <a:avLst/>
          </a:prstGeom>
          <a:solidFill>
            <a:schemeClr val="accent2"/>
          </a:solidFill>
        </p:spPr>
        <p:txBody>
          <a:bodyPr vert="horz" lIns="91440" tIns="45720" rIns="91440" bIns="45720" rtlCol="0" anchor="ctr">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en-US" sz="2500" dirty="0"/>
              <a:t>Programs not projects</a:t>
            </a:r>
          </a:p>
        </p:txBody>
      </p:sp>
      <p:sp>
        <p:nvSpPr>
          <p:cNvPr id="7" name="Content Placeholder 2">
            <a:extLst>
              <a:ext uri="{FF2B5EF4-FFF2-40B4-BE49-F238E27FC236}">
                <a16:creationId xmlns:a16="http://schemas.microsoft.com/office/drawing/2014/main" id="{AC6B2256-51BC-4DD9-BF7C-6E567F9C2801}"/>
              </a:ext>
            </a:extLst>
          </p:cNvPr>
          <p:cNvSpPr txBox="1">
            <a:spLocks/>
          </p:cNvSpPr>
          <p:nvPr/>
        </p:nvSpPr>
        <p:spPr>
          <a:xfrm>
            <a:off x="6197599" y="615213"/>
            <a:ext cx="4238900" cy="1163750"/>
          </a:xfrm>
          <a:prstGeom prst="rect">
            <a:avLst/>
          </a:prstGeom>
          <a:solidFill>
            <a:schemeClr val="accent2"/>
          </a:solidFill>
        </p:spPr>
        <p:txBody>
          <a:bodyPr vert="horz" lIns="91440" tIns="45720" rIns="91440" bIns="45720" rtlCol="0" anchor="ctr">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ar-EG" sz="2500" b="1" dirty="0"/>
              <a:t>الاستدامة وامكانيات الاستمرار قدما</a:t>
            </a:r>
            <a:endParaRPr lang="en-US" sz="2500" b="1" dirty="0"/>
          </a:p>
        </p:txBody>
      </p:sp>
      <p:sp>
        <p:nvSpPr>
          <p:cNvPr id="9" name="Content Placeholder 2">
            <a:extLst>
              <a:ext uri="{FF2B5EF4-FFF2-40B4-BE49-F238E27FC236}">
                <a16:creationId xmlns:a16="http://schemas.microsoft.com/office/drawing/2014/main" id="{E07F455C-D145-4A19-9611-F5876366C281}"/>
              </a:ext>
            </a:extLst>
          </p:cNvPr>
          <p:cNvSpPr txBox="1">
            <a:spLocks/>
          </p:cNvSpPr>
          <p:nvPr/>
        </p:nvSpPr>
        <p:spPr>
          <a:xfrm>
            <a:off x="7812425" y="2177216"/>
            <a:ext cx="2609706" cy="1163750"/>
          </a:xfrm>
          <a:prstGeom prst="rect">
            <a:avLst/>
          </a:prstGeom>
          <a:solidFill>
            <a:schemeClr val="accent2"/>
          </a:solidFill>
        </p:spPr>
        <p:txBody>
          <a:bodyPr vert="horz" lIns="91440" tIns="45720" rIns="91440" bIns="45720" rtlCol="0" anchor="ctr">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ar-EG" sz="2500" dirty="0"/>
              <a:t>العون القانوني هو وحدة ثابتة</a:t>
            </a:r>
            <a:endParaRPr lang="en-US" sz="2500" dirty="0"/>
          </a:p>
        </p:txBody>
      </p:sp>
      <p:sp>
        <p:nvSpPr>
          <p:cNvPr id="10" name="Content Placeholder 2">
            <a:extLst>
              <a:ext uri="{FF2B5EF4-FFF2-40B4-BE49-F238E27FC236}">
                <a16:creationId xmlns:a16="http://schemas.microsoft.com/office/drawing/2014/main" id="{46CE3B4B-BB85-40FD-B3E7-1735A789DB8C}"/>
              </a:ext>
            </a:extLst>
          </p:cNvPr>
          <p:cNvSpPr txBox="1">
            <a:spLocks/>
          </p:cNvSpPr>
          <p:nvPr/>
        </p:nvSpPr>
        <p:spPr>
          <a:xfrm>
            <a:off x="7812425" y="3507269"/>
            <a:ext cx="2609706" cy="1163750"/>
          </a:xfrm>
          <a:prstGeom prst="rect">
            <a:avLst/>
          </a:prstGeom>
          <a:solidFill>
            <a:schemeClr val="accent2"/>
          </a:solidFill>
        </p:spPr>
        <p:txBody>
          <a:bodyPr vert="horz" lIns="91440" tIns="45720" rIns="91440" bIns="45720" rtlCol="0" anchor="ctr">
            <a:normAutofit fontScale="925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ar-EG" sz="2500" dirty="0"/>
              <a:t>اللجنة الوطنية للمساعد القانونية للوصول الى قانون عون قانوني وطني</a:t>
            </a:r>
            <a:endParaRPr lang="en-US" sz="2500" dirty="0"/>
          </a:p>
        </p:txBody>
      </p:sp>
      <p:sp>
        <p:nvSpPr>
          <p:cNvPr id="11" name="Content Placeholder 2">
            <a:extLst>
              <a:ext uri="{FF2B5EF4-FFF2-40B4-BE49-F238E27FC236}">
                <a16:creationId xmlns:a16="http://schemas.microsoft.com/office/drawing/2014/main" id="{D9F0C0EA-36BD-41CE-A3D4-20F5D92D7AF6}"/>
              </a:ext>
            </a:extLst>
          </p:cNvPr>
          <p:cNvSpPr txBox="1">
            <a:spLocks/>
          </p:cNvSpPr>
          <p:nvPr/>
        </p:nvSpPr>
        <p:spPr>
          <a:xfrm>
            <a:off x="7812425" y="4837322"/>
            <a:ext cx="2609706" cy="1163750"/>
          </a:xfrm>
          <a:prstGeom prst="rect">
            <a:avLst/>
          </a:prstGeom>
          <a:solidFill>
            <a:schemeClr val="accent2"/>
          </a:solidFill>
        </p:spPr>
        <p:txBody>
          <a:bodyPr vert="horz" lIns="91440" tIns="45720" rIns="91440" bIns="45720" rtlCol="0" anchor="ctr">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ctr">
              <a:buNone/>
            </a:pPr>
            <a:r>
              <a:rPr lang="ar-EG" sz="2500" dirty="0"/>
              <a:t>تصميم برامج وليس مشاريع</a:t>
            </a:r>
            <a:endParaRPr lang="en-US" sz="2500" dirty="0"/>
          </a:p>
        </p:txBody>
      </p:sp>
    </p:spTree>
    <p:extLst>
      <p:ext uri="{BB962C8B-B14F-4D97-AF65-F5344CB8AC3E}">
        <p14:creationId xmlns:p14="http://schemas.microsoft.com/office/powerpoint/2010/main" val="2708250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dirty="0">
                <a:solidFill>
                  <a:schemeClr val="accent1">
                    <a:lumMod val="60000"/>
                    <a:lumOff val="40000"/>
                  </a:schemeClr>
                </a:solidFill>
              </a:rPr>
              <a:t>شبكة الوصول للعدالة – عون</a:t>
            </a:r>
            <a:br>
              <a:rPr lang="ar-SA" dirty="0">
                <a:solidFill>
                  <a:schemeClr val="accent1">
                    <a:lumMod val="60000"/>
                    <a:lumOff val="40000"/>
                  </a:schemeClr>
                </a:solidFill>
              </a:rPr>
            </a:br>
            <a:r>
              <a:rPr lang="en-US" sz="2400" dirty="0">
                <a:solidFill>
                  <a:schemeClr val="accent1">
                    <a:lumMod val="60000"/>
                    <a:lumOff val="40000"/>
                  </a:schemeClr>
                </a:solidFill>
              </a:rPr>
              <a:t>AWN Network for Access to Justice</a:t>
            </a:r>
            <a:endParaRPr lang="ar-SA" sz="2400" dirty="0">
              <a:solidFill>
                <a:schemeClr val="accent1">
                  <a:lumMod val="60000"/>
                  <a:lumOff val="40000"/>
                </a:schemeClr>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55378" y="338455"/>
            <a:ext cx="1271552" cy="1400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مستطيل 4"/>
          <p:cNvSpPr/>
          <p:nvPr/>
        </p:nvSpPr>
        <p:spPr>
          <a:xfrm>
            <a:off x="785989" y="1938655"/>
            <a:ext cx="9403080" cy="2594556"/>
          </a:xfrm>
          <a:prstGeom prst="rect">
            <a:avLst/>
          </a:prstGeom>
        </p:spPr>
        <p:txBody>
          <a:bodyPr wrap="square">
            <a:spAutoFit/>
          </a:bodyPr>
          <a:lstStyle/>
          <a:p>
            <a:pPr indent="457200" algn="just" rtl="1" fontAlgn="t">
              <a:lnSpc>
                <a:spcPct val="115000"/>
              </a:lnSpc>
              <a:spcAft>
                <a:spcPts val="1200"/>
              </a:spcAft>
            </a:pPr>
            <a:r>
              <a:rPr lang="ar-SA" b="1" dirty="0">
                <a:latin typeface="Calibri"/>
                <a:ea typeface="Times New Roman"/>
                <a:cs typeface="Simplified Arabic"/>
              </a:rPr>
              <a:t>هي تجمع من الشركاء المحليين من منظمات المجتمع المدني التي تهدف إلى تطوير وتعزيز أطر التنسيق والتشبيك بين الشركاء المنخرطين في نشاطات تستهدف دعم منظومة سيادة القانون والوصول للعدالة، بهدف تحقيق الجودة و المنهجية و الاستدامة بما يخدم اهداف التنمية المجتمعية.</a:t>
            </a:r>
            <a:endParaRPr lang="en-US" sz="1600" dirty="0">
              <a:latin typeface="Calibri"/>
              <a:ea typeface="Calibri"/>
              <a:cs typeface="Arial"/>
            </a:endParaRPr>
          </a:p>
          <a:p>
            <a:pPr algn="just" rtl="1" fontAlgn="t">
              <a:lnSpc>
                <a:spcPct val="115000"/>
              </a:lnSpc>
              <a:spcAft>
                <a:spcPts val="1200"/>
              </a:spcAft>
            </a:pPr>
            <a:r>
              <a:rPr lang="ar-SA" b="1" dirty="0">
                <a:latin typeface="Calibri"/>
                <a:ea typeface="Times New Roman"/>
                <a:cs typeface="Simplified Arabic"/>
              </a:rPr>
              <a:t> 	تم إنشاء الشبكة في قطاع غزة بمبادرة من برنامج الأمم المتحدة الإنمائي في فلسطين عام 2011 وتتألف الشبكة بشكل أساسي من مؤسسات المجتمع المدني، مراكز حقوق الإنسان و المؤسسات التعليمية غير الربحية الغير مسيسة. و تعتبر نقابة المحامين الفلسطينيين هي الحاضنة الدائمة للشبكة بحكم مكانتها المركزية في إطار النظام القانوني. </a:t>
            </a:r>
          </a:p>
          <a:p>
            <a:pPr algn="just" rtl="1" fontAlgn="t">
              <a:lnSpc>
                <a:spcPct val="115000"/>
              </a:lnSpc>
              <a:spcAft>
                <a:spcPts val="1200"/>
              </a:spcAft>
            </a:pPr>
            <a:endParaRPr lang="en-US" sz="1600" dirty="0">
              <a:effectLst/>
              <a:latin typeface="Calibri"/>
              <a:ea typeface="Calibri"/>
              <a:cs typeface="Arial"/>
            </a:endParaRPr>
          </a:p>
        </p:txBody>
      </p:sp>
      <p:sp>
        <p:nvSpPr>
          <p:cNvPr id="6" name="مستطيل 5"/>
          <p:cNvSpPr/>
          <p:nvPr/>
        </p:nvSpPr>
        <p:spPr>
          <a:xfrm>
            <a:off x="785989" y="4540952"/>
            <a:ext cx="9342120" cy="1200329"/>
          </a:xfrm>
          <a:prstGeom prst="rect">
            <a:avLst/>
          </a:prstGeom>
        </p:spPr>
        <p:txBody>
          <a:bodyPr wrap="square">
            <a:spAutoFit/>
          </a:bodyPr>
          <a:lstStyle/>
          <a:p>
            <a:pPr algn="r" rtl="1"/>
            <a:r>
              <a:rPr lang="ar-SA" b="1" dirty="0">
                <a:ea typeface="Times New Roman"/>
                <a:cs typeface="Simplified Arabic"/>
              </a:rPr>
              <a:t>وتهدف الشبكة بشكل أساسي إلى تقديم خدمات المساعدة القانونية للفئات الهشة بغرض تمكينها قانونياً كجزء من الجهود المبذولة للحد من الآثار المأساوية التي تتمثل في الزيادة في نسب الفقر والبطالة و بالإضافة لخدمات العون القانوني، هنالك خدمات الدعم النفسي والاجتماعي بالتعاون مع مؤسسات وأطر أخرى </a:t>
            </a:r>
            <a:r>
              <a:rPr lang="ar-EG" b="1" dirty="0">
                <a:ea typeface="Times New Roman"/>
                <a:cs typeface="Simplified Arabic"/>
              </a:rPr>
              <a:t>.</a:t>
            </a:r>
            <a:endParaRPr lang="en-US" b="1" dirty="0">
              <a:ea typeface="Times New Roman"/>
              <a:cs typeface="Simplified Arabic"/>
            </a:endParaRPr>
          </a:p>
          <a:p>
            <a:pPr algn="just"/>
            <a:endParaRPr lang="ar-SA" dirty="0"/>
          </a:p>
        </p:txBody>
      </p:sp>
    </p:spTree>
    <p:extLst>
      <p:ext uri="{BB962C8B-B14F-4D97-AF65-F5344CB8AC3E}">
        <p14:creationId xmlns:p14="http://schemas.microsoft.com/office/powerpoint/2010/main" val="347578480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338</TotalTime>
  <Words>607</Words>
  <Application>Microsoft Office PowerPoint</Application>
  <PresentationFormat>Widescreen</PresentationFormat>
  <Paragraphs>93</Paragraphs>
  <Slides>12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Albertus MT</vt:lpstr>
      <vt:lpstr>Arial</vt:lpstr>
      <vt:lpstr>Arial Rounded MT Bold</vt:lpstr>
      <vt:lpstr>Calibri</vt:lpstr>
      <vt:lpstr>Century Gothic</vt:lpstr>
      <vt:lpstr>Simplified Arabic</vt:lpstr>
      <vt:lpstr>Times New Roman</vt:lpstr>
      <vt:lpstr>Wingdings 3</vt:lpstr>
      <vt:lpstr>Ion</vt:lpstr>
      <vt:lpstr>Legal aid </vt:lpstr>
      <vt:lpstr>Legal aid at PBA</vt:lpstr>
      <vt:lpstr>Legal aid services</vt:lpstr>
      <vt:lpstr>PowerPoint Presentation</vt:lpstr>
      <vt:lpstr>PowerPoint Presentation</vt:lpstr>
      <vt:lpstr>PowerPoint Presentation</vt:lpstr>
      <vt:lpstr>PowerPoint Presentation</vt:lpstr>
      <vt:lpstr>PowerPoint Presentation</vt:lpstr>
      <vt:lpstr>شبكة الوصول للعدالة – عون AWN Network for Access to Justice</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Legal aid</dc:title>
  <dc:creator>Heba Abushaban</dc:creator>
  <cp:lastModifiedBy>Heba Murtaga</cp:lastModifiedBy>
  <cp:revision>38</cp:revision>
  <dcterms:created xsi:type="dcterms:W3CDTF">2017-04-10T06:29:16Z</dcterms:created>
  <dcterms:modified xsi:type="dcterms:W3CDTF">2018-11-08T09:47:40Z</dcterms:modified>
</cp:coreProperties>
</file>